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03" r:id="rId3"/>
    <p:sldId id="309" r:id="rId4"/>
    <p:sldId id="300" r:id="rId5"/>
    <p:sldId id="304" r:id="rId6"/>
    <p:sldId id="305" r:id="rId7"/>
    <p:sldId id="306" r:id="rId8"/>
    <p:sldId id="307" r:id="rId9"/>
    <p:sldId id="308"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4" autoAdjust="0"/>
  </p:normalViewPr>
  <p:slideViewPr>
    <p:cSldViewPr>
      <p:cViewPr>
        <p:scale>
          <a:sx n="75" d="100"/>
          <a:sy n="75" d="100"/>
        </p:scale>
        <p:origin x="-2016"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77CE7-E328-4638-BD28-0E8BE630DAD3}" type="datetimeFigureOut">
              <a:rPr lang="sv-SE" smtClean="0"/>
              <a:t>2016-02-16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07329-61F9-4C62-8CA2-D57A4271F69D}" type="slidenum">
              <a:rPr lang="sv-SE" smtClean="0"/>
              <a:t>‹#›</a:t>
            </a:fld>
            <a:endParaRPr lang="sv-SE"/>
          </a:p>
        </p:txBody>
      </p:sp>
    </p:spTree>
    <p:extLst>
      <p:ext uri="{BB962C8B-B14F-4D97-AF65-F5344CB8AC3E}">
        <p14:creationId xmlns:p14="http://schemas.microsoft.com/office/powerpoint/2010/main" val="95857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1A51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9135" y="5960038"/>
            <a:ext cx="2147321" cy="397765"/>
          </a:xfrm>
          <a:prstGeom prst="rect">
            <a:avLst/>
          </a:prstGeom>
        </p:spPr>
      </p:pic>
    </p:spTree>
    <p:extLst>
      <p:ext uri="{BB962C8B-B14F-4D97-AF65-F5344CB8AC3E}">
        <p14:creationId xmlns:p14="http://schemas.microsoft.com/office/powerpoint/2010/main" val="88299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a:p>
        </p:txBody>
      </p:sp>
      <p:sp>
        <p:nvSpPr>
          <p:cNvPr id="4"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900" cap="all" baseline="0">
                <a:latin typeface="Arial" pitchFamily="34" charset="0"/>
                <a:cs typeface="Arial" pitchFamily="34" charset="0"/>
              </a:defRPr>
            </a:lvl1pPr>
          </a:lstStyle>
          <a:p>
            <a:pPr lvl="0"/>
            <a:r>
              <a:rPr lang="sv-SE" smtClean="0"/>
              <a:t>Klicka här för att ändra format på bakgrundstexten</a:t>
            </a:r>
          </a:p>
        </p:txBody>
      </p:sp>
      <p:sp>
        <p:nvSpPr>
          <p:cNvPr id="3" name="Platshållare för datum 2"/>
          <p:cNvSpPr>
            <a:spLocks noGrp="1"/>
          </p:cNvSpPr>
          <p:nvPr>
            <p:ph type="dt" sz="half" idx="14"/>
          </p:nvPr>
        </p:nvSpPr>
        <p:spPr/>
        <p:txBody>
          <a:bodyPr/>
          <a:lstStyle/>
          <a:p>
            <a:fld id="{BEBA6039-79FE-46B6-8EF8-051581D80967}" type="datetime1">
              <a:rPr lang="sv-SE" smtClean="0">
                <a:solidFill>
                  <a:prstClr val="black"/>
                </a:solidFill>
              </a:rPr>
              <a:pPr/>
              <a:t>2016-02-16</a:t>
            </a:fld>
            <a:endParaRPr lang="sv-SE" dirty="0">
              <a:solidFill>
                <a:prstClr val="black"/>
              </a:solidFill>
            </a:endParaRPr>
          </a:p>
        </p:txBody>
      </p:sp>
      <p:sp>
        <p:nvSpPr>
          <p:cNvPr id="5" name="Platshållare för sidfot 4"/>
          <p:cNvSpPr>
            <a:spLocks noGrp="1"/>
          </p:cNvSpPr>
          <p:nvPr>
            <p:ph type="ftr" sz="quarter" idx="15"/>
          </p:nvPr>
        </p:nvSpPr>
        <p:spPr/>
        <p:txBody>
          <a:bodyPr/>
          <a:lstStyle/>
          <a:p>
            <a:endParaRPr lang="sv-SE" dirty="0">
              <a:solidFill>
                <a:prstClr val="black"/>
              </a:solidFill>
            </a:endParaRPr>
          </a:p>
        </p:txBody>
      </p:sp>
      <p:sp>
        <p:nvSpPr>
          <p:cNvPr id="6" name="Platshållare för bildnummer 5"/>
          <p:cNvSpPr>
            <a:spLocks noGrp="1"/>
          </p:cNvSpPr>
          <p:nvPr>
            <p:ph type="sldNum" sz="quarter" idx="16"/>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238821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8E725DA-0998-4614-BEC7-E709E28331FB}" type="datetime1">
              <a:rPr lang="sv-SE" smtClean="0">
                <a:solidFill>
                  <a:prstClr val="black"/>
                </a:solidFill>
              </a:rPr>
              <a:pPr/>
              <a:t>2016-02-16</a:t>
            </a:fld>
            <a:endParaRPr lang="sv-SE" dirty="0">
              <a:solidFill>
                <a:prstClr val="black"/>
              </a:solidFill>
            </a:endParaRPr>
          </a:p>
        </p:txBody>
      </p:sp>
      <p:sp>
        <p:nvSpPr>
          <p:cNvPr id="4" name="Platshållare för sidfot 3"/>
          <p:cNvSpPr>
            <a:spLocks noGrp="1"/>
          </p:cNvSpPr>
          <p:nvPr>
            <p:ph type="ftr" sz="quarter" idx="11"/>
          </p:nvPr>
        </p:nvSpPr>
        <p:spPr/>
        <p:txBody>
          <a:bodyPr/>
          <a:lstStyle/>
          <a:p>
            <a:endParaRPr lang="sv-SE" dirty="0">
              <a:solidFill>
                <a:prstClr val="black"/>
              </a:solidFill>
            </a:endParaRPr>
          </a:p>
        </p:txBody>
      </p:sp>
      <p:sp>
        <p:nvSpPr>
          <p:cNvPr id="5" name="Platshållare för bildnummer 4"/>
          <p:cNvSpPr>
            <a:spLocks noGrp="1"/>
          </p:cNvSpPr>
          <p:nvPr>
            <p:ph type="sldNum" sz="quarter" idx="12"/>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37556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med bildplatshållare">
    <p:bg>
      <p:bgPr>
        <a:solidFill>
          <a:schemeClr val="tx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3222" y="0"/>
            <a:ext cx="9144000" cy="6858000"/>
          </a:xfrm>
        </p:spPr>
        <p:txBody>
          <a:bodyPr/>
          <a:lstStyle>
            <a:lvl1pPr marL="0" indent="0">
              <a:buFontTx/>
              <a:buNone/>
              <a:defRPr/>
            </a:lvl1pPr>
          </a:lstStyle>
          <a:p>
            <a:r>
              <a:rPr lang="sv-SE" dirty="0" smtClean="0"/>
              <a:t>Klicka på ikonen för att lägga till en bild</a:t>
            </a:r>
            <a:endParaRPr lang="sv-SE" dirty="0"/>
          </a:p>
        </p:txBody>
      </p:sp>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9135" y="5960038"/>
            <a:ext cx="2147321" cy="397765"/>
          </a:xfrm>
          <a:prstGeom prst="rect">
            <a:avLst/>
          </a:prstGeom>
        </p:spPr>
      </p:pic>
    </p:spTree>
    <p:extLst>
      <p:ext uri="{BB962C8B-B14F-4D97-AF65-F5344CB8AC3E}">
        <p14:creationId xmlns:p14="http://schemas.microsoft.com/office/powerpoint/2010/main" val="98215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a:p>
        </p:txBody>
      </p:sp>
      <p:sp>
        <p:nvSpPr>
          <p:cNvPr id="3" name="Content Placeholder 2"/>
          <p:cNvSpPr>
            <a:spLocks noGrp="1"/>
          </p:cNvSpPr>
          <p:nvPr>
            <p:ph idx="1"/>
          </p:nvPr>
        </p:nvSpPr>
        <p:spPr>
          <a:xfrm>
            <a:off x="457200" y="1600200"/>
            <a:ext cx="8229600" cy="3484984"/>
          </a:xfrm>
        </p:spPr>
        <p:txBody>
          <a:bodyPr>
            <a:normAutofit/>
          </a:bodyPr>
          <a:lstStyle>
            <a:lvl1pPr marL="180000" indent="-180000">
              <a:defRPr sz="1600"/>
            </a:lvl1pPr>
            <a:lvl2pPr marL="360000" indent="-180000">
              <a:defRPr sz="1600"/>
            </a:lvl2pPr>
            <a:lvl3pPr marL="540000" indent="-180000">
              <a:defRPr sz="1400"/>
            </a:lvl3pPr>
            <a:lvl4pPr marL="720000" indent="-180000">
              <a:defRPr sz="1400"/>
            </a:lvl4pPr>
            <a:lvl5pPr marL="900000" indent="-180000">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5"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7" name="Platshållare för text 6"/>
          <p:cNvSpPr>
            <a:spLocks noGrp="1"/>
          </p:cNvSpPr>
          <p:nvPr>
            <p:ph type="body" sz="quarter" idx="14"/>
          </p:nvPr>
        </p:nvSpPr>
        <p:spPr>
          <a:xfrm>
            <a:off x="461963" y="5157788"/>
            <a:ext cx="8239125" cy="574675"/>
          </a:xfrm>
        </p:spPr>
        <p:txBody>
          <a:bodyPr>
            <a:normAutofit/>
          </a:bodyPr>
          <a:lstStyle>
            <a:lvl1pPr marL="0" indent="0">
              <a:buFontTx/>
              <a:buNone/>
              <a:defRPr sz="600" i="1">
                <a:latin typeface="Arial" pitchFamily="34" charset="0"/>
                <a:cs typeface="Arial" pitchFamily="34" charset="0"/>
              </a:defRPr>
            </a:lvl1pPr>
          </a:lstStyle>
          <a:p>
            <a:pPr lvl="0"/>
            <a:r>
              <a:rPr lang="sv-SE" smtClean="0"/>
              <a:t>Klicka här för att ändra format på bakgrundstexten</a:t>
            </a:r>
          </a:p>
        </p:txBody>
      </p:sp>
      <p:sp>
        <p:nvSpPr>
          <p:cNvPr id="4" name="Platshållare för datum 3"/>
          <p:cNvSpPr>
            <a:spLocks noGrp="1"/>
          </p:cNvSpPr>
          <p:nvPr>
            <p:ph type="dt" sz="half" idx="15"/>
          </p:nvPr>
        </p:nvSpPr>
        <p:spPr/>
        <p:txBody>
          <a:bodyPr/>
          <a:lstStyle/>
          <a:p>
            <a:fld id="{C4C16BC2-714E-47C9-B2A1-04D933572722}" type="datetime1">
              <a:rPr lang="sv-SE" smtClean="0">
                <a:solidFill>
                  <a:prstClr val="black"/>
                </a:solidFill>
              </a:rPr>
              <a:pPr/>
              <a:t>2016-02-16</a:t>
            </a:fld>
            <a:endParaRPr lang="sv-SE" dirty="0">
              <a:solidFill>
                <a:prstClr val="black"/>
              </a:solidFill>
            </a:endParaRPr>
          </a:p>
        </p:txBody>
      </p:sp>
      <p:sp>
        <p:nvSpPr>
          <p:cNvPr id="6" name="Platshållare för sidfot 5"/>
          <p:cNvSpPr>
            <a:spLocks noGrp="1"/>
          </p:cNvSpPr>
          <p:nvPr>
            <p:ph type="ftr" sz="quarter" idx="16"/>
          </p:nvPr>
        </p:nvSpPr>
        <p:spPr/>
        <p:txBody>
          <a:bodyPr/>
          <a:lstStyle/>
          <a:p>
            <a:endParaRPr lang="sv-SE" dirty="0">
              <a:solidFill>
                <a:prstClr val="black"/>
              </a:solidFill>
            </a:endParaRPr>
          </a:p>
        </p:txBody>
      </p:sp>
      <p:sp>
        <p:nvSpPr>
          <p:cNvPr id="8" name="Platshållare för bildnummer 7"/>
          <p:cNvSpPr>
            <a:spLocks noGrp="1"/>
          </p:cNvSpPr>
          <p:nvPr>
            <p:ph type="sldNum" sz="quarter" idx="17"/>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410168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och 1 bild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42792"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5600" y="1188868"/>
            <a:ext cx="3848576" cy="5184000"/>
          </a:xfrm>
        </p:spPr>
        <p:txBody>
          <a:bodyPr/>
          <a:lstStyle>
            <a:lvl1pPr marL="0" indent="0">
              <a:buFontTx/>
              <a:buNone/>
              <a:defRPr/>
            </a:lvl1pPr>
          </a:lstStyle>
          <a:p>
            <a:r>
              <a:rPr lang="sv-SE" dirty="0"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datum 2"/>
          <p:cNvSpPr>
            <a:spLocks noGrp="1"/>
          </p:cNvSpPr>
          <p:nvPr>
            <p:ph type="dt" sz="half" idx="16"/>
          </p:nvPr>
        </p:nvSpPr>
        <p:spPr/>
        <p:txBody>
          <a:bodyPr/>
          <a:lstStyle/>
          <a:p>
            <a:fld id="{6015E79E-7C07-4697-99D2-FCD0E2E33077}" type="datetime1">
              <a:rPr lang="sv-SE" smtClean="0">
                <a:solidFill>
                  <a:prstClr val="black"/>
                </a:solidFill>
              </a:rPr>
              <a:pPr/>
              <a:t>2016-02-16</a:t>
            </a:fld>
            <a:endParaRPr lang="sv-SE" dirty="0">
              <a:solidFill>
                <a:prstClr val="black"/>
              </a:solidFill>
            </a:endParaRPr>
          </a:p>
        </p:txBody>
      </p:sp>
      <p:sp>
        <p:nvSpPr>
          <p:cNvPr id="4" name="Platshållare för sidfot 3"/>
          <p:cNvSpPr>
            <a:spLocks noGrp="1"/>
          </p:cNvSpPr>
          <p:nvPr>
            <p:ph type="ftr" sz="quarter" idx="17"/>
          </p:nvPr>
        </p:nvSpPr>
        <p:spPr/>
        <p:txBody>
          <a:bodyPr/>
          <a:lstStyle/>
          <a:p>
            <a:endParaRPr lang="sv-SE" dirty="0">
              <a:solidFill>
                <a:prstClr val="black"/>
              </a:solidFill>
            </a:endParaRPr>
          </a:p>
        </p:txBody>
      </p:sp>
      <p:sp>
        <p:nvSpPr>
          <p:cNvPr id="5" name="Platshållare för bildnummer 4"/>
          <p:cNvSpPr>
            <a:spLocks noGrp="1"/>
          </p:cNvSpPr>
          <p:nvPr>
            <p:ph type="sldNum" sz="quarter" idx="18"/>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190748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och 2 bilder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96544"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6045" y="1188868"/>
            <a:ext cx="3848400" cy="2520000"/>
          </a:xfrm>
        </p:spPr>
        <p:txBody>
          <a:bodyPr/>
          <a:lstStyle>
            <a:lvl1pPr marL="0" indent="0">
              <a:buFontTx/>
              <a:buNone/>
              <a:defRPr/>
            </a:lvl1pPr>
          </a:lstStyle>
          <a:p>
            <a:r>
              <a:rPr lang="sv-SE" dirty="0"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5"/>
          <p:cNvSpPr>
            <a:spLocks noGrp="1"/>
          </p:cNvSpPr>
          <p:nvPr>
            <p:ph type="pic" sz="quarter" idx="18"/>
          </p:nvPr>
        </p:nvSpPr>
        <p:spPr>
          <a:xfrm>
            <a:off x="4846045" y="3825028"/>
            <a:ext cx="3848400" cy="2520000"/>
          </a:xfrm>
        </p:spPr>
        <p:txBody>
          <a:bodyPr/>
          <a:lstStyle>
            <a:lvl1pPr marL="0" indent="0">
              <a:buFontTx/>
              <a:buNone/>
              <a:defRPr/>
            </a:lvl1pPr>
          </a:lstStyle>
          <a:p>
            <a:r>
              <a:rPr lang="sv-SE" dirty="0" smtClean="0"/>
              <a:t>Klicka på ikonen för att lägga till en bild</a:t>
            </a:r>
            <a:endParaRPr lang="sv-SE" dirty="0"/>
          </a:p>
        </p:txBody>
      </p:sp>
      <p:sp>
        <p:nvSpPr>
          <p:cNvPr id="3" name="Platshållare för datum 2"/>
          <p:cNvSpPr>
            <a:spLocks noGrp="1"/>
          </p:cNvSpPr>
          <p:nvPr>
            <p:ph type="dt" sz="half" idx="19"/>
          </p:nvPr>
        </p:nvSpPr>
        <p:spPr/>
        <p:txBody>
          <a:bodyPr/>
          <a:lstStyle/>
          <a:p>
            <a:fld id="{544A3F76-E9F3-4833-B4EF-9017A993646E}" type="datetime1">
              <a:rPr lang="sv-SE" smtClean="0">
                <a:solidFill>
                  <a:prstClr val="black"/>
                </a:solidFill>
              </a:rPr>
              <a:pPr/>
              <a:t>2016-02-16</a:t>
            </a:fld>
            <a:endParaRPr lang="sv-SE" dirty="0">
              <a:solidFill>
                <a:prstClr val="black"/>
              </a:solidFill>
            </a:endParaRPr>
          </a:p>
        </p:txBody>
      </p:sp>
      <p:sp>
        <p:nvSpPr>
          <p:cNvPr id="4" name="Platshållare för sidfot 3"/>
          <p:cNvSpPr>
            <a:spLocks noGrp="1"/>
          </p:cNvSpPr>
          <p:nvPr>
            <p:ph type="ftr" sz="quarter" idx="20"/>
          </p:nvPr>
        </p:nvSpPr>
        <p:spPr/>
        <p:txBody>
          <a:bodyPr/>
          <a:lstStyle/>
          <a:p>
            <a:endParaRPr lang="sv-SE" dirty="0">
              <a:solidFill>
                <a:prstClr val="black"/>
              </a:solidFill>
            </a:endParaRPr>
          </a:p>
        </p:txBody>
      </p:sp>
      <p:sp>
        <p:nvSpPr>
          <p:cNvPr id="5" name="Platshållare för bildnummer 4"/>
          <p:cNvSpPr>
            <a:spLocks noGrp="1"/>
          </p:cNvSpPr>
          <p:nvPr>
            <p:ph type="sldNum" sz="quarter" idx="21"/>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188975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3 bilder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96544"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5923" y="1188868"/>
            <a:ext cx="3848400" cy="2520000"/>
          </a:xfrm>
        </p:spPr>
        <p:txBody>
          <a:bodyPr/>
          <a:lstStyle>
            <a:lvl1pPr marL="0" indent="0">
              <a:buFontTx/>
              <a:buNone/>
              <a:defRPr/>
            </a:lvl1pPr>
          </a:lstStyle>
          <a:p>
            <a:r>
              <a:rPr lang="sv-SE" dirty="0"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5"/>
          <p:cNvSpPr>
            <a:spLocks noGrp="1"/>
          </p:cNvSpPr>
          <p:nvPr>
            <p:ph type="pic" sz="quarter" idx="17"/>
          </p:nvPr>
        </p:nvSpPr>
        <p:spPr>
          <a:xfrm>
            <a:off x="4845923" y="3825028"/>
            <a:ext cx="1872000" cy="2520000"/>
          </a:xfrm>
        </p:spPr>
        <p:txBody>
          <a:bodyPr/>
          <a:lstStyle>
            <a:lvl1pPr marL="0" indent="0">
              <a:buFontTx/>
              <a:buNone/>
              <a:defRPr/>
            </a:lvl1pPr>
          </a:lstStyle>
          <a:p>
            <a:r>
              <a:rPr lang="sv-SE" dirty="0" smtClean="0"/>
              <a:t>Klicka på ikonen för att lägga till en bild</a:t>
            </a:r>
            <a:endParaRPr lang="sv-SE" dirty="0"/>
          </a:p>
        </p:txBody>
      </p:sp>
      <p:sp>
        <p:nvSpPr>
          <p:cNvPr id="11" name="Platshållare för bild 5"/>
          <p:cNvSpPr>
            <a:spLocks noGrp="1"/>
          </p:cNvSpPr>
          <p:nvPr>
            <p:ph type="pic" sz="quarter" idx="18"/>
          </p:nvPr>
        </p:nvSpPr>
        <p:spPr>
          <a:xfrm>
            <a:off x="6822323" y="3825028"/>
            <a:ext cx="1872000" cy="2520000"/>
          </a:xfrm>
        </p:spPr>
        <p:txBody>
          <a:bodyPr/>
          <a:lstStyle>
            <a:lvl1pPr marL="0" indent="0">
              <a:buFontTx/>
              <a:buNone/>
              <a:defRPr/>
            </a:lvl1pPr>
          </a:lstStyle>
          <a:p>
            <a:r>
              <a:rPr lang="sv-SE" dirty="0" smtClean="0"/>
              <a:t>Klicka på ikonen för att lägga till en bild</a:t>
            </a:r>
            <a:endParaRPr lang="sv-SE" dirty="0"/>
          </a:p>
        </p:txBody>
      </p:sp>
      <p:sp>
        <p:nvSpPr>
          <p:cNvPr id="3" name="Platshållare för datum 2"/>
          <p:cNvSpPr>
            <a:spLocks noGrp="1"/>
          </p:cNvSpPr>
          <p:nvPr>
            <p:ph type="dt" sz="half" idx="19"/>
          </p:nvPr>
        </p:nvSpPr>
        <p:spPr/>
        <p:txBody>
          <a:bodyPr/>
          <a:lstStyle/>
          <a:p>
            <a:fld id="{C99F6D20-8433-4662-9A14-1425F316F2A6}" type="datetime1">
              <a:rPr lang="sv-SE" smtClean="0">
                <a:solidFill>
                  <a:prstClr val="black"/>
                </a:solidFill>
              </a:rPr>
              <a:pPr/>
              <a:t>2016-02-16</a:t>
            </a:fld>
            <a:endParaRPr lang="sv-SE" dirty="0">
              <a:solidFill>
                <a:prstClr val="black"/>
              </a:solidFill>
            </a:endParaRPr>
          </a:p>
        </p:txBody>
      </p:sp>
      <p:sp>
        <p:nvSpPr>
          <p:cNvPr id="4" name="Platshållare för sidfot 3"/>
          <p:cNvSpPr>
            <a:spLocks noGrp="1"/>
          </p:cNvSpPr>
          <p:nvPr>
            <p:ph type="ftr" sz="quarter" idx="20"/>
          </p:nvPr>
        </p:nvSpPr>
        <p:spPr/>
        <p:txBody>
          <a:bodyPr/>
          <a:lstStyle/>
          <a:p>
            <a:endParaRPr lang="sv-SE" dirty="0">
              <a:solidFill>
                <a:prstClr val="black"/>
              </a:solidFill>
            </a:endParaRPr>
          </a:p>
        </p:txBody>
      </p:sp>
      <p:sp>
        <p:nvSpPr>
          <p:cNvPr id="5" name="Platshållare för bildnummer 4"/>
          <p:cNvSpPr>
            <a:spLocks noGrp="1"/>
          </p:cNvSpPr>
          <p:nvPr>
            <p:ph type="sldNum" sz="quarter" idx="21"/>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273299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och 4 bilder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96544"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5600" y="1188000"/>
            <a:ext cx="1872000" cy="2520000"/>
          </a:xfrm>
        </p:spPr>
        <p:txBody>
          <a:bodyPr/>
          <a:lstStyle>
            <a:lvl1pPr marL="0" indent="0">
              <a:buFontTx/>
              <a:buNone/>
              <a:defRPr/>
            </a:lvl1pPr>
          </a:lstStyle>
          <a:p>
            <a:r>
              <a:rPr lang="sv-SE" dirty="0"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 5"/>
          <p:cNvSpPr>
            <a:spLocks noGrp="1"/>
          </p:cNvSpPr>
          <p:nvPr>
            <p:ph type="pic" sz="quarter" idx="16"/>
          </p:nvPr>
        </p:nvSpPr>
        <p:spPr>
          <a:xfrm>
            <a:off x="6807546" y="1188000"/>
            <a:ext cx="1872000" cy="2520000"/>
          </a:xfrm>
        </p:spPr>
        <p:txBody>
          <a:bodyPr/>
          <a:lstStyle>
            <a:lvl1pPr marL="0" indent="0">
              <a:buFontTx/>
              <a:buNone/>
              <a:defRPr/>
            </a:lvl1pPr>
          </a:lstStyle>
          <a:p>
            <a:r>
              <a:rPr lang="sv-SE" dirty="0" smtClean="0"/>
              <a:t>Klicka på ikonen för att lägga till en bild</a:t>
            </a:r>
            <a:endParaRPr lang="sv-SE" dirty="0"/>
          </a:p>
        </p:txBody>
      </p:sp>
      <p:sp>
        <p:nvSpPr>
          <p:cNvPr id="10" name="Platshållare för bild 5"/>
          <p:cNvSpPr>
            <a:spLocks noGrp="1"/>
          </p:cNvSpPr>
          <p:nvPr>
            <p:ph type="pic" sz="quarter" idx="17"/>
          </p:nvPr>
        </p:nvSpPr>
        <p:spPr>
          <a:xfrm>
            <a:off x="4845600" y="3825028"/>
            <a:ext cx="1872000" cy="2520000"/>
          </a:xfrm>
        </p:spPr>
        <p:txBody>
          <a:bodyPr/>
          <a:lstStyle>
            <a:lvl1pPr marL="0" indent="0">
              <a:buFontTx/>
              <a:buNone/>
              <a:defRPr/>
            </a:lvl1pPr>
          </a:lstStyle>
          <a:p>
            <a:r>
              <a:rPr lang="sv-SE" dirty="0" smtClean="0"/>
              <a:t>Klicka på ikonen för att lägga till en bild</a:t>
            </a:r>
            <a:endParaRPr lang="sv-SE" dirty="0"/>
          </a:p>
        </p:txBody>
      </p:sp>
      <p:sp>
        <p:nvSpPr>
          <p:cNvPr id="11" name="Platshållare för bild 5"/>
          <p:cNvSpPr>
            <a:spLocks noGrp="1"/>
          </p:cNvSpPr>
          <p:nvPr>
            <p:ph type="pic" sz="quarter" idx="18"/>
          </p:nvPr>
        </p:nvSpPr>
        <p:spPr>
          <a:xfrm>
            <a:off x="6807546" y="3825028"/>
            <a:ext cx="1872000" cy="2520000"/>
          </a:xfrm>
        </p:spPr>
        <p:txBody>
          <a:bodyPr/>
          <a:lstStyle>
            <a:lvl1pPr marL="0" indent="0">
              <a:buFontTx/>
              <a:buNone/>
              <a:defRPr/>
            </a:lvl1pPr>
          </a:lstStyle>
          <a:p>
            <a:r>
              <a:rPr lang="sv-SE" dirty="0" smtClean="0"/>
              <a:t>Klicka på ikonen för att lägga till en bild</a:t>
            </a:r>
            <a:endParaRPr lang="sv-SE" dirty="0"/>
          </a:p>
        </p:txBody>
      </p:sp>
      <p:sp>
        <p:nvSpPr>
          <p:cNvPr id="12" name="Platshållare för datum 11"/>
          <p:cNvSpPr>
            <a:spLocks noGrp="1"/>
          </p:cNvSpPr>
          <p:nvPr>
            <p:ph type="dt" sz="half" idx="19"/>
          </p:nvPr>
        </p:nvSpPr>
        <p:spPr/>
        <p:txBody>
          <a:bodyPr/>
          <a:lstStyle/>
          <a:p>
            <a:fld id="{3FBC3009-B816-49FA-9983-A6683D28F2BF}" type="datetime1">
              <a:rPr lang="sv-SE" smtClean="0">
                <a:solidFill>
                  <a:prstClr val="black"/>
                </a:solidFill>
              </a:rPr>
              <a:pPr/>
              <a:t>2016-02-16</a:t>
            </a:fld>
            <a:endParaRPr lang="sv-SE" dirty="0">
              <a:solidFill>
                <a:prstClr val="black"/>
              </a:solidFill>
            </a:endParaRPr>
          </a:p>
        </p:txBody>
      </p:sp>
      <p:sp>
        <p:nvSpPr>
          <p:cNvPr id="13" name="Platshållare för sidfot 12"/>
          <p:cNvSpPr>
            <a:spLocks noGrp="1"/>
          </p:cNvSpPr>
          <p:nvPr>
            <p:ph type="ftr" sz="quarter" idx="20"/>
          </p:nvPr>
        </p:nvSpPr>
        <p:spPr/>
        <p:txBody>
          <a:bodyPr/>
          <a:lstStyle/>
          <a:p>
            <a:endParaRPr lang="sv-SE" dirty="0">
              <a:solidFill>
                <a:prstClr val="black"/>
              </a:solidFill>
            </a:endParaRPr>
          </a:p>
        </p:txBody>
      </p:sp>
      <p:sp>
        <p:nvSpPr>
          <p:cNvPr id="14" name="Platshållare för bildnummer 13"/>
          <p:cNvSpPr>
            <a:spLocks noGrp="1"/>
          </p:cNvSpPr>
          <p:nvPr>
            <p:ph type="sldNum" sz="quarter" idx="21"/>
          </p:nvPr>
        </p:nvSpPr>
        <p:spPr/>
        <p:txBody>
          <a:bodyPr/>
          <a:lstStyle/>
          <a:p>
            <a:fld id="{FADECCE2-48EC-4A79-BA70-988B51010C80}" type="slidenum">
              <a:rPr lang="sv-SE" smtClean="0">
                <a:solidFill>
                  <a:prstClr val="black"/>
                </a:solidFill>
              </a:rPr>
              <a:pPr/>
              <a:t>‹#›</a:t>
            </a:fld>
            <a:endParaRPr lang="sv-SE" dirty="0">
              <a:solidFill>
                <a:prstClr val="black"/>
              </a:solidFill>
            </a:endParaRPr>
          </a:p>
        </p:txBody>
      </p:sp>
    </p:spTree>
    <p:extLst>
      <p:ext uri="{BB962C8B-B14F-4D97-AF65-F5344CB8AC3E}">
        <p14:creationId xmlns:p14="http://schemas.microsoft.com/office/powerpoint/2010/main" val="373196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för mellansida grön">
    <p:bg>
      <p:bgPr>
        <a:solidFill>
          <a:srgbClr val="1A51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en-GB" dirty="0"/>
          </a:p>
        </p:txBody>
      </p:sp>
    </p:spTree>
    <p:extLst>
      <p:ext uri="{BB962C8B-B14F-4D97-AF65-F5344CB8AC3E}">
        <p14:creationId xmlns:p14="http://schemas.microsoft.com/office/powerpoint/2010/main" val="81405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för mellansida med bild som bakgrund">
    <p:bg>
      <p:bgPr>
        <a:solidFill>
          <a:schemeClr val="tx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9144000" cy="6858000"/>
          </a:xfrm>
        </p:spPr>
        <p:txBody>
          <a:bodyPr/>
          <a:lstStyle/>
          <a:p>
            <a:r>
              <a:rPr lang="sv-SE" dirty="0" smtClean="0"/>
              <a:t>Klicka på ikonen för att lägga till en bild</a:t>
            </a:r>
            <a:endParaRPr lang="sv-SE" dirty="0"/>
          </a:p>
        </p:txBody>
      </p:sp>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en-GB" dirty="0"/>
          </a:p>
        </p:txBody>
      </p:sp>
    </p:spTree>
    <p:extLst>
      <p:ext uri="{BB962C8B-B14F-4D97-AF65-F5344CB8AC3E}">
        <p14:creationId xmlns:p14="http://schemas.microsoft.com/office/powerpoint/2010/main" val="154881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36"/>
            <a:ext cx="8229600" cy="504056"/>
          </a:xfrm>
          <a:prstGeom prst="rect">
            <a:avLst/>
          </a:prstGeom>
        </p:spPr>
        <p:txBody>
          <a:bodyPr vert="horz" lIns="0" tIns="0" rIns="0" bIns="0" rtlCol="0" anchor="ctr">
            <a:normAutofit/>
          </a:bodyPr>
          <a:lstStyle/>
          <a:p>
            <a:r>
              <a:rPr lang="sv-SE" dirty="0" smtClean="0"/>
              <a:t>Klicka här för att ändra format</a:t>
            </a:r>
            <a:endParaRPr lang="en-GB" dirty="0"/>
          </a:p>
        </p:txBody>
      </p:sp>
      <p:sp>
        <p:nvSpPr>
          <p:cNvPr id="3" name="Text Placeholder 2"/>
          <p:cNvSpPr>
            <a:spLocks noGrp="1"/>
          </p:cNvSpPr>
          <p:nvPr>
            <p:ph type="body" idx="1"/>
          </p:nvPr>
        </p:nvSpPr>
        <p:spPr>
          <a:xfrm>
            <a:off x="457200" y="1600200"/>
            <a:ext cx="8229600" cy="4781128"/>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cxnSp>
        <p:nvCxnSpPr>
          <p:cNvPr id="8" name="Rak 7"/>
          <p:cNvCxnSpPr/>
          <p:nvPr/>
        </p:nvCxnSpPr>
        <p:spPr>
          <a:xfrm>
            <a:off x="454844" y="366564"/>
            <a:ext cx="82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latshållare för sidfot 3"/>
          <p:cNvSpPr>
            <a:spLocks noGrp="1"/>
          </p:cNvSpPr>
          <p:nvPr>
            <p:ph type="ftr" sz="quarter" idx="3"/>
          </p:nvPr>
        </p:nvSpPr>
        <p:spPr>
          <a:xfrm>
            <a:off x="457200" y="6453336"/>
            <a:ext cx="2895600" cy="180000"/>
          </a:xfrm>
          <a:prstGeom prst="rect">
            <a:avLst/>
          </a:prstGeom>
        </p:spPr>
        <p:txBody>
          <a:bodyPr vert="horz" lIns="0" tIns="45720" rIns="91440" bIns="45720" rtlCol="0" anchor="ctr"/>
          <a:lstStyle>
            <a:lvl1pPr algn="l">
              <a:defRPr sz="700" cap="all" baseline="0">
                <a:solidFill>
                  <a:schemeClr val="tx1"/>
                </a:solidFill>
                <a:latin typeface="Arial" pitchFamily="34" charset="0"/>
                <a:cs typeface="Arial" pitchFamily="34" charset="0"/>
              </a:defRPr>
            </a:lvl1pPr>
          </a:lstStyle>
          <a:p>
            <a:endParaRPr lang="sv-SE" dirty="0">
              <a:solidFill>
                <a:prstClr val="black"/>
              </a:solidFill>
            </a:endParaRPr>
          </a:p>
        </p:txBody>
      </p:sp>
      <p:sp>
        <p:nvSpPr>
          <p:cNvPr id="5" name="Platshållare för bildnummer 4"/>
          <p:cNvSpPr>
            <a:spLocks noGrp="1"/>
          </p:cNvSpPr>
          <p:nvPr>
            <p:ph type="sldNum" sz="quarter" idx="4"/>
          </p:nvPr>
        </p:nvSpPr>
        <p:spPr>
          <a:xfrm>
            <a:off x="8244408" y="6356350"/>
            <a:ext cx="442392" cy="1800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fld id="{FADECCE2-48EC-4A79-BA70-988B51010C80}" type="slidenum">
              <a:rPr lang="sv-SE" smtClean="0">
                <a:solidFill>
                  <a:prstClr val="black"/>
                </a:solidFill>
              </a:rPr>
              <a:pPr/>
              <a:t>‹#›</a:t>
            </a:fld>
            <a:endParaRPr lang="sv-SE" dirty="0">
              <a:solidFill>
                <a:prstClr val="black"/>
              </a:solidFill>
            </a:endParaRPr>
          </a:p>
        </p:txBody>
      </p:sp>
      <p:sp>
        <p:nvSpPr>
          <p:cNvPr id="6" name="Platshållare för datum 5"/>
          <p:cNvSpPr>
            <a:spLocks noGrp="1"/>
          </p:cNvSpPr>
          <p:nvPr>
            <p:ph type="dt" sz="half" idx="2"/>
          </p:nvPr>
        </p:nvSpPr>
        <p:spPr>
          <a:xfrm>
            <a:off x="457200" y="6356350"/>
            <a:ext cx="2242592" cy="168994"/>
          </a:xfrm>
          <a:prstGeom prst="rect">
            <a:avLst/>
          </a:prstGeom>
        </p:spPr>
        <p:txBody>
          <a:bodyPr vert="horz" lIns="0" tIns="45720" rIns="91440" bIns="45720" rtlCol="0" anchor="ctr"/>
          <a:lstStyle>
            <a:lvl1pPr algn="l">
              <a:defRPr sz="700">
                <a:solidFill>
                  <a:schemeClr val="tx1"/>
                </a:solidFill>
                <a:latin typeface="Arial" pitchFamily="34" charset="0"/>
                <a:cs typeface="Arial" pitchFamily="34" charset="0"/>
              </a:defRPr>
            </a:lvl1pPr>
          </a:lstStyle>
          <a:p>
            <a:fld id="{C96C022E-29DD-4033-8CB9-B732373D6373}" type="datetime1">
              <a:rPr lang="sv-SE" smtClean="0">
                <a:solidFill>
                  <a:prstClr val="black"/>
                </a:solidFill>
              </a:rPr>
              <a:pPr/>
              <a:t>2016-02-16</a:t>
            </a:fld>
            <a:endParaRPr lang="sv-SE" dirty="0">
              <a:solidFill>
                <a:prstClr val="black"/>
              </a:solidFill>
            </a:endParaRPr>
          </a:p>
        </p:txBody>
      </p:sp>
      <p:pic>
        <p:nvPicPr>
          <p:cNvPr id="10" name="Bildobjekt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72799" y="476672"/>
            <a:ext cx="347449" cy="396000"/>
          </a:xfrm>
          <a:prstGeom prst="rect">
            <a:avLst/>
          </a:prstGeom>
        </p:spPr>
      </p:pic>
    </p:spTree>
    <p:extLst>
      <p:ext uri="{BB962C8B-B14F-4D97-AF65-F5344CB8AC3E}">
        <p14:creationId xmlns:p14="http://schemas.microsoft.com/office/powerpoint/2010/main" val="3045823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2400" kern="1200" cap="all" spc="100" baseline="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itchFamily="34" charset="0"/>
        <a:buChar char="•"/>
        <a:defRPr sz="1600" kern="1200">
          <a:solidFill>
            <a:schemeClr val="tx1"/>
          </a:solidFill>
          <a:latin typeface="+mn-lt"/>
          <a:ea typeface="+mn-ea"/>
          <a:cs typeface="+mn-cs"/>
        </a:defRPr>
      </a:lvl1pPr>
      <a:lvl2pPr marL="360000" indent="-180000" algn="l" defTabSz="914400" rtl="0" eaLnBrk="1" latinLnBrk="0" hangingPunct="1">
        <a:spcBef>
          <a:spcPct val="20000"/>
        </a:spcBef>
        <a:buFont typeface="Arial" pitchFamily="34" charset="0"/>
        <a:buChar char="–"/>
        <a:tabLst/>
        <a:defRPr sz="1600" kern="1200">
          <a:solidFill>
            <a:schemeClr val="tx1"/>
          </a:solidFill>
          <a:latin typeface="+mn-lt"/>
          <a:ea typeface="+mn-ea"/>
          <a:cs typeface="+mn-cs"/>
        </a:defRPr>
      </a:lvl2pPr>
      <a:lvl3pPr marL="540000" indent="-1800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720000" indent="-1800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900000" indent="-1800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835696" y="1124744"/>
            <a:ext cx="5616624" cy="2403698"/>
          </a:xfrm>
        </p:spPr>
        <p:txBody>
          <a:bodyPr/>
          <a:lstStyle/>
          <a:p>
            <a:r>
              <a:rPr lang="sv-SE" dirty="0" smtClean="0"/>
              <a:t>Jaktetik</a:t>
            </a:r>
            <a:br>
              <a:rPr lang="sv-SE" dirty="0" smtClean="0"/>
            </a:br>
            <a:r>
              <a:rPr lang="sv-SE" dirty="0" smtClean="0"/>
              <a:t>Diskussionsmaterial</a:t>
            </a:r>
            <a:endParaRPr lang="sv-SE" dirty="0"/>
          </a:p>
        </p:txBody>
      </p:sp>
      <p:pic>
        <p:nvPicPr>
          <p:cNvPr id="3" name="Platshållare för innehåll 3" descr="VPE_orange_rubrik_logo.jpg"/>
          <p:cNvPicPr>
            <a:picLocks noChangeAspect="1"/>
          </p:cNvPicPr>
          <p:nvPr/>
        </p:nvPicPr>
        <p:blipFill>
          <a:blip r:embed="rId2" cstate="print">
            <a:extLst>
              <a:ext uri="{28A0092B-C50C-407E-A947-70E740481C1C}">
                <a14:useLocalDpi xmlns:a14="http://schemas.microsoft.com/office/drawing/2010/main" val="0"/>
              </a:ext>
            </a:extLst>
          </a:blip>
          <a:srcRect t="11087" b="11087"/>
          <a:stretch>
            <a:fillRect/>
          </a:stretch>
        </p:blipFill>
        <p:spPr>
          <a:xfrm>
            <a:off x="3093740" y="3573015"/>
            <a:ext cx="3168352" cy="1742472"/>
          </a:xfrm>
          <a:prstGeom prst="rect">
            <a:avLst/>
          </a:prstGeom>
        </p:spPr>
      </p:pic>
    </p:spTree>
    <p:extLst>
      <p:ext uri="{BB962C8B-B14F-4D97-AF65-F5344CB8AC3E}">
        <p14:creationId xmlns:p14="http://schemas.microsoft.com/office/powerpoint/2010/main" val="389120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29600" cy="504056"/>
          </a:xfrm>
        </p:spPr>
        <p:txBody>
          <a:bodyPr/>
          <a:lstStyle/>
          <a:p>
            <a:r>
              <a:rPr lang="sv-SE" dirty="0" smtClean="0"/>
              <a:t>Syfte med </a:t>
            </a:r>
            <a:r>
              <a:rPr lang="sv-SE" dirty="0" smtClean="0"/>
              <a:t>detta presentationsunderlag</a:t>
            </a:r>
            <a:endParaRPr lang="sv-SE" dirty="0"/>
          </a:p>
        </p:txBody>
      </p:sp>
      <p:sp>
        <p:nvSpPr>
          <p:cNvPr id="3" name="Platshållare för innehåll 2"/>
          <p:cNvSpPr>
            <a:spLocks noGrp="1"/>
          </p:cNvSpPr>
          <p:nvPr>
            <p:ph idx="1"/>
          </p:nvPr>
        </p:nvSpPr>
        <p:spPr>
          <a:xfrm>
            <a:off x="457200" y="1600200"/>
            <a:ext cx="8229600" cy="4781128"/>
          </a:xfrm>
        </p:spPr>
        <p:txBody>
          <a:bodyPr/>
          <a:lstStyle/>
          <a:p>
            <a:r>
              <a:rPr lang="sv-SE" dirty="0" smtClean="0">
                <a:latin typeface="Arial" panose="020B0604020202020204" pitchFamily="34" charset="0"/>
                <a:cs typeface="Arial" panose="020B0604020202020204" pitchFamily="34" charset="0"/>
              </a:rPr>
              <a:t>Underlaget är e</a:t>
            </a:r>
            <a:r>
              <a:rPr lang="sv-SE" dirty="0" smtClean="0">
                <a:latin typeface="Arial" panose="020B0604020202020204" pitchFamily="34" charset="0"/>
                <a:cs typeface="Arial" panose="020B0604020202020204" pitchFamily="34" charset="0"/>
              </a:rPr>
              <a:t>tt stöd för diskussioner om jaktetik. </a:t>
            </a:r>
            <a:r>
              <a:rPr lang="sv-SE" dirty="0" smtClean="0">
                <a:latin typeface="Arial" panose="020B0604020202020204" pitchFamily="34" charset="0"/>
                <a:cs typeface="Arial" panose="020B0604020202020204" pitchFamily="34" charset="0"/>
              </a:rPr>
              <a:t>För t.ex.</a:t>
            </a:r>
            <a:r>
              <a:rPr lang="sv-SE" dirty="0" smtClean="0">
                <a:latin typeface="Arial" panose="020B0604020202020204" pitchFamily="34" charset="0"/>
                <a:cs typeface="Arial" panose="020B0604020202020204" pitchFamily="34" charset="0"/>
              </a:rPr>
              <a:t> jaktlaget, älgskötselområden, viltvårdsområden och jaktvårdskretsen.</a:t>
            </a:r>
          </a:p>
          <a:p>
            <a:r>
              <a:rPr lang="sv-SE" dirty="0" smtClean="0">
                <a:latin typeface="Arial" panose="020B0604020202020204" pitchFamily="34" charset="0"/>
                <a:cs typeface="Arial" panose="020B0604020202020204" pitchFamily="34" charset="0"/>
              </a:rPr>
              <a:t>Svenska </a:t>
            </a:r>
            <a:r>
              <a:rPr lang="sv-SE" dirty="0" smtClean="0">
                <a:latin typeface="Arial" panose="020B0604020202020204" pitchFamily="34" charset="0"/>
                <a:cs typeface="Arial" panose="020B0604020202020204" pitchFamily="34" charset="0"/>
              </a:rPr>
              <a:t>Jägareförbundet anser att det är jägarna som kollektiv som är ansvariga, det innebär du och jag. Det är vi tillsammans som ska säkerställa att vi har en bra och samhällsaccepterad jaktetik.</a:t>
            </a:r>
          </a:p>
          <a:p>
            <a:r>
              <a:rPr lang="sv-SE" dirty="0" smtClean="0">
                <a:latin typeface="Arial" panose="020B0604020202020204" pitchFamily="34" charset="0"/>
                <a:cs typeface="Arial" panose="020B0604020202020204" pitchFamily="34" charset="0"/>
              </a:rPr>
              <a:t>Presentationen innehåller </a:t>
            </a:r>
            <a:r>
              <a:rPr lang="sv-SE" dirty="0" smtClean="0">
                <a:latin typeface="Arial" panose="020B0604020202020204" pitchFamily="34" charset="0"/>
                <a:cs typeface="Arial" panose="020B0604020202020204" pitchFamily="34" charset="0"/>
              </a:rPr>
              <a:t>en inledning och fem </a:t>
            </a:r>
            <a:r>
              <a:rPr lang="sv-SE" dirty="0" smtClean="0">
                <a:latin typeface="Arial" panose="020B0604020202020204" pitchFamily="34" charset="0"/>
                <a:cs typeface="Arial" panose="020B0604020202020204" pitchFamily="34" charset="0"/>
              </a:rPr>
              <a:t>ämnen. Alla dessa bör diskuteras. </a:t>
            </a:r>
          </a:p>
          <a:p>
            <a:r>
              <a:rPr lang="sv-SE" dirty="0" smtClean="0">
                <a:latin typeface="Arial" panose="020B0604020202020204" pitchFamily="34" charset="0"/>
                <a:cs typeface="Arial" panose="020B0604020202020204" pitchFamily="34" charset="0"/>
              </a:rPr>
              <a:t>Utgångspunkten för diskussionerna bör alltid vara att få acceptans från allmänheten och samhället. Det innebär i teorin att vi måste kunna försvara vårt agerande ifall detta hade visats upp i ett TV-inslag. </a:t>
            </a:r>
          </a:p>
          <a:p>
            <a:r>
              <a:rPr lang="sv-SE" dirty="0" smtClean="0">
                <a:latin typeface="Arial" panose="020B0604020202020204" pitchFamily="34" charset="0"/>
                <a:cs typeface="Arial" panose="020B0604020202020204" pitchFamily="34" charset="0"/>
              </a:rPr>
              <a:t>Diskussionerna ska präglas av öppenhet och ödmjukhet. Vi ska inte initialt slå fast vad som är rätt och fel. Utan diskutera för att hitta en bra nivå i det enskilda jaktlaget – med de speciella faktorer som gäller just där.</a:t>
            </a:r>
          </a:p>
          <a:p>
            <a:r>
              <a:rPr lang="sv-SE" dirty="0" smtClean="0">
                <a:latin typeface="Arial" panose="020B0604020202020204" pitchFamily="34" charset="0"/>
                <a:cs typeface="Arial" panose="020B0604020202020204" pitchFamily="34" charset="0"/>
              </a:rPr>
              <a:t>Det är tillsammans vi kan göra skillnad.</a:t>
            </a:r>
            <a:endParaRPr lang="sv-SE" dirty="0">
              <a:latin typeface="Arial" panose="020B0604020202020204" pitchFamily="34" charset="0"/>
              <a:cs typeface="Arial" panose="020B0604020202020204" pitchFamily="34" charset="0"/>
            </a:endParaRPr>
          </a:p>
        </p:txBody>
      </p:sp>
      <p:sp>
        <p:nvSpPr>
          <p:cNvPr id="4" name="Platshållare för text 3"/>
          <p:cNvSpPr>
            <a:spLocks noGrp="1"/>
          </p:cNvSpPr>
          <p:nvPr>
            <p:ph type="body" sz="quarter" idx="13"/>
          </p:nvPr>
        </p:nvSpPr>
        <p:spPr/>
        <p:txBody>
          <a:bodyPr/>
          <a:lstStyle/>
          <a:p>
            <a:r>
              <a:rPr lang="sv-SE" dirty="0" smtClean="0"/>
              <a:t>Jaktetik diskussionsunderlag feb 2016</a:t>
            </a:r>
            <a:endParaRPr lang="sv-SE" dirty="0"/>
          </a:p>
        </p:txBody>
      </p:sp>
    </p:spTree>
    <p:extLst>
      <p:ext uri="{BB962C8B-B14F-4D97-AF65-F5344CB8AC3E}">
        <p14:creationId xmlns:p14="http://schemas.microsoft.com/office/powerpoint/2010/main" val="47968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3"/>
          <p:cNvSpPr>
            <a:spLocks noGrp="1"/>
          </p:cNvSpPr>
          <p:nvPr>
            <p:ph type="body" sz="quarter" idx="13"/>
          </p:nvPr>
        </p:nvSpPr>
        <p:spPr>
          <a:xfrm>
            <a:off x="457200" y="404664"/>
            <a:ext cx="4824000" cy="144000"/>
          </a:xfrm>
        </p:spPr>
        <p:txBody>
          <a:bodyPr/>
          <a:lstStyle/>
          <a:p>
            <a:r>
              <a:rPr lang="sv-SE" dirty="0" smtClean="0"/>
              <a:t>Jaktetik diskussionsunderlag feb 2016</a:t>
            </a:r>
            <a:endParaRPr lang="sv-SE" dirty="0"/>
          </a:p>
        </p:txBody>
      </p:sp>
      <p:sp>
        <p:nvSpPr>
          <p:cNvPr id="12" name="Platshållare för text 4"/>
          <p:cNvSpPr>
            <a:spLocks noGrp="1"/>
          </p:cNvSpPr>
          <p:nvPr>
            <p:ph type="body" sz="quarter" idx="15"/>
          </p:nvPr>
        </p:nvSpPr>
        <p:spPr>
          <a:xfrm>
            <a:off x="457200" y="1412776"/>
            <a:ext cx="4546848" cy="4680520"/>
          </a:xfrm>
        </p:spPr>
        <p:txBody>
          <a:bodyPr>
            <a:normAutofit/>
          </a:bodyPr>
          <a:lstStyle/>
          <a:p>
            <a:pPr marL="0" indent="0">
              <a:buNone/>
            </a:pPr>
            <a:r>
              <a:rPr lang="sv-SE" sz="1400" b="1" dirty="0" smtClean="0">
                <a:latin typeface="Arial" panose="020B0604020202020204" pitchFamily="34" charset="0"/>
                <a:cs typeface="Arial" panose="020B0604020202020204" pitchFamily="34" charset="0"/>
              </a:rPr>
              <a:t>Vad är etik?</a:t>
            </a:r>
          </a:p>
          <a:p>
            <a:r>
              <a:rPr lang="sv-SE" sz="1200" dirty="0" smtClean="0">
                <a:latin typeface="Arial" panose="020B0604020202020204" pitchFamily="34" charset="0"/>
                <a:cs typeface="Arial" panose="020B0604020202020204" pitchFamily="34" charset="0"/>
              </a:rPr>
              <a:t>Etik </a:t>
            </a:r>
            <a:r>
              <a:rPr lang="sv-SE" sz="1200" dirty="0">
                <a:latin typeface="Arial" panose="020B0604020202020204" pitchFamily="34" charset="0"/>
                <a:cs typeface="Arial" panose="020B0604020202020204" pitchFamily="34" charset="0"/>
              </a:rPr>
              <a:t>(</a:t>
            </a:r>
            <a:r>
              <a:rPr lang="sv-SE" sz="1200" i="1" dirty="0" err="1" smtClean="0">
                <a:latin typeface="Arial" panose="020B0604020202020204" pitchFamily="34" charset="0"/>
                <a:cs typeface="Arial" panose="020B0604020202020204" pitchFamily="34" charset="0"/>
              </a:rPr>
              <a:t>ethos</a:t>
            </a:r>
            <a:r>
              <a:rPr lang="sv-SE" sz="1200" dirty="0" smtClean="0">
                <a:latin typeface="Arial" panose="020B0604020202020204" pitchFamily="34" charset="0"/>
                <a:cs typeface="Arial" panose="020B0604020202020204" pitchFamily="34" charset="0"/>
              </a:rPr>
              <a:t>) handlar om åsikter om vad som är rätt och fel. Moral (</a:t>
            </a:r>
            <a:r>
              <a:rPr lang="sv-SE" sz="1200" i="1" dirty="0" err="1" smtClean="0">
                <a:latin typeface="Arial" panose="020B0604020202020204" pitchFamily="34" charset="0"/>
                <a:cs typeface="Arial" panose="020B0604020202020204" pitchFamily="34" charset="0"/>
              </a:rPr>
              <a:t>moralis</a:t>
            </a:r>
            <a:r>
              <a:rPr lang="sv-SE" sz="1200" dirty="0" smtClean="0">
                <a:latin typeface="Arial" panose="020B0604020202020204" pitchFamily="34" charset="0"/>
                <a:cs typeface="Arial" panose="020B0604020202020204" pitchFamily="34" charset="0"/>
              </a:rPr>
              <a:t>) handlar om konkreta handlingar som  våra etiska uppfattningar leder till. E</a:t>
            </a:r>
            <a:r>
              <a:rPr lang="sv-SE" sz="1200" dirty="0" smtClean="0">
                <a:latin typeface="Arial" panose="020B0604020202020204" pitchFamily="34" charset="0"/>
                <a:ea typeface="Calibri"/>
                <a:cs typeface="Arial" panose="020B0604020202020204" pitchFamily="34" charset="0"/>
              </a:rPr>
              <a:t>tiken är idag reflektioner </a:t>
            </a:r>
            <a:r>
              <a:rPr lang="sv-SE" sz="1200" dirty="0">
                <a:latin typeface="Arial" panose="020B0604020202020204" pitchFamily="34" charset="0"/>
                <a:ea typeface="Calibri"/>
                <a:cs typeface="Arial" panose="020B0604020202020204" pitchFamily="34" charset="0"/>
              </a:rPr>
              <a:t>över mänskliga värderingar och moralen </a:t>
            </a:r>
            <a:r>
              <a:rPr lang="sv-SE" sz="1200" dirty="0" smtClean="0">
                <a:latin typeface="Arial" panose="020B0604020202020204" pitchFamily="34" charset="0"/>
                <a:ea typeface="Calibri"/>
                <a:cs typeface="Arial" panose="020B0604020202020204" pitchFamily="34" charset="0"/>
              </a:rPr>
              <a:t>är hur </a:t>
            </a:r>
            <a:r>
              <a:rPr lang="sv-SE" sz="1200" dirty="0">
                <a:latin typeface="Arial" panose="020B0604020202020204" pitchFamily="34" charset="0"/>
                <a:ea typeface="Calibri"/>
                <a:cs typeface="Arial" panose="020B0604020202020204" pitchFamily="34" charset="0"/>
              </a:rPr>
              <a:t>vi tillämpar </a:t>
            </a:r>
            <a:r>
              <a:rPr lang="sv-SE" sz="1200" dirty="0" smtClean="0">
                <a:latin typeface="Arial" panose="020B0604020202020204" pitchFamily="34" charset="0"/>
                <a:ea typeface="Calibri"/>
                <a:cs typeface="Arial" panose="020B0604020202020204" pitchFamily="34" charset="0"/>
              </a:rPr>
              <a:t>dem</a:t>
            </a:r>
            <a:r>
              <a:rPr lang="sv-SE" sz="1200" dirty="0" smtClean="0">
                <a:latin typeface="Arial" panose="020B0604020202020204" pitchFamily="34" charset="0"/>
                <a:cs typeface="Arial" panose="020B0604020202020204" pitchFamily="34" charset="0"/>
              </a:rPr>
              <a:t>.</a:t>
            </a:r>
            <a:endParaRPr lang="sv-SE" sz="1200" dirty="0">
              <a:latin typeface="Arial" panose="020B0604020202020204" pitchFamily="34" charset="0"/>
              <a:cs typeface="Arial" panose="020B0604020202020204" pitchFamily="34" charset="0"/>
            </a:endParaRPr>
          </a:p>
          <a:p>
            <a:r>
              <a:rPr lang="sv-SE" sz="1200" dirty="0" smtClean="0">
                <a:latin typeface="Arial" panose="020B0604020202020204" pitchFamily="34" charset="0"/>
                <a:cs typeface="Arial" panose="020B0604020202020204" pitchFamily="34" charset="0"/>
              </a:rPr>
              <a:t>Ytterst handlar jaktetiken om dina och mina värderingar samt hur vi påverkas av vår omgivning. Och att vi har civilkuraget att agera, helt enkelt att tillämpa våra värderingar i praktiken för att säkerställa samhällsets acceptans och följa vår egen inre </a:t>
            </a:r>
            <a:r>
              <a:rPr lang="sv-SE" sz="1200" dirty="0" smtClean="0">
                <a:latin typeface="Arial" panose="020B0604020202020204" pitchFamily="34" charset="0"/>
                <a:cs typeface="Arial" panose="020B0604020202020204" pitchFamily="34" charset="0"/>
              </a:rPr>
              <a:t>kompass.</a:t>
            </a:r>
            <a:endParaRPr lang="sv-SE" sz="1200" dirty="0">
              <a:latin typeface="Arial" panose="020B0604020202020204" pitchFamily="34" charset="0"/>
              <a:cs typeface="Arial" panose="020B0604020202020204" pitchFamily="34" charset="0"/>
            </a:endParaRPr>
          </a:p>
          <a:p>
            <a:pPr marL="0" indent="0">
              <a:buNone/>
            </a:pPr>
            <a:r>
              <a:rPr lang="sv-SE" sz="1400" b="1" dirty="0" smtClean="0">
                <a:latin typeface="Arial" panose="020B0604020202020204" pitchFamily="34" charset="0"/>
                <a:cs typeface="Arial" panose="020B0604020202020204" pitchFamily="34" charset="0"/>
              </a:rPr>
              <a:t>Vad </a:t>
            </a:r>
            <a:r>
              <a:rPr lang="sv-SE" sz="1400" b="1" dirty="0" smtClean="0">
                <a:latin typeface="Arial" panose="020B0604020202020204" pitchFamily="34" charset="0"/>
                <a:cs typeface="Arial" panose="020B0604020202020204" pitchFamily="34" charset="0"/>
              </a:rPr>
              <a:t>bedömer vi påverkar jaktetiken?</a:t>
            </a:r>
            <a:endParaRPr lang="sv-SE" sz="1400" b="1" dirty="0">
              <a:latin typeface="Arial" panose="020B0604020202020204" pitchFamily="34" charset="0"/>
              <a:cs typeface="Arial" panose="020B0604020202020204" pitchFamily="34" charset="0"/>
            </a:endParaRPr>
          </a:p>
          <a:p>
            <a:r>
              <a:rPr lang="sv-SE" sz="1200" dirty="0" smtClean="0">
                <a:latin typeface="Arial" panose="020B0604020202020204" pitchFamily="34" charset="0"/>
                <a:cs typeface="Arial" panose="020B0604020202020204" pitchFamily="34" charset="0"/>
              </a:rPr>
              <a:t>Samhällets utveckling, t.ex. urbaniseringen, den tekniska utvecklingen/digitaliseringen och globaliseringen.</a:t>
            </a:r>
          </a:p>
          <a:p>
            <a:r>
              <a:rPr lang="sv-SE" sz="1200" dirty="0" smtClean="0">
                <a:latin typeface="Arial" panose="020B0604020202020204" pitchFamily="34" charset="0"/>
                <a:cs typeface="Arial" panose="020B0604020202020204" pitchFamily="34" charset="0"/>
              </a:rPr>
              <a:t>Vilt, i form av nya jaktbara arter och samhällets syn på viltet t.ex. vildsvin och varg jämfört med rådjur och älg.  Utvecklingen av våra jaktmetoder beroende på bl.a. viltet och teknisk utveckling.</a:t>
            </a:r>
          </a:p>
          <a:p>
            <a:r>
              <a:rPr lang="sv-SE" sz="1200" dirty="0" smtClean="0">
                <a:latin typeface="Arial" panose="020B0604020202020204" pitchFamily="34" charset="0"/>
                <a:cs typeface="Arial" panose="020B0604020202020204" pitchFamily="34" charset="0"/>
              </a:rPr>
              <a:t>Människan, genom synen och kunskapen om jakt. </a:t>
            </a:r>
            <a:r>
              <a:rPr lang="sv-SE" sz="1200" dirty="0">
                <a:latin typeface="Arial" panose="020B0604020202020204" pitchFamily="34" charset="0"/>
                <a:cs typeface="Arial" panose="020B0604020202020204" pitchFamily="34" charset="0"/>
              </a:rPr>
              <a:t>F</a:t>
            </a:r>
            <a:r>
              <a:rPr lang="sv-SE" sz="1200" dirty="0" smtClean="0">
                <a:latin typeface="Arial" panose="020B0604020202020204" pitchFamily="34" charset="0"/>
                <a:cs typeface="Arial" panose="020B0604020202020204" pitchFamily="34" charset="0"/>
              </a:rPr>
              <a:t>aktorer som påverkar är förstås vilken relationen jag har till naturen, vår fauna och brukandet av naturresurser. Indirekt påverkar förstås samhällets utveckling oss människor som i sin tur påverkar vår syn på vilt och därmed vad som är rätt och fel inom jakten.</a:t>
            </a:r>
          </a:p>
        </p:txBody>
      </p:sp>
      <p:sp>
        <p:nvSpPr>
          <p:cNvPr id="15" name="Rubrik 1"/>
          <p:cNvSpPr>
            <a:spLocks noGrp="1"/>
          </p:cNvSpPr>
          <p:nvPr>
            <p:ph type="title"/>
          </p:nvPr>
        </p:nvSpPr>
        <p:spPr>
          <a:xfrm>
            <a:off x="457200" y="764704"/>
            <a:ext cx="8229600" cy="504056"/>
          </a:xfrm>
        </p:spPr>
        <p:txBody>
          <a:bodyPr/>
          <a:lstStyle/>
          <a:p>
            <a:r>
              <a:rPr lang="sv-SE" dirty="0" smtClean="0"/>
              <a:t>En inledning till jaktetiska diskussioner</a:t>
            </a:r>
            <a:endParaRPr lang="sv-SE" dirty="0"/>
          </a:p>
        </p:txBody>
      </p:sp>
      <p:grpSp>
        <p:nvGrpSpPr>
          <p:cNvPr id="32" name="Grupp 31"/>
          <p:cNvGrpSpPr/>
          <p:nvPr/>
        </p:nvGrpSpPr>
        <p:grpSpPr>
          <a:xfrm>
            <a:off x="4792339" y="1583174"/>
            <a:ext cx="4244157" cy="3774096"/>
            <a:chOff x="4644008" y="1583174"/>
            <a:chExt cx="4244157" cy="3774096"/>
          </a:xfrm>
        </p:grpSpPr>
        <p:grpSp>
          <p:nvGrpSpPr>
            <p:cNvPr id="2" name="Grupp 1"/>
            <p:cNvGrpSpPr/>
            <p:nvPr/>
          </p:nvGrpSpPr>
          <p:grpSpPr>
            <a:xfrm>
              <a:off x="4644008" y="1583174"/>
              <a:ext cx="4244157" cy="3774096"/>
              <a:chOff x="1840011" y="937191"/>
              <a:chExt cx="6203001" cy="5123886"/>
            </a:xfrm>
          </p:grpSpPr>
          <p:sp>
            <p:nvSpPr>
              <p:cNvPr id="7" name="textruta 6"/>
              <p:cNvSpPr txBox="1"/>
              <p:nvPr/>
            </p:nvSpPr>
            <p:spPr>
              <a:xfrm>
                <a:off x="1840011" y="5500364"/>
                <a:ext cx="1341452" cy="560713"/>
              </a:xfrm>
              <a:prstGeom prst="rect">
                <a:avLst/>
              </a:prstGeom>
              <a:noFill/>
            </p:spPr>
            <p:txBody>
              <a:bodyPr wrap="square" rtlCol="0">
                <a:spAutoFit/>
              </a:bodyPr>
              <a:lstStyle/>
              <a:p>
                <a:pPr algn="ctr"/>
                <a:r>
                  <a:rPr lang="sv-SE" sz="2000" b="1" dirty="0" smtClean="0">
                    <a:solidFill>
                      <a:srgbClr val="000099"/>
                    </a:solidFill>
                    <a:latin typeface="Arial" panose="020B0604020202020204" pitchFamily="34" charset="0"/>
                    <a:cs typeface="Arial" panose="020B0604020202020204" pitchFamily="34" charset="0"/>
                  </a:rPr>
                  <a:t>Vilt</a:t>
                </a:r>
                <a:endParaRPr lang="sv-SE" sz="2000" b="1" dirty="0">
                  <a:solidFill>
                    <a:srgbClr val="000099"/>
                  </a:solidFill>
                  <a:latin typeface="Arial" panose="020B0604020202020204" pitchFamily="34" charset="0"/>
                  <a:cs typeface="Arial" panose="020B0604020202020204" pitchFamily="34" charset="0"/>
                </a:endParaRPr>
              </a:p>
            </p:txBody>
          </p:sp>
          <p:sp>
            <p:nvSpPr>
              <p:cNvPr id="8" name="textruta 7"/>
              <p:cNvSpPr txBox="1"/>
              <p:nvPr/>
            </p:nvSpPr>
            <p:spPr>
              <a:xfrm>
                <a:off x="3586339" y="937191"/>
                <a:ext cx="2302174" cy="560713"/>
              </a:xfrm>
              <a:prstGeom prst="rect">
                <a:avLst/>
              </a:prstGeom>
              <a:noFill/>
            </p:spPr>
            <p:txBody>
              <a:bodyPr wrap="square" rtlCol="0">
                <a:spAutoFit/>
              </a:bodyPr>
              <a:lstStyle/>
              <a:p>
                <a:pPr algn="ctr"/>
                <a:r>
                  <a:rPr lang="sv-SE" sz="2000" b="1" dirty="0" smtClean="0">
                    <a:solidFill>
                      <a:srgbClr val="000099"/>
                    </a:solidFill>
                    <a:latin typeface="Arial" panose="020B0604020202020204" pitchFamily="34" charset="0"/>
                    <a:cs typeface="Arial" panose="020B0604020202020204" pitchFamily="34" charset="0"/>
                  </a:rPr>
                  <a:t>Samhälle</a:t>
                </a:r>
                <a:endParaRPr lang="sv-SE" sz="2000" b="1" dirty="0">
                  <a:solidFill>
                    <a:srgbClr val="000099"/>
                  </a:solidFill>
                  <a:latin typeface="Arial" panose="020B0604020202020204" pitchFamily="34" charset="0"/>
                  <a:cs typeface="Arial" panose="020B0604020202020204" pitchFamily="34" charset="0"/>
                </a:endParaRPr>
              </a:p>
            </p:txBody>
          </p:sp>
          <p:sp>
            <p:nvSpPr>
              <p:cNvPr id="9" name="textruta 8"/>
              <p:cNvSpPr txBox="1"/>
              <p:nvPr/>
            </p:nvSpPr>
            <p:spPr>
              <a:xfrm>
                <a:off x="6011981" y="5500022"/>
                <a:ext cx="2031031" cy="560713"/>
              </a:xfrm>
              <a:prstGeom prst="rect">
                <a:avLst/>
              </a:prstGeom>
              <a:noFill/>
            </p:spPr>
            <p:txBody>
              <a:bodyPr wrap="square" rtlCol="0">
                <a:spAutoFit/>
              </a:bodyPr>
              <a:lstStyle/>
              <a:p>
                <a:pPr algn="ctr"/>
                <a:r>
                  <a:rPr lang="sv-SE" sz="2000" b="1" dirty="0" smtClean="0">
                    <a:solidFill>
                      <a:srgbClr val="000099"/>
                    </a:solidFill>
                    <a:latin typeface="Arial" panose="020B0604020202020204" pitchFamily="34" charset="0"/>
                    <a:cs typeface="Arial" panose="020B0604020202020204" pitchFamily="34" charset="0"/>
                  </a:rPr>
                  <a:t>Människa</a:t>
                </a:r>
                <a:endParaRPr lang="sv-SE" sz="2000" b="1" dirty="0">
                  <a:solidFill>
                    <a:srgbClr val="000099"/>
                  </a:solidFill>
                  <a:latin typeface="Arial" panose="020B0604020202020204" pitchFamily="34" charset="0"/>
                  <a:cs typeface="Arial" panose="020B0604020202020204" pitchFamily="34" charset="0"/>
                </a:endParaRPr>
              </a:p>
            </p:txBody>
          </p:sp>
          <p:sp>
            <p:nvSpPr>
              <p:cNvPr id="10" name="textruta 9"/>
              <p:cNvSpPr txBox="1"/>
              <p:nvPr/>
            </p:nvSpPr>
            <p:spPr>
              <a:xfrm>
                <a:off x="3649839" y="3573017"/>
                <a:ext cx="2164783" cy="584992"/>
              </a:xfrm>
              <a:prstGeom prst="rect">
                <a:avLst/>
              </a:prstGeom>
              <a:noFill/>
            </p:spPr>
            <p:txBody>
              <a:bodyPr wrap="square" rtlCol="0">
                <a:spAutoFit/>
              </a:bodyPr>
              <a:lstStyle/>
              <a:p>
                <a:pPr algn="ctr"/>
                <a:r>
                  <a:rPr lang="sv-SE" sz="2200" b="1" dirty="0" smtClean="0">
                    <a:solidFill>
                      <a:srgbClr val="FF83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Jaktetik</a:t>
                </a:r>
                <a:endParaRPr lang="sv-SE" sz="2200" b="1" dirty="0">
                  <a:solidFill>
                    <a:srgbClr val="FF83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cxnSp>
          <p:nvCxnSpPr>
            <p:cNvPr id="4" name="Rak pil 3"/>
            <p:cNvCxnSpPr/>
            <p:nvPr/>
          </p:nvCxnSpPr>
          <p:spPr>
            <a:xfrm flipV="1">
              <a:off x="5194672" y="1996178"/>
              <a:ext cx="1414146" cy="2872982"/>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H="1" flipV="1">
              <a:off x="6634218" y="1996178"/>
              <a:ext cx="1566889" cy="2872982"/>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flipH="1">
              <a:off x="5241280" y="4869160"/>
              <a:ext cx="2909027"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029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19256" cy="504056"/>
          </a:xfrm>
        </p:spPr>
        <p:txBody>
          <a:bodyPr/>
          <a:lstStyle/>
          <a:p>
            <a:r>
              <a:rPr lang="sv-SE" dirty="0" smtClean="0"/>
              <a:t>Hundanvändning</a:t>
            </a:r>
            <a:endParaRPr lang="sv-SE" dirty="0"/>
          </a:p>
        </p:txBody>
      </p:sp>
      <p:sp>
        <p:nvSpPr>
          <p:cNvPr id="3" name="Platshållare för text 2"/>
          <p:cNvSpPr>
            <a:spLocks noGrp="1"/>
          </p:cNvSpPr>
          <p:nvPr>
            <p:ph type="body" sz="quarter" idx="13"/>
          </p:nvPr>
        </p:nvSpPr>
        <p:spPr/>
        <p:txBody>
          <a:bodyPr/>
          <a:lstStyle/>
          <a:p>
            <a:r>
              <a:rPr lang="sv-SE" dirty="0"/>
              <a:t>Jaktetik diskussionsunderlag feb 2016</a:t>
            </a:r>
          </a:p>
          <a:p>
            <a:endParaRPr lang="sv-SE" dirty="0"/>
          </a:p>
        </p:txBody>
      </p:sp>
      <p:sp>
        <p:nvSpPr>
          <p:cNvPr id="5" name="Platshållare för text 4"/>
          <p:cNvSpPr>
            <a:spLocks noGrp="1"/>
          </p:cNvSpPr>
          <p:nvPr>
            <p:ph type="body" sz="quarter" idx="15"/>
          </p:nvPr>
        </p:nvSpPr>
        <p:spPr>
          <a:xfrm>
            <a:off x="457200" y="1241960"/>
            <a:ext cx="4039200" cy="5139368"/>
          </a:xfrm>
        </p:spPr>
        <p:txBody>
          <a:bodyPr>
            <a:normAutofit lnSpcReduction="10000"/>
          </a:bodyPr>
          <a:lstStyle/>
          <a:p>
            <a:r>
              <a:rPr lang="sv-SE" dirty="0" smtClean="0">
                <a:latin typeface="Arial" panose="020B0604020202020204" pitchFamily="34" charset="0"/>
                <a:cs typeface="Arial" panose="020B0604020202020204" pitchFamily="34" charset="0"/>
              </a:rPr>
              <a:t>Hur ska vi agera om:</a:t>
            </a:r>
          </a:p>
          <a:p>
            <a:pPr lvl="1"/>
            <a:r>
              <a:rPr lang="sv-SE" dirty="0" smtClean="0">
                <a:latin typeface="Arial" panose="020B0604020202020204" pitchFamily="34" charset="0"/>
                <a:cs typeface="Arial" panose="020B0604020202020204" pitchFamily="34" charset="0"/>
              </a:rPr>
              <a:t>Hunden har ett olämpligt sätt att jaga?</a:t>
            </a:r>
          </a:p>
          <a:p>
            <a:pPr lvl="1"/>
            <a:r>
              <a:rPr lang="sv-SE" dirty="0" smtClean="0">
                <a:latin typeface="Arial" panose="020B0604020202020204" pitchFamily="34" charset="0"/>
                <a:cs typeface="Arial" panose="020B0604020202020204" pitchFamily="34" charset="0"/>
              </a:rPr>
              <a:t>Om ägaren låter hunden jaga på fel tider? (Exempel en hund som jagar rådjur men släpps efter grävling i augusti.)</a:t>
            </a:r>
          </a:p>
          <a:p>
            <a:pPr lvl="1"/>
            <a:r>
              <a:rPr lang="sv-SE" dirty="0" smtClean="0">
                <a:latin typeface="Arial" panose="020B0604020202020204" pitchFamily="34" charset="0"/>
                <a:cs typeface="Arial" panose="020B0604020202020204" pitchFamily="34" charset="0"/>
              </a:rPr>
              <a:t>Biter i friskt vilt?</a:t>
            </a:r>
          </a:p>
          <a:p>
            <a:pPr lvl="1"/>
            <a:r>
              <a:rPr lang="sv-SE" dirty="0" smtClean="0">
                <a:latin typeface="Arial" panose="020B0604020202020204" pitchFamily="34" charset="0"/>
                <a:cs typeface="Arial" panose="020B0604020202020204" pitchFamily="34" charset="0"/>
              </a:rPr>
              <a:t>Jagar för länge?</a:t>
            </a:r>
          </a:p>
          <a:p>
            <a:pPr lvl="1"/>
            <a:r>
              <a:rPr lang="sv-SE" dirty="0" smtClean="0">
                <a:latin typeface="Arial" panose="020B0604020202020204" pitchFamily="34" charset="0"/>
                <a:cs typeface="Arial" panose="020B0604020202020204" pitchFamily="34" charset="0"/>
              </a:rPr>
              <a:t>Hetsar andra hundar till olämpligt beteende?</a:t>
            </a:r>
          </a:p>
          <a:p>
            <a:pPr lvl="1"/>
            <a:r>
              <a:rPr lang="sv-SE" dirty="0" smtClean="0">
                <a:latin typeface="Arial" panose="020B0604020202020204" pitchFamily="34" charset="0"/>
                <a:cs typeface="Arial" panose="020B0604020202020204" pitchFamily="34" charset="0"/>
              </a:rPr>
              <a:t>Jagar fel vilt?</a:t>
            </a:r>
          </a:p>
          <a:p>
            <a:pPr lvl="1"/>
            <a:r>
              <a:rPr lang="sv-SE" dirty="0" smtClean="0">
                <a:latin typeface="Arial" panose="020B0604020202020204" pitchFamily="34" charset="0"/>
                <a:cs typeface="Arial" panose="020B0604020202020204" pitchFamily="34" charset="0"/>
              </a:rPr>
              <a:t>Hur ska vi säga ifrån om hunden har ett olämpligt beteende?</a:t>
            </a:r>
          </a:p>
          <a:p>
            <a:pPr lvl="2"/>
            <a:r>
              <a:rPr lang="sv-SE" dirty="0" smtClean="0">
                <a:latin typeface="Arial" panose="020B0604020202020204" pitchFamily="34" charset="0"/>
                <a:cs typeface="Arial" panose="020B0604020202020204" pitchFamily="34" charset="0"/>
              </a:rPr>
              <a:t>Det kan ju vara markägarens hund eller den snälla kompisens?</a:t>
            </a:r>
          </a:p>
          <a:p>
            <a:pPr lvl="1"/>
            <a:r>
              <a:rPr lang="sv-SE" dirty="0" smtClean="0">
                <a:latin typeface="Arial" panose="020B0604020202020204" pitchFamily="34" charset="0"/>
                <a:cs typeface="Arial" panose="020B0604020202020204" pitchFamily="34" charset="0"/>
              </a:rPr>
              <a:t>Kan vi enas om hur vi ska använda hundar på ett etiskt sätt i jakten?</a:t>
            </a:r>
          </a:p>
          <a:p>
            <a:pPr lvl="1"/>
            <a:r>
              <a:rPr lang="sv-SE" dirty="0" smtClean="0">
                <a:latin typeface="Arial" panose="020B0604020202020204" pitchFamily="34" charset="0"/>
                <a:cs typeface="Arial" panose="020B0604020202020204" pitchFamily="34" charset="0"/>
              </a:rPr>
              <a:t>Hur kallt kan det vara när vi släpper hundar, och hur djup snö är okej med avseende på hund och vilt?</a:t>
            </a:r>
            <a:endParaRPr lang="sv-SE" dirty="0">
              <a:latin typeface="Arial" panose="020B0604020202020204" pitchFamily="34" charset="0"/>
              <a:cs typeface="Arial" panose="020B0604020202020204" pitchFamily="34" charset="0"/>
            </a:endParaRPr>
          </a:p>
        </p:txBody>
      </p:sp>
      <p:pic>
        <p:nvPicPr>
          <p:cNvPr id="14" name="Platshållare för bild 13" descr="E1.jpg"/>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943" t="11030" r="943" b="-206"/>
          <a:stretch/>
        </p:blipFill>
        <p:spPr>
          <a:xfrm>
            <a:off x="4845600" y="1125320"/>
            <a:ext cx="3848576" cy="5184000"/>
          </a:xfrm>
        </p:spPr>
      </p:pic>
    </p:spTree>
    <p:extLst>
      <p:ext uri="{BB962C8B-B14F-4D97-AF65-F5344CB8AC3E}">
        <p14:creationId xmlns:p14="http://schemas.microsoft.com/office/powerpoint/2010/main" val="31854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19256" cy="504056"/>
          </a:xfrm>
        </p:spPr>
        <p:txBody>
          <a:bodyPr/>
          <a:lstStyle/>
          <a:p>
            <a:r>
              <a:rPr lang="sv-SE" dirty="0" smtClean="0"/>
              <a:t>Bilden av jakten</a:t>
            </a:r>
            <a:endParaRPr lang="sv-SE" dirty="0"/>
          </a:p>
        </p:txBody>
      </p:sp>
      <p:sp>
        <p:nvSpPr>
          <p:cNvPr id="3" name="Platshållare för text 2"/>
          <p:cNvSpPr>
            <a:spLocks noGrp="1"/>
          </p:cNvSpPr>
          <p:nvPr>
            <p:ph type="body" sz="quarter" idx="13"/>
          </p:nvPr>
        </p:nvSpPr>
        <p:spPr/>
        <p:txBody>
          <a:bodyPr/>
          <a:lstStyle/>
          <a:p>
            <a:r>
              <a:rPr lang="sv-SE" dirty="0"/>
              <a:t>Jaktetik diskussionsunderlag feb 2016</a:t>
            </a:r>
          </a:p>
          <a:p>
            <a:endParaRPr lang="sv-SE" dirty="0"/>
          </a:p>
        </p:txBody>
      </p:sp>
      <p:pic>
        <p:nvPicPr>
          <p:cNvPr id="6" name="Platshållare för bild 5" descr="E2.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5412" b="5412"/>
          <a:stretch>
            <a:fillRect/>
          </a:stretch>
        </p:blipFill>
        <p:spPr/>
      </p:pic>
      <p:sp>
        <p:nvSpPr>
          <p:cNvPr id="5" name="Platshållare för text 4"/>
          <p:cNvSpPr>
            <a:spLocks noGrp="1"/>
          </p:cNvSpPr>
          <p:nvPr>
            <p:ph type="body" sz="quarter" idx="15"/>
          </p:nvPr>
        </p:nvSpPr>
        <p:spPr>
          <a:xfrm>
            <a:off x="457200" y="1412776"/>
            <a:ext cx="4039200" cy="4923344"/>
          </a:xfrm>
        </p:spPr>
        <p:txBody>
          <a:bodyPr>
            <a:normAutofit/>
          </a:bodyPr>
          <a:lstStyle/>
          <a:p>
            <a:r>
              <a:rPr lang="sv-SE" dirty="0" smtClean="0">
                <a:latin typeface="Arial" panose="020B0604020202020204" pitchFamily="34" charset="0"/>
                <a:cs typeface="Arial" panose="020B0604020202020204" pitchFamily="34" charset="0"/>
              </a:rPr>
              <a:t>Hur ska vi agera för att sprida en bra bild om jakten och jägarna?</a:t>
            </a:r>
          </a:p>
          <a:p>
            <a:pPr lvl="1"/>
            <a:r>
              <a:rPr lang="sv-SE" dirty="0" smtClean="0">
                <a:latin typeface="Arial" panose="020B0604020202020204" pitchFamily="34" charset="0"/>
                <a:cs typeface="Arial" panose="020B0604020202020204" pitchFamily="34" charset="0"/>
              </a:rPr>
              <a:t>Hur beskriver vi jakt (så att allmänheten förstår vad det är)?</a:t>
            </a:r>
          </a:p>
          <a:p>
            <a:pPr lvl="1"/>
            <a:r>
              <a:rPr lang="sv-SE" dirty="0" smtClean="0">
                <a:latin typeface="Arial" panose="020B0604020202020204" pitchFamily="34" charset="0"/>
                <a:cs typeface="Arial" panose="020B0604020202020204" pitchFamily="34" charset="0"/>
              </a:rPr>
              <a:t>Vilka bilder och filmer kan vi stå för?</a:t>
            </a:r>
          </a:p>
          <a:p>
            <a:pPr lvl="1"/>
            <a:r>
              <a:rPr lang="sv-SE" dirty="0" smtClean="0">
                <a:latin typeface="Arial" panose="020B0604020202020204" pitchFamily="34" charset="0"/>
                <a:cs typeface="Arial" panose="020B0604020202020204" pitchFamily="34" charset="0"/>
              </a:rPr>
              <a:t>Tolkar alla bilder på samma sätt?</a:t>
            </a:r>
          </a:p>
          <a:p>
            <a:pPr lvl="1"/>
            <a:r>
              <a:rPr lang="sv-SE" dirty="0" smtClean="0">
                <a:latin typeface="Arial" panose="020B0604020202020204" pitchFamily="34" charset="0"/>
                <a:cs typeface="Arial" panose="020B0604020202020204" pitchFamily="34" charset="0"/>
              </a:rPr>
              <a:t>Hur bemöter vi argument och frågor om varför vi delar bilder på döda djur? Förstår allmänheten jakten genom en </a:t>
            </a:r>
            <a:r>
              <a:rPr lang="sv-SE" dirty="0" err="1" smtClean="0">
                <a:latin typeface="Arial" panose="020B0604020202020204" pitchFamily="34" charset="0"/>
                <a:cs typeface="Arial" panose="020B0604020202020204" pitchFamily="34" charset="0"/>
              </a:rPr>
              <a:t>slaktbild</a:t>
            </a:r>
            <a:r>
              <a:rPr lang="sv-SE" dirty="0" smtClean="0">
                <a:latin typeface="Arial" panose="020B0604020202020204" pitchFamily="34" charset="0"/>
                <a:cs typeface="Arial" panose="020B0604020202020204" pitchFamily="34" charset="0"/>
              </a:rPr>
              <a:t>? Vad kan vi visa? Vad behövs förklaras?</a:t>
            </a:r>
          </a:p>
          <a:p>
            <a:pPr lvl="1"/>
            <a:r>
              <a:rPr lang="sv-SE" dirty="0" smtClean="0">
                <a:latin typeface="Arial" panose="020B0604020202020204" pitchFamily="34" charset="0"/>
                <a:cs typeface="Arial" panose="020B0604020202020204" pitchFamily="34" charset="0"/>
              </a:rPr>
              <a:t>Hur ska vi säga ifrån när någon gör fel?</a:t>
            </a:r>
          </a:p>
          <a:p>
            <a:pPr lvl="1"/>
            <a:r>
              <a:rPr lang="sv-SE" dirty="0" smtClean="0">
                <a:latin typeface="Arial" panose="020B0604020202020204" pitchFamily="34" charset="0"/>
                <a:cs typeface="Arial" panose="020B0604020202020204" pitchFamily="34" charset="0"/>
              </a:rPr>
              <a:t>Tillskriver vi alla djur samma värde?</a:t>
            </a:r>
          </a:p>
          <a:p>
            <a:pPr lvl="1"/>
            <a:r>
              <a:rPr lang="sv-SE" dirty="0" smtClean="0">
                <a:latin typeface="Arial" panose="020B0604020202020204" pitchFamily="34" charset="0"/>
                <a:cs typeface="Arial" panose="020B0604020202020204" pitchFamily="34" charset="0"/>
              </a:rPr>
              <a:t>Behöver vi prata regelbundet om vad som är rätt och fel?</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04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19256" cy="504056"/>
          </a:xfrm>
        </p:spPr>
        <p:txBody>
          <a:bodyPr/>
          <a:lstStyle/>
          <a:p>
            <a:r>
              <a:rPr lang="sv-SE" dirty="0" smtClean="0"/>
              <a:t>Skytteträning</a:t>
            </a:r>
            <a:endParaRPr lang="sv-SE" dirty="0"/>
          </a:p>
        </p:txBody>
      </p:sp>
      <p:sp>
        <p:nvSpPr>
          <p:cNvPr id="3" name="Platshållare för text 2"/>
          <p:cNvSpPr>
            <a:spLocks noGrp="1"/>
          </p:cNvSpPr>
          <p:nvPr>
            <p:ph type="body" sz="quarter" idx="13"/>
          </p:nvPr>
        </p:nvSpPr>
        <p:spPr/>
        <p:txBody>
          <a:bodyPr/>
          <a:lstStyle/>
          <a:p>
            <a:r>
              <a:rPr lang="sv-SE" dirty="0"/>
              <a:t>Jaktetik diskussionsunderlag feb 2016</a:t>
            </a:r>
          </a:p>
          <a:p>
            <a:endParaRPr lang="sv-SE" dirty="0"/>
          </a:p>
        </p:txBody>
      </p:sp>
      <p:pic>
        <p:nvPicPr>
          <p:cNvPr id="6" name="Platshållare för bild 5" descr="E3.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5242" r="25242"/>
          <a:stretch>
            <a:fillRect/>
          </a:stretch>
        </p:blipFill>
        <p:spPr/>
      </p:pic>
      <p:sp>
        <p:nvSpPr>
          <p:cNvPr id="5" name="Platshållare för text 4"/>
          <p:cNvSpPr>
            <a:spLocks noGrp="1"/>
          </p:cNvSpPr>
          <p:nvPr>
            <p:ph type="body" sz="quarter" idx="15"/>
          </p:nvPr>
        </p:nvSpPr>
        <p:spPr>
          <a:xfrm>
            <a:off x="457200" y="1268760"/>
            <a:ext cx="4039200" cy="4743028"/>
          </a:xfrm>
        </p:spPr>
        <p:txBody>
          <a:bodyPr/>
          <a:lstStyle/>
          <a:p>
            <a:r>
              <a:rPr lang="sv-SE" dirty="0" smtClean="0">
                <a:latin typeface="Arial" panose="020B0604020202020204" pitchFamily="34" charset="0"/>
                <a:cs typeface="Arial" panose="020B0604020202020204" pitchFamily="34" charset="0"/>
              </a:rPr>
              <a:t>Vad är en acceptabel nivå på skytteträning?</a:t>
            </a:r>
          </a:p>
          <a:p>
            <a:r>
              <a:rPr lang="sv-SE" dirty="0" smtClean="0">
                <a:latin typeface="Arial" panose="020B0604020202020204" pitchFamily="34" charset="0"/>
                <a:cs typeface="Arial" panose="020B0604020202020204" pitchFamily="34" charset="0"/>
              </a:rPr>
              <a:t>Kan du skjuta på vilt som rör sig om du inte tränat skytte på rörliga mål?</a:t>
            </a:r>
          </a:p>
          <a:p>
            <a:r>
              <a:rPr lang="sv-SE" dirty="0" smtClean="0">
                <a:latin typeface="Arial" panose="020B0604020202020204" pitchFamily="34" charset="0"/>
                <a:cs typeface="Arial" panose="020B0604020202020204" pitchFamily="34" charset="0"/>
              </a:rPr>
              <a:t>Kan vi i jaktlaget komma överens om en miniminivå för övningsskytte?</a:t>
            </a:r>
          </a:p>
          <a:p>
            <a:r>
              <a:rPr lang="sv-SE" dirty="0" smtClean="0">
                <a:latin typeface="Arial" panose="020B0604020202020204" pitchFamily="34" charset="0"/>
                <a:cs typeface="Arial" panose="020B0604020202020204" pitchFamily="34" charset="0"/>
              </a:rPr>
              <a:t>Finns det olika krav för övningsskytte på olika vilt? Vad är lägsta nivån?</a:t>
            </a:r>
          </a:p>
          <a:p>
            <a:r>
              <a:rPr lang="sv-SE" dirty="0" smtClean="0">
                <a:latin typeface="Arial" panose="020B0604020202020204" pitchFamily="34" charset="0"/>
                <a:cs typeface="Arial" panose="020B0604020202020204" pitchFamily="34" charset="0"/>
              </a:rPr>
              <a:t>Hur säger vi ifrån om någon inte tränar?</a:t>
            </a:r>
          </a:p>
          <a:p>
            <a:r>
              <a:rPr lang="sv-SE" dirty="0" smtClean="0">
                <a:latin typeface="Arial" panose="020B0604020202020204" pitchFamily="34" charset="0"/>
                <a:cs typeface="Arial" panose="020B0604020202020204" pitchFamily="34" charset="0"/>
              </a:rPr>
              <a:t>Hur uppmuntrar vi varandra till övningsskytte?</a:t>
            </a: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797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91264" cy="504056"/>
          </a:xfrm>
        </p:spPr>
        <p:txBody>
          <a:bodyPr/>
          <a:lstStyle/>
          <a:p>
            <a:r>
              <a:rPr lang="sv-SE" dirty="0" smtClean="0"/>
              <a:t>Teknikanvändning</a:t>
            </a:r>
            <a:endParaRPr lang="sv-SE" dirty="0"/>
          </a:p>
        </p:txBody>
      </p:sp>
      <p:sp>
        <p:nvSpPr>
          <p:cNvPr id="3" name="Platshållare för text 2"/>
          <p:cNvSpPr>
            <a:spLocks noGrp="1"/>
          </p:cNvSpPr>
          <p:nvPr>
            <p:ph type="body" sz="quarter" idx="13"/>
          </p:nvPr>
        </p:nvSpPr>
        <p:spPr/>
        <p:txBody>
          <a:bodyPr/>
          <a:lstStyle/>
          <a:p>
            <a:r>
              <a:rPr lang="sv-SE" dirty="0"/>
              <a:t>Jaktetik diskussionsunderlag feb 2016</a:t>
            </a:r>
          </a:p>
          <a:p>
            <a:endParaRPr lang="sv-SE" dirty="0"/>
          </a:p>
        </p:txBody>
      </p:sp>
      <p:pic>
        <p:nvPicPr>
          <p:cNvPr id="6" name="Platshållare för bild 5" descr="E4.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5403" r="25403"/>
          <a:stretch>
            <a:fillRect/>
          </a:stretch>
        </p:blipFill>
        <p:spPr/>
      </p:pic>
      <p:sp>
        <p:nvSpPr>
          <p:cNvPr id="5" name="Platshållare för text 4"/>
          <p:cNvSpPr>
            <a:spLocks noGrp="1"/>
          </p:cNvSpPr>
          <p:nvPr>
            <p:ph type="body" sz="quarter" idx="15"/>
          </p:nvPr>
        </p:nvSpPr>
        <p:spPr>
          <a:xfrm>
            <a:off x="457200" y="1340768"/>
            <a:ext cx="4039200" cy="4743028"/>
          </a:xfrm>
        </p:spPr>
        <p:txBody>
          <a:bodyPr/>
          <a:lstStyle/>
          <a:p>
            <a:r>
              <a:rPr lang="sv-SE" dirty="0" smtClean="0">
                <a:latin typeface="Arial" panose="020B0604020202020204" pitchFamily="34" charset="0"/>
                <a:cs typeface="Arial" panose="020B0604020202020204" pitchFamily="34" charset="0"/>
              </a:rPr>
              <a:t>Använder vi teknik på ett sätt som allmänheten kan ha åsikter om?</a:t>
            </a:r>
          </a:p>
          <a:p>
            <a:r>
              <a:rPr lang="sv-SE" dirty="0" smtClean="0">
                <a:latin typeface="Arial" panose="020B0604020202020204" pitchFamily="34" charset="0"/>
                <a:cs typeface="Arial" panose="020B0604020202020204" pitchFamily="34" charset="0"/>
              </a:rPr>
              <a:t>Finns det några gränser som man inte får överskrida när det kommer till teknikanvändning? (viltkameror, pejlar, </a:t>
            </a:r>
            <a:r>
              <a:rPr lang="sv-SE" dirty="0" err="1" smtClean="0">
                <a:latin typeface="Arial" panose="020B0604020202020204" pitchFamily="34" charset="0"/>
                <a:cs typeface="Arial" panose="020B0604020202020204" pitchFamily="34" charset="0"/>
              </a:rPr>
              <a:t>bilanvändning</a:t>
            </a:r>
            <a:r>
              <a:rPr lang="sv-SE" dirty="0" smtClean="0">
                <a:latin typeface="Arial" panose="020B0604020202020204" pitchFamily="34" charset="0"/>
                <a:cs typeface="Arial" panose="020B0604020202020204" pitchFamily="34" charset="0"/>
              </a:rPr>
              <a:t>, </a:t>
            </a:r>
            <a:r>
              <a:rPr lang="sv-SE" dirty="0" err="1" smtClean="0">
                <a:latin typeface="Arial" panose="020B0604020202020204" pitchFamily="34" charset="0"/>
                <a:cs typeface="Arial" panose="020B0604020202020204" pitchFamily="34" charset="0"/>
              </a:rPr>
              <a:t>ljusförstärkare</a:t>
            </a:r>
            <a:r>
              <a:rPr lang="sv-SE" dirty="0" smtClean="0">
                <a:latin typeface="Arial" panose="020B0604020202020204" pitchFamily="34" charset="0"/>
                <a:cs typeface="Arial" panose="020B0604020202020204" pitchFamily="34" charset="0"/>
              </a:rPr>
              <a:t>, belysning etc.)</a:t>
            </a:r>
          </a:p>
          <a:p>
            <a:r>
              <a:rPr lang="sv-SE" dirty="0" smtClean="0">
                <a:latin typeface="Arial" panose="020B0604020202020204" pitchFamily="34" charset="0"/>
                <a:cs typeface="Arial" panose="020B0604020202020204" pitchFamily="34" charset="0"/>
              </a:rPr>
              <a:t>Hur uttrycker vi oss över komradion?</a:t>
            </a:r>
          </a:p>
          <a:p>
            <a:r>
              <a:rPr lang="sv-SE" dirty="0" smtClean="0">
                <a:latin typeface="Arial" panose="020B0604020202020204" pitchFamily="34" charset="0"/>
                <a:cs typeface="Arial" panose="020B0604020202020204" pitchFamily="34" charset="0"/>
              </a:rPr>
              <a:t>Hur säger vi ifrån om någon går över gränsen?</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3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19256" cy="504056"/>
          </a:xfrm>
        </p:spPr>
        <p:txBody>
          <a:bodyPr>
            <a:normAutofit/>
          </a:bodyPr>
          <a:lstStyle/>
          <a:p>
            <a:r>
              <a:rPr lang="sv-SE" dirty="0" smtClean="0"/>
              <a:t>Respekt – vilt och människor</a:t>
            </a:r>
            <a:endParaRPr lang="sv-SE" dirty="0"/>
          </a:p>
        </p:txBody>
      </p:sp>
      <p:sp>
        <p:nvSpPr>
          <p:cNvPr id="3" name="Platshållare för text 2"/>
          <p:cNvSpPr>
            <a:spLocks noGrp="1"/>
          </p:cNvSpPr>
          <p:nvPr>
            <p:ph type="body" sz="quarter" idx="13"/>
          </p:nvPr>
        </p:nvSpPr>
        <p:spPr/>
        <p:txBody>
          <a:bodyPr/>
          <a:lstStyle/>
          <a:p>
            <a:r>
              <a:rPr lang="sv-SE" dirty="0"/>
              <a:t>Jaktetik diskussionsunderlag feb 2016</a:t>
            </a:r>
          </a:p>
          <a:p>
            <a:endParaRPr lang="sv-SE" dirty="0"/>
          </a:p>
        </p:txBody>
      </p:sp>
      <p:sp>
        <p:nvSpPr>
          <p:cNvPr id="5" name="Platshållare för text 4"/>
          <p:cNvSpPr>
            <a:spLocks noGrp="1"/>
          </p:cNvSpPr>
          <p:nvPr>
            <p:ph type="body" sz="quarter" idx="15"/>
          </p:nvPr>
        </p:nvSpPr>
        <p:spPr>
          <a:xfrm>
            <a:off x="457200" y="1602000"/>
            <a:ext cx="4039200" cy="5067360"/>
          </a:xfrm>
        </p:spPr>
        <p:txBody>
          <a:bodyPr>
            <a:normAutofit/>
          </a:bodyPr>
          <a:lstStyle/>
          <a:p>
            <a:r>
              <a:rPr lang="sv-SE" dirty="0" smtClean="0">
                <a:latin typeface="Arial" panose="020B0604020202020204" pitchFamily="34" charset="0"/>
                <a:cs typeface="Arial" panose="020B0604020202020204" pitchFamily="34" charset="0"/>
              </a:rPr>
              <a:t>Hur bemöter vi människor vi möter i skogen?</a:t>
            </a:r>
          </a:p>
          <a:p>
            <a:r>
              <a:rPr lang="sv-SE" dirty="0" smtClean="0">
                <a:latin typeface="Arial" panose="020B0604020202020204" pitchFamily="34" charset="0"/>
                <a:cs typeface="Arial" panose="020B0604020202020204" pitchFamily="34" charset="0"/>
              </a:rPr>
              <a:t>Är alla välkomna i skogen?</a:t>
            </a:r>
          </a:p>
          <a:p>
            <a:r>
              <a:rPr lang="sv-SE" dirty="0" smtClean="0">
                <a:latin typeface="Arial" panose="020B0604020202020204" pitchFamily="34" charset="0"/>
                <a:cs typeface="Arial" panose="020B0604020202020204" pitchFamily="34" charset="0"/>
              </a:rPr>
              <a:t>Finns det något felaktiga beteende?</a:t>
            </a:r>
          </a:p>
          <a:p>
            <a:r>
              <a:rPr lang="sv-SE" dirty="0" smtClean="0">
                <a:latin typeface="Arial" panose="020B0604020202020204" pitchFamily="34" charset="0"/>
                <a:cs typeface="Arial" panose="020B0604020202020204" pitchFamily="34" charset="0"/>
              </a:rPr>
              <a:t>Hur visar vi viltet respekt såväl före som efter skottet?</a:t>
            </a:r>
          </a:p>
          <a:p>
            <a:r>
              <a:rPr lang="sv-SE" dirty="0" smtClean="0">
                <a:latin typeface="Arial" panose="020B0604020202020204" pitchFamily="34" charset="0"/>
                <a:cs typeface="Arial" panose="020B0604020202020204" pitchFamily="34" charset="0"/>
              </a:rPr>
              <a:t>När är det okej att friskskriva ett påskjutet vilt?</a:t>
            </a:r>
          </a:p>
          <a:p>
            <a:r>
              <a:rPr lang="sv-SE" dirty="0" smtClean="0">
                <a:latin typeface="Arial" panose="020B0604020202020204" pitchFamily="34" charset="0"/>
                <a:cs typeface="Arial" panose="020B0604020202020204" pitchFamily="34" charset="0"/>
              </a:rPr>
              <a:t>När är det okej att ge upp ett eftersök där vi vet djuret är träffat (men klarar inte att avsluta detta)?</a:t>
            </a:r>
          </a:p>
          <a:p>
            <a:r>
              <a:rPr lang="sv-SE" dirty="0" smtClean="0">
                <a:latin typeface="Arial" panose="020B0604020202020204" pitchFamily="34" charset="0"/>
                <a:cs typeface="Arial" panose="020B0604020202020204" pitchFamily="34" charset="0"/>
              </a:rPr>
              <a:t>Hur Ska vi agera när fel djur skjuts (exempelvis, hondjur som har ungar)?</a:t>
            </a:r>
          </a:p>
          <a:p>
            <a:r>
              <a:rPr lang="sv-SE" dirty="0" smtClean="0">
                <a:latin typeface="Arial" panose="020B0604020202020204" pitchFamily="34" charset="0"/>
                <a:cs typeface="Arial" panose="020B0604020202020204" pitchFamily="34" charset="0"/>
              </a:rPr>
              <a:t>Hur säger vi ifrån om någon gör fel?</a:t>
            </a:r>
          </a:p>
          <a:p>
            <a:r>
              <a:rPr lang="sv-SE" dirty="0" smtClean="0">
                <a:latin typeface="Arial" panose="020B0604020202020204" pitchFamily="34" charset="0"/>
                <a:cs typeface="Arial" panose="020B0604020202020204" pitchFamily="34" charset="0"/>
              </a:rPr>
              <a:t>Vilket ansvar har hela jaktlaget?</a:t>
            </a:r>
          </a:p>
          <a:p>
            <a:endParaRPr lang="sv-SE" dirty="0">
              <a:latin typeface="Arial" panose="020B0604020202020204" pitchFamily="34" charset="0"/>
              <a:cs typeface="Arial" panose="020B0604020202020204" pitchFamily="34" charset="0"/>
            </a:endParaRPr>
          </a:p>
        </p:txBody>
      </p:sp>
      <p:pic>
        <p:nvPicPr>
          <p:cNvPr id="9" name="Platshållare för bild 8" descr="DSC_0170.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9102" r="29102"/>
          <a:stretch>
            <a:fillRect/>
          </a:stretch>
        </p:blipFill>
        <p:spPr>
          <a:prstGeom prst="rect">
            <a:avLst/>
          </a:prstGeom>
        </p:spPr>
      </p:pic>
    </p:spTree>
    <p:extLst>
      <p:ext uri="{BB962C8B-B14F-4D97-AF65-F5344CB8AC3E}">
        <p14:creationId xmlns:p14="http://schemas.microsoft.com/office/powerpoint/2010/main" val="2326565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19256" cy="504056"/>
          </a:xfrm>
        </p:spPr>
        <p:txBody>
          <a:bodyPr/>
          <a:lstStyle/>
          <a:p>
            <a:r>
              <a:rPr lang="sv-SE" dirty="0" smtClean="0"/>
              <a:t>Sammanfattning</a:t>
            </a:r>
            <a:endParaRPr lang="sv-SE" dirty="0"/>
          </a:p>
        </p:txBody>
      </p:sp>
      <p:sp>
        <p:nvSpPr>
          <p:cNvPr id="3" name="Platshållare för text 2"/>
          <p:cNvSpPr>
            <a:spLocks noGrp="1"/>
          </p:cNvSpPr>
          <p:nvPr>
            <p:ph type="body" sz="quarter" idx="13"/>
          </p:nvPr>
        </p:nvSpPr>
        <p:spPr/>
        <p:txBody>
          <a:bodyPr/>
          <a:lstStyle/>
          <a:p>
            <a:r>
              <a:rPr lang="sv-SE" dirty="0"/>
              <a:t>Jaktetik diskussionsunderlag feb 2016</a:t>
            </a:r>
          </a:p>
          <a:p>
            <a:endParaRPr lang="sv-SE" dirty="0"/>
          </a:p>
        </p:txBody>
      </p:sp>
      <p:pic>
        <p:nvPicPr>
          <p:cNvPr id="6" name="Platshållare för bild 5" descr="DSC_0420.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2133" b="12133"/>
          <a:stretch>
            <a:fillRect/>
          </a:stretch>
        </p:blipFill>
        <p:spPr/>
      </p:pic>
      <p:sp>
        <p:nvSpPr>
          <p:cNvPr id="5" name="Platshållare för text 4"/>
          <p:cNvSpPr>
            <a:spLocks noGrp="1"/>
          </p:cNvSpPr>
          <p:nvPr>
            <p:ph type="body" sz="quarter" idx="15"/>
          </p:nvPr>
        </p:nvSpPr>
        <p:spPr>
          <a:xfrm>
            <a:off x="457200" y="1268760"/>
            <a:ext cx="4039200" cy="4743028"/>
          </a:xfrm>
        </p:spPr>
        <p:txBody>
          <a:bodyPr/>
          <a:lstStyle/>
          <a:p>
            <a:r>
              <a:rPr lang="sv-SE" dirty="0" smtClean="0">
                <a:latin typeface="Arial" panose="020B0604020202020204" pitchFamily="34" charset="0"/>
                <a:cs typeface="Arial" panose="020B0604020202020204" pitchFamily="34" charset="0"/>
              </a:rPr>
              <a:t>Har vi kommit överens om något?</a:t>
            </a:r>
          </a:p>
          <a:p>
            <a:r>
              <a:rPr lang="sv-SE" dirty="0" smtClean="0">
                <a:latin typeface="Arial" panose="020B0604020202020204" pitchFamily="34" charset="0"/>
                <a:cs typeface="Arial" panose="020B0604020202020204" pitchFamily="34" charset="0"/>
              </a:rPr>
              <a:t>Går detta att sätta på pränt?</a:t>
            </a:r>
          </a:p>
          <a:p>
            <a:r>
              <a:rPr lang="sv-SE" dirty="0" smtClean="0">
                <a:latin typeface="Arial" panose="020B0604020202020204" pitchFamily="34" charset="0"/>
                <a:cs typeface="Arial" panose="020B0604020202020204" pitchFamily="34" charset="0"/>
              </a:rPr>
              <a:t>Hur genomför vi det vi kommit överens om?</a:t>
            </a:r>
          </a:p>
          <a:p>
            <a:r>
              <a:rPr lang="sv-SE" dirty="0" smtClean="0">
                <a:latin typeface="Arial" panose="020B0604020202020204" pitchFamily="34" charset="0"/>
                <a:cs typeface="Arial" panose="020B0604020202020204" pitchFamily="34" charset="0"/>
              </a:rPr>
              <a:t>Behöver vi regelbundet gå igenom vår jaktetik?</a:t>
            </a:r>
          </a:p>
          <a:p>
            <a:r>
              <a:rPr lang="sv-SE" dirty="0" smtClean="0">
                <a:latin typeface="Arial" panose="020B0604020202020204" pitchFamily="34" charset="0"/>
                <a:cs typeface="Arial" panose="020B0604020202020204" pitchFamily="34" charset="0"/>
              </a:rPr>
              <a:t>Är vi överens om att ska säga ifrån när det blir fel?</a:t>
            </a:r>
          </a:p>
          <a:p>
            <a:r>
              <a:rPr lang="sv-SE" dirty="0" smtClean="0">
                <a:latin typeface="Arial" panose="020B0604020202020204" pitchFamily="34" charset="0"/>
                <a:cs typeface="Arial" panose="020B0604020202020204" pitchFamily="34" charset="0"/>
              </a:rPr>
              <a:t>Hur tar vi hand om nya jägare, så att de får samma syn på etik som vi?</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23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Jägarförbundet">
  <a:themeElements>
    <a:clrScheme name="Jägarförbundet">
      <a:dk1>
        <a:sysClr val="windowText" lastClr="000000"/>
      </a:dk1>
      <a:lt1>
        <a:sysClr val="window" lastClr="FFFFFF"/>
      </a:lt1>
      <a:dk2>
        <a:srgbClr val="1F497D"/>
      </a:dk2>
      <a:lt2>
        <a:srgbClr val="EEECE1"/>
      </a:lt2>
      <a:accent1>
        <a:srgbClr val="747C3A"/>
      </a:accent1>
      <a:accent2>
        <a:srgbClr val="1A5151"/>
      </a:accent2>
      <a:accent3>
        <a:srgbClr val="6598A5"/>
      </a:accent3>
      <a:accent4>
        <a:srgbClr val="DDB027"/>
      </a:accent4>
      <a:accent5>
        <a:srgbClr val="A0524C"/>
      </a:accent5>
      <a:accent6>
        <a:srgbClr val="B87945"/>
      </a:accent6>
      <a:hlink>
        <a:srgbClr val="0000FF"/>
      </a:hlink>
      <a:folHlink>
        <a:srgbClr val="800080"/>
      </a:folHlink>
    </a:clrScheme>
    <a:fontScheme name="Jägarförbundet">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2225">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5068</TotalTime>
  <Words>922</Words>
  <Application>Microsoft Office PowerPoint</Application>
  <PresentationFormat>Bildspel på skärmen (4:3)</PresentationFormat>
  <Paragraphs>78</Paragraphs>
  <Slides>9</Slides>
  <Notes>0</Notes>
  <HiddenSlides>0</HiddenSlides>
  <MMClips>0</MMClips>
  <ScaleCrop>false</ScaleCrop>
  <HeadingPairs>
    <vt:vector size="4" baseType="variant">
      <vt:variant>
        <vt:lpstr>Tema</vt:lpstr>
      </vt:variant>
      <vt:variant>
        <vt:i4>1</vt:i4>
      </vt:variant>
      <vt:variant>
        <vt:lpstr>Bildrubriker</vt:lpstr>
      </vt:variant>
      <vt:variant>
        <vt:i4>9</vt:i4>
      </vt:variant>
    </vt:vector>
  </HeadingPairs>
  <TitlesOfParts>
    <vt:vector size="10" baseType="lpstr">
      <vt:lpstr>Jägarförbundet</vt:lpstr>
      <vt:lpstr>Jaktetik Diskussionsmaterial</vt:lpstr>
      <vt:lpstr>Syfte med detta presentationsunderlag</vt:lpstr>
      <vt:lpstr>En inledning till jaktetiska diskussioner</vt:lpstr>
      <vt:lpstr>Hundanvändning</vt:lpstr>
      <vt:lpstr>Bilden av jakten</vt:lpstr>
      <vt:lpstr>Skytteträning</vt:lpstr>
      <vt:lpstr>Teknikanvändning</vt:lpstr>
      <vt:lpstr>Respekt – vilt och människor</vt:lpstr>
      <vt:lpstr>Sammanfattning</vt:lpstr>
    </vt:vector>
  </TitlesOfParts>
  <Company>Svenska Jägareförbundet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Ordförandekonf höst 2015</dc:title>
  <dc:creator>Bo Sköld</dc:creator>
  <cp:lastModifiedBy>Bo Sköld</cp:lastModifiedBy>
  <cp:revision>89</cp:revision>
  <cp:lastPrinted>2015-11-14T08:36:09Z</cp:lastPrinted>
  <dcterms:created xsi:type="dcterms:W3CDTF">2014-11-13T10:49:57Z</dcterms:created>
  <dcterms:modified xsi:type="dcterms:W3CDTF">2016-02-16T07:30:00Z</dcterms:modified>
</cp:coreProperties>
</file>