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Lst>
  <p:notesMasterIdLst>
    <p:notesMasterId r:id="rId102"/>
  </p:notesMasterIdLst>
  <p:sldIdLst>
    <p:sldId id="256" r:id="rId6"/>
    <p:sldId id="279" r:id="rId7"/>
    <p:sldId id="278"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365" r:id="rId22"/>
    <p:sldId id="293" r:id="rId23"/>
    <p:sldId id="294" r:id="rId24"/>
    <p:sldId id="295" r:id="rId25"/>
    <p:sldId id="296" r:id="rId26"/>
    <p:sldId id="297" r:id="rId27"/>
    <p:sldId id="366" r:id="rId28"/>
    <p:sldId id="298" r:id="rId29"/>
    <p:sldId id="299" r:id="rId30"/>
    <p:sldId id="300" r:id="rId31"/>
    <p:sldId id="367" r:id="rId32"/>
    <p:sldId id="301" r:id="rId33"/>
    <p:sldId id="368" r:id="rId34"/>
    <p:sldId id="302" r:id="rId35"/>
    <p:sldId id="303" r:id="rId36"/>
    <p:sldId id="369" r:id="rId37"/>
    <p:sldId id="304" r:id="rId38"/>
    <p:sldId id="305" r:id="rId39"/>
    <p:sldId id="370" r:id="rId40"/>
    <p:sldId id="306" r:id="rId41"/>
    <p:sldId id="307" r:id="rId42"/>
    <p:sldId id="308" r:id="rId43"/>
    <p:sldId id="309" r:id="rId44"/>
    <p:sldId id="310" r:id="rId45"/>
    <p:sldId id="311" r:id="rId46"/>
    <p:sldId id="312" r:id="rId47"/>
    <p:sldId id="371"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72" r:id="rId94"/>
    <p:sldId id="358" r:id="rId95"/>
    <p:sldId id="359" r:id="rId96"/>
    <p:sldId id="360" r:id="rId97"/>
    <p:sldId id="361" r:id="rId98"/>
    <p:sldId id="362" r:id="rId99"/>
    <p:sldId id="363" r:id="rId100"/>
    <p:sldId id="364" r:id="rId101"/>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7D1"/>
    <a:srgbClr val="FAC18A"/>
    <a:srgbClr val="5574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37A73-564E-258A-9CCC-F0F1C4B8BA59}" v="2" dt="2025-09-25T19:03:55.142"/>
    <p1510:client id="{F271E198-BB47-0EA8-DEF5-F4746552FA56}" v="1" dt="2025-09-25T18:56:49.66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3" autoAdjust="0"/>
    <p:restoredTop sz="82101" autoAdjust="0"/>
  </p:normalViewPr>
  <p:slideViewPr>
    <p:cSldViewPr snapToGrid="0">
      <p:cViewPr varScale="1">
        <p:scale>
          <a:sx n="85" d="100"/>
          <a:sy n="85" d="100"/>
        </p:scale>
        <p:origin x="2244" y="72"/>
      </p:cViewPr>
      <p:guideLst>
        <p:guide orient="horz" pos="2381"/>
        <p:guide pos="33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met Sahindal" userId="S::mehmet.sahindal@sharewood.nu::8e00b8d2-eaf1-47b5-a0a3-6595c5d2ed2d" providerId="AD" clId="Web-{44D37A73-564E-258A-9CCC-F0F1C4B8BA59}"/>
    <pc:docChg chg="addSld delSld">
      <pc:chgData name="Mehmet Sahindal" userId="S::mehmet.sahindal@sharewood.nu::8e00b8d2-eaf1-47b5-a0a3-6595c5d2ed2d" providerId="AD" clId="Web-{44D37A73-564E-258A-9CCC-F0F1C4B8BA59}" dt="2025-09-25T19:03:55.142" v="1"/>
      <pc:docMkLst>
        <pc:docMk/>
      </pc:docMkLst>
      <pc:sldChg chg="add del replId">
        <pc:chgData name="Mehmet Sahindal" userId="S::mehmet.sahindal@sharewood.nu::8e00b8d2-eaf1-47b5-a0a3-6595c5d2ed2d" providerId="AD" clId="Web-{44D37A73-564E-258A-9CCC-F0F1C4B8BA59}" dt="2025-09-25T19:03:55.142" v="1"/>
        <pc:sldMkLst>
          <pc:docMk/>
          <pc:sldMk cId="1290497148" sldId="373"/>
        </pc:sldMkLst>
      </pc:sldChg>
    </pc:docChg>
  </pc:docChgLst>
  <pc:docChgLst>
    <pc:chgData name="Mehmet Sahindal" userId="S::mehmet.sahindal@sharewood.nu::8e00b8d2-eaf1-47b5-a0a3-6595c5d2ed2d" providerId="AD" clId="Web-{F271E198-BB47-0EA8-DEF5-F4746552FA56}"/>
    <pc:docChg chg="sldOrd">
      <pc:chgData name="Mehmet Sahindal" userId="S::mehmet.sahindal@sharewood.nu::8e00b8d2-eaf1-47b5-a0a3-6595c5d2ed2d" providerId="AD" clId="Web-{F271E198-BB47-0EA8-DEF5-F4746552FA56}" dt="2025-09-25T18:56:49.662" v="0"/>
      <pc:docMkLst>
        <pc:docMk/>
      </pc:docMkLst>
      <pc:sldChg chg="ord">
        <pc:chgData name="Mehmet Sahindal" userId="S::mehmet.sahindal@sharewood.nu::8e00b8d2-eaf1-47b5-a0a3-6595c5d2ed2d" providerId="AD" clId="Web-{F271E198-BB47-0EA8-DEF5-F4746552FA56}" dt="2025-09-25T18:56:49.662" v="0"/>
        <pc:sldMkLst>
          <pc:docMk/>
          <pc:sldMk cId="2970202949"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92315-CC4D-4CDF-B75B-1E4AE0E000ED}" type="datetimeFigureOut">
              <a:rPr lang="sv-SE" smtClean="0"/>
              <a:pPr/>
              <a:t>2025-09-25</a:t>
            </a:fld>
            <a:endParaRPr lang="sv-SE"/>
          </a:p>
        </p:txBody>
      </p:sp>
      <p:sp>
        <p:nvSpPr>
          <p:cNvPr id="4" name="Platshållare för bildobjekt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620DC-D6AF-40CC-9DD2-ABBDEDA2BBB6}" type="slidenum">
              <a:rPr lang="sv-SE" smtClean="0"/>
              <a:pPr/>
              <a:t>‹#›</a:t>
            </a:fld>
            <a:endParaRPr lang="sv-SE"/>
          </a:p>
        </p:txBody>
      </p:sp>
    </p:spTree>
    <p:extLst>
      <p:ext uri="{BB962C8B-B14F-4D97-AF65-F5344CB8AC3E}">
        <p14:creationId xmlns:p14="http://schemas.microsoft.com/office/powerpoint/2010/main" val="318011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Förutsättningar för ett så bra skytte som möjligt är att vapnet är personligt anpassat till skytten, så att man på ett smidigt sätt kan utnyttja </a:t>
            </a:r>
          </a:p>
          <a:p>
            <a:r>
              <a:rPr lang="sv-SE" sz="1200" dirty="0"/>
              <a:t>anläggningen av kolven mot kindbenet och </a:t>
            </a:r>
          </a:p>
          <a:p>
            <a:r>
              <a:rPr lang="sv-SE" sz="1200" dirty="0"/>
              <a:t>ha detta som referens för alla jaktskott.</a:t>
            </a:r>
          </a:p>
          <a:p>
            <a:endParaRPr lang="sv-SE" sz="800" dirty="0"/>
          </a:p>
          <a:p>
            <a:r>
              <a:rPr lang="sv-SE" sz="1200" dirty="0"/>
              <a:t>Vid anläggning skall skytten se rätt siktlinje via vapnets riktmedel.</a:t>
            </a:r>
            <a:endParaRPr lang="sv-SE" sz="800" dirty="0"/>
          </a:p>
          <a:p>
            <a:r>
              <a:rPr lang="sv-SE" sz="1200" dirty="0"/>
              <a:t>Med referenspunkt ”mitt kindben” får skytten sitt eget ABC.</a:t>
            </a:r>
          </a:p>
          <a:p>
            <a:endParaRPr lang="sv-SE" sz="800" dirty="0"/>
          </a:p>
          <a:p>
            <a:r>
              <a:rPr lang="sv-SE" sz="1200" dirty="0"/>
              <a:t>Enligt metodiken för Jaktskyttets ABC innebär</a:t>
            </a:r>
          </a:p>
          <a:p>
            <a:r>
              <a:rPr lang="sv-SE" sz="1200" dirty="0"/>
              <a:t>grundbegreppen för ABC följande</a:t>
            </a:r>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2</a:t>
            </a:fld>
            <a:endParaRPr lang="sv-SE" dirty="0"/>
          </a:p>
        </p:txBody>
      </p:sp>
    </p:spTree>
    <p:extLst>
      <p:ext uri="{BB962C8B-B14F-4D97-AF65-F5344CB8AC3E}">
        <p14:creationId xmlns:p14="http://schemas.microsoft.com/office/powerpoint/2010/main" val="2619922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itchFamily="34" charset="0"/>
              <a:buChar char="•"/>
            </a:pPr>
            <a:r>
              <a:rPr lang="sv-SE" sz="1200" dirty="0"/>
              <a:t>  Glöm inte att testa och</a:t>
            </a:r>
            <a:r>
              <a:rPr lang="sv-SE" sz="1200" baseline="0" dirty="0"/>
              <a:t> </a:t>
            </a:r>
            <a:r>
              <a:rPr lang="sv-SE" sz="1200" dirty="0"/>
              <a:t>sedan att göra bedömningar mot olika mål i terrängen</a:t>
            </a:r>
          </a:p>
          <a:p>
            <a:r>
              <a:rPr lang="sv-SE" sz="1200" dirty="0"/>
              <a:t>  och stega för att kontrollera.</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18</a:t>
            </a:fld>
            <a:endParaRPr lang="sv-SE"/>
          </a:p>
        </p:txBody>
      </p:sp>
    </p:spTree>
    <p:extLst>
      <p:ext uri="{BB962C8B-B14F-4D97-AF65-F5344CB8AC3E}">
        <p14:creationId xmlns:p14="http://schemas.microsoft.com/office/powerpoint/2010/main" val="1450794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I detta läge med båda ögonen öppna är det avgörande för skjutresultatet, </a:t>
            </a:r>
          </a:p>
          <a:p>
            <a:r>
              <a:rPr lang="sv-SE" sz="1200" dirty="0"/>
              <a:t>att du verkligen har dominant </a:t>
            </a:r>
            <a:r>
              <a:rPr lang="sv-SE" sz="1200" dirty="0" err="1"/>
              <a:t>skjutöga</a:t>
            </a:r>
            <a:r>
              <a:rPr lang="sv-SE" sz="1200" dirty="0"/>
              <a:t>,</a:t>
            </a:r>
          </a:p>
          <a:p>
            <a:r>
              <a:rPr lang="sv-SE" sz="1200" dirty="0"/>
              <a:t>d.v.s. på det öga som ligger närmast kolven.</a:t>
            </a:r>
            <a:endParaRPr lang="sv-SE" dirty="0"/>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19</a:t>
            </a:fld>
            <a:endParaRPr lang="sv-SE"/>
          </a:p>
        </p:txBody>
      </p:sp>
    </p:spTree>
    <p:extLst>
      <p:ext uri="{BB962C8B-B14F-4D97-AF65-F5344CB8AC3E}">
        <p14:creationId xmlns:p14="http://schemas.microsoft.com/office/powerpoint/2010/main" val="351074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Om en skytt har feldominant seende och inte kan blunda med ett öga,</a:t>
            </a:r>
          </a:p>
          <a:p>
            <a:r>
              <a:rPr lang="sv-SE" sz="1200" dirty="0"/>
              <a:t>finns det olika lösningar att ta till, </a:t>
            </a:r>
          </a:p>
          <a:p>
            <a:r>
              <a:rPr lang="sv-SE" sz="1200" dirty="0"/>
              <a:t>så att det feldominanta ögat </a:t>
            </a:r>
            <a:r>
              <a:rPr lang="sv-SE" sz="1200" u="sng" dirty="0"/>
              <a:t>inte</a:t>
            </a:r>
            <a:r>
              <a:rPr lang="sv-SE" sz="1200" dirty="0"/>
              <a:t> kan se mynning och korn.</a:t>
            </a:r>
            <a:endParaRPr lang="sv-SE" dirty="0"/>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25</a:t>
            </a:fld>
            <a:endParaRPr lang="sv-SE"/>
          </a:p>
        </p:txBody>
      </p:sp>
    </p:spTree>
    <p:extLst>
      <p:ext uri="{BB962C8B-B14F-4D97-AF65-F5344CB8AC3E}">
        <p14:creationId xmlns:p14="http://schemas.microsoft.com/office/powerpoint/2010/main" val="284001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dirty="0"/>
          </a:p>
          <a:p>
            <a:r>
              <a:rPr lang="sv-SE" sz="1400" b="1" dirty="0">
                <a:solidFill>
                  <a:srgbClr val="FF0000"/>
                </a:solidFill>
              </a:rPr>
              <a:t>Min målbild är min egen upplevelse, hur jag siktar mot ett mål.</a:t>
            </a:r>
          </a:p>
          <a:p>
            <a:endParaRPr lang="sv-SE" sz="1200" b="1" dirty="0">
              <a:solidFill>
                <a:srgbClr val="FF0000"/>
              </a:solidFill>
            </a:endParaRPr>
          </a:p>
          <a:p>
            <a:r>
              <a:rPr lang="sv-SE" sz="1200" dirty="0"/>
              <a:t>Kolvens höjdanpassningen kontrolleras genom träffbildsskjutning mot tavla.</a:t>
            </a:r>
            <a:endParaRPr lang="sv-SE" dirty="0"/>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26</a:t>
            </a:fld>
            <a:endParaRPr lang="sv-SE"/>
          </a:p>
        </p:txBody>
      </p:sp>
    </p:spTree>
    <p:extLst>
      <p:ext uri="{BB962C8B-B14F-4D97-AF65-F5344CB8AC3E}">
        <p14:creationId xmlns:p14="http://schemas.microsoft.com/office/powerpoint/2010/main" val="172905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433FF094-FA56-43D8-B23F-CE644335F7D1}" type="slidenum">
              <a:rPr lang="sv-SE" smtClean="0"/>
              <a:pPr/>
              <a:t>28</a:t>
            </a:fld>
            <a:endParaRPr lang="sv-S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Träna lyft med målkontroll enligt tekniken: öga – mynning – mål.</a:t>
            </a:r>
          </a:p>
          <a:p>
            <a:r>
              <a:rPr lang="sv-SE" sz="1200" dirty="0"/>
              <a:t>Mynningen pekar hela tiden på/mot målet, </a:t>
            </a:r>
          </a:p>
          <a:p>
            <a:r>
              <a:rPr lang="sv-SE" sz="1200" dirty="0"/>
              <a:t>under hela rörelsen när vapnet lyfts till anläggning.</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38</a:t>
            </a:fld>
            <a:endParaRPr lang="sv-SE"/>
          </a:p>
        </p:txBody>
      </p:sp>
    </p:spTree>
    <p:extLst>
      <p:ext uri="{BB962C8B-B14F-4D97-AF65-F5344CB8AC3E}">
        <p14:creationId xmlns:p14="http://schemas.microsoft.com/office/powerpoint/2010/main" val="53736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Torrträning av lyftteknik.</a:t>
            </a:r>
          </a:p>
          <a:p>
            <a:endParaRPr lang="sv-SE" sz="800" b="1" dirty="0"/>
          </a:p>
          <a:p>
            <a:pPr>
              <a:buFont typeface="Arial" pitchFamily="34" charset="0"/>
              <a:buChar char="•"/>
            </a:pPr>
            <a:r>
              <a:rPr lang="sv-SE" sz="1200" dirty="0"/>
              <a:t> Träna mot stillastående mål. </a:t>
            </a:r>
            <a:endParaRPr lang="sv-SE" sz="800" dirty="0"/>
          </a:p>
          <a:p>
            <a:pPr>
              <a:buFont typeface="Arial" pitchFamily="34" charset="0"/>
              <a:buChar char="•"/>
            </a:pPr>
            <a:r>
              <a:rPr lang="sv-SE" sz="1200" dirty="0"/>
              <a:t> Improvisera övningar för s.k. torrträning.</a:t>
            </a:r>
            <a:endParaRPr lang="sv-SE" sz="800" dirty="0"/>
          </a:p>
          <a:p>
            <a:pPr>
              <a:buFont typeface="Arial" pitchFamily="34" charset="0"/>
              <a:buChar char="•"/>
            </a:pPr>
            <a:r>
              <a:rPr lang="sv-SE" sz="1200" dirty="0"/>
              <a:t> Utse mål på olika avstånd och höjdlägen så att du för olika startlägen för    mynningen när du börjar lyfta vapnet till anläggning.</a:t>
            </a:r>
          </a:p>
          <a:p>
            <a:pPr>
              <a:buFont typeface="Arial" pitchFamily="34" charset="0"/>
              <a:buChar char="•"/>
            </a:pPr>
            <a:r>
              <a:rPr lang="sv-SE" sz="1200" dirty="0"/>
              <a:t> Använd s.k. klickpatron, så kan du avfyra/torrklicka vid färdig anläggning.</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39</a:t>
            </a:fld>
            <a:endParaRPr lang="sv-SE"/>
          </a:p>
        </p:txBody>
      </p:sp>
    </p:spTree>
    <p:extLst>
      <p:ext uri="{BB962C8B-B14F-4D97-AF65-F5344CB8AC3E}">
        <p14:creationId xmlns:p14="http://schemas.microsoft.com/office/powerpoint/2010/main" val="2716231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För att skjuta effektiva skott mot mål i olika skjutriktningar och mot rörliga mål gäller det att  utnyttja kroppens rörelseförmåga på bästa sätt.</a:t>
            </a:r>
          </a:p>
          <a:p>
            <a:endParaRPr lang="sv-SE" sz="800" dirty="0"/>
          </a:p>
          <a:p>
            <a:r>
              <a:rPr lang="sv-SE" sz="1200" dirty="0"/>
              <a:t>Du ska lära dig att använda en teknik där vapnets anläggning mot kinden hela tiden är stabil när du rör och vrider kroppen.</a:t>
            </a:r>
          </a:p>
          <a:p>
            <a:endParaRPr lang="sv-SE" sz="800" dirty="0"/>
          </a:p>
          <a:p>
            <a:r>
              <a:rPr lang="sv-SE" sz="1200" dirty="0"/>
              <a:t>För att beskriva rörelsemönster så delar vi in kroppen i tre delar,</a:t>
            </a:r>
          </a:p>
          <a:p>
            <a:r>
              <a:rPr lang="sv-SE" sz="1200" dirty="0"/>
              <a:t>med fasta och rörliga delar enligt följande:</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40</a:t>
            </a:fld>
            <a:endParaRPr lang="sv-SE"/>
          </a:p>
        </p:txBody>
      </p:sp>
    </p:spTree>
    <p:extLst>
      <p:ext uri="{BB962C8B-B14F-4D97-AF65-F5344CB8AC3E}">
        <p14:creationId xmlns:p14="http://schemas.microsoft.com/office/powerpoint/2010/main" val="272775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Lavett . </a:t>
            </a:r>
          </a:p>
          <a:p>
            <a:r>
              <a:rPr lang="sv-SE" sz="1200" dirty="0"/>
              <a:t>Korrekt vridteknik innebär att du kan hålla stabil kontakt mellan kolv och kind.</a:t>
            </a:r>
          </a:p>
          <a:p>
            <a:r>
              <a:rPr lang="sv-SE" sz="1200" dirty="0"/>
              <a:t>Detta gör att du behåller rätt siktlinje under hela vridrörelsen,</a:t>
            </a:r>
          </a:p>
          <a:p>
            <a:r>
              <a:rPr lang="sv-SE" sz="1200" dirty="0"/>
              <a:t>oavsett i vilken riktning du vrider/svingar vapnet.</a:t>
            </a:r>
          </a:p>
          <a:p>
            <a:endParaRPr lang="sv-SE" sz="800" dirty="0"/>
          </a:p>
          <a:p>
            <a:r>
              <a:rPr lang="sv-SE" sz="1200" dirty="0"/>
              <a:t>Lavetten har en ”egen rörelse” och det är när vapnet lyfts upp till anläggning.</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41</a:t>
            </a:fld>
            <a:endParaRPr lang="sv-SE"/>
          </a:p>
        </p:txBody>
      </p:sp>
    </p:spTree>
    <p:extLst>
      <p:ext uri="{BB962C8B-B14F-4D97-AF65-F5344CB8AC3E}">
        <p14:creationId xmlns:p14="http://schemas.microsoft.com/office/powerpoint/2010/main" val="45599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42</a:t>
            </a:fld>
            <a:endParaRPr lang="sv-SE"/>
          </a:p>
        </p:txBody>
      </p:sp>
    </p:spTree>
    <p:extLst>
      <p:ext uri="{BB962C8B-B14F-4D97-AF65-F5344CB8AC3E}">
        <p14:creationId xmlns:p14="http://schemas.microsoft.com/office/powerpoint/2010/main" val="359840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Det är ett grundkrav att kunna behärska säker vapenhantering,</a:t>
            </a:r>
          </a:p>
          <a:p>
            <a:r>
              <a:rPr lang="sv-SE" sz="1200" dirty="0"/>
              <a:t>vid alla former av jaktskytte, såväl vid övningsskytte som vid jakt   och det gäller också vid jägarexamens alla praktiska prov.</a:t>
            </a:r>
          </a:p>
          <a:p>
            <a:endParaRPr lang="sv-SE" sz="800" dirty="0"/>
          </a:p>
          <a:p>
            <a:r>
              <a:rPr lang="sv-SE" sz="1200" dirty="0"/>
              <a:t>Lär dig handhavandet av vapen och ammunition.</a:t>
            </a:r>
          </a:p>
          <a:p>
            <a:r>
              <a:rPr lang="sv-SE" sz="1200" dirty="0"/>
              <a:t>Hur laddar man, hur plockar man ut skott, säkringens funktion.</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a:t>
            </a:fld>
            <a:endParaRPr lang="sv-SE" dirty="0"/>
          </a:p>
        </p:txBody>
      </p:sp>
    </p:spTree>
    <p:extLst>
      <p:ext uri="{BB962C8B-B14F-4D97-AF65-F5344CB8AC3E}">
        <p14:creationId xmlns:p14="http://schemas.microsoft.com/office/powerpoint/2010/main" val="3465030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43</a:t>
            </a:fld>
            <a:endParaRPr lang="sv-SE"/>
          </a:p>
        </p:txBody>
      </p:sp>
    </p:spTree>
    <p:extLst>
      <p:ext uri="{BB962C8B-B14F-4D97-AF65-F5344CB8AC3E}">
        <p14:creationId xmlns:p14="http://schemas.microsoft.com/office/powerpoint/2010/main" val="2413812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Titta i tabellen träfflägesförflyttning (ögats felläge),</a:t>
            </a:r>
          </a:p>
          <a:p>
            <a:r>
              <a:rPr lang="sv-SE" sz="1200" dirty="0"/>
              <a:t>för att se effekterna av felanläggningar vid kolven.</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47</a:t>
            </a:fld>
            <a:endParaRPr lang="sv-SE"/>
          </a:p>
        </p:txBody>
      </p:sp>
    </p:spTree>
    <p:extLst>
      <p:ext uri="{BB962C8B-B14F-4D97-AF65-F5344CB8AC3E}">
        <p14:creationId xmlns:p14="http://schemas.microsoft.com/office/powerpoint/2010/main" val="428031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49</a:t>
            </a:fld>
            <a:endParaRPr lang="sv-SE"/>
          </a:p>
        </p:txBody>
      </p:sp>
    </p:spTree>
    <p:extLst>
      <p:ext uri="{BB962C8B-B14F-4D97-AF65-F5344CB8AC3E}">
        <p14:creationId xmlns:p14="http://schemas.microsoft.com/office/powerpoint/2010/main" val="4262441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Justerbara kolvar finns som tillval på många vapen och man kan också i efterhand bygga om sitt vapen så att man får justerbar kolv.</a:t>
            </a:r>
          </a:p>
          <a:p>
            <a:r>
              <a:rPr lang="sv-SE" sz="1200" dirty="0"/>
              <a:t>Med justerbar kolv är det väldigt enkelt att anpassa och justera sitt vapen fram till rätt kolvmått.</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50</a:t>
            </a:fld>
            <a:endParaRPr lang="sv-SE"/>
          </a:p>
        </p:txBody>
      </p:sp>
    </p:spTree>
    <p:extLst>
      <p:ext uri="{BB962C8B-B14F-4D97-AF65-F5344CB8AC3E}">
        <p14:creationId xmlns:p14="http://schemas.microsoft.com/office/powerpoint/2010/main" val="1899064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dirty="0"/>
              <a:t>Skränkning kolv</a:t>
            </a:r>
            <a:r>
              <a:rPr lang="sv-SE" sz="1200" dirty="0"/>
              <a:t>. Bakkappan är normalt något förskjuten mot höger sida för en högerskytt och mot vänster för en vänsterskytt.</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52</a:t>
            </a:fld>
            <a:endParaRPr lang="sv-SE"/>
          </a:p>
        </p:txBody>
      </p:sp>
    </p:spTree>
    <p:extLst>
      <p:ext uri="{BB962C8B-B14F-4D97-AF65-F5344CB8AC3E}">
        <p14:creationId xmlns:p14="http://schemas.microsoft.com/office/powerpoint/2010/main" val="3639454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Vid snabba skottsituationer ”hinner” du bara få med dig synintrycket, </a:t>
            </a:r>
          </a:p>
          <a:p>
            <a:r>
              <a:rPr lang="sv-SE" sz="1200" dirty="0"/>
              <a:t>av mynningens/ kornets förhållande till målet (= målbild).</a:t>
            </a:r>
          </a:p>
          <a:p>
            <a:endParaRPr lang="sv-SE" sz="800" dirty="0"/>
          </a:p>
          <a:p>
            <a:r>
              <a:rPr lang="sv-SE" sz="1200" dirty="0"/>
              <a:t>För att siktlinjen ska bli ”rätt” utan att man kan se detta, ska du utnyttja känslan när du känner att kolven får/har kontakt med kinden.</a:t>
            </a:r>
          </a:p>
          <a:p>
            <a:endParaRPr lang="sv-SE" sz="800" dirty="0"/>
          </a:p>
          <a:p>
            <a:r>
              <a:rPr lang="sv-SE" sz="1200" dirty="0"/>
              <a:t>Detta bygger givetvis på att du har ett personligt anpassat vapen - ABC.</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53</a:t>
            </a:fld>
            <a:endParaRPr lang="sv-SE"/>
          </a:p>
        </p:txBody>
      </p:sp>
    </p:spTree>
    <p:extLst>
      <p:ext uri="{BB962C8B-B14F-4D97-AF65-F5344CB8AC3E}">
        <p14:creationId xmlns:p14="http://schemas.microsoft.com/office/powerpoint/2010/main" val="1447914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300" b="0" i="0" u="none" strike="noStrike" kern="1200" cap="none" spc="0" normalizeH="0" baseline="0" noProof="0" dirty="0">
                <a:ln>
                  <a:noFill/>
                </a:ln>
                <a:solidFill>
                  <a:prstClr val="black"/>
                </a:solidFill>
                <a:effectLst/>
                <a:uLnTx/>
                <a:uFillTx/>
                <a:latin typeface="DINOT"/>
                <a:ea typeface="+mn-ea"/>
                <a:cs typeface="+mn-cs"/>
              </a:rPr>
              <a:t>Du kan skjuta mot en mängd olika stillastående mål och fördelen är att du själv bestämmer med vilket tempo du lyfter vapnet till anläggning och skjuter. Detta  är en bra metod för att lära sig en bra grundteknik.</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54</a:t>
            </a:fld>
            <a:endParaRPr lang="sv-SE"/>
          </a:p>
        </p:txBody>
      </p:sp>
    </p:spTree>
    <p:extLst>
      <p:ext uri="{BB962C8B-B14F-4D97-AF65-F5344CB8AC3E}">
        <p14:creationId xmlns:p14="http://schemas.microsoft.com/office/powerpoint/2010/main" val="1231694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800" dirty="0"/>
          </a:p>
          <a:p>
            <a:r>
              <a:rPr lang="sv-SE" sz="1200" dirty="0"/>
              <a:t>Den teoretiska beräkningen i tabellen gäller vid sidoskott när mål och vapen rör sig i samma hastighet = medveten framförhållning. </a:t>
            </a:r>
          </a:p>
          <a:p>
            <a:r>
              <a:rPr lang="sv-SE" sz="1200" dirty="0"/>
              <a:t>Om vapnet rör sig snabbare än målet när skott avlossas blir behovet av framförhållning mindre  = </a:t>
            </a:r>
            <a:r>
              <a:rPr lang="sv-SE" sz="1200" dirty="0" err="1"/>
              <a:t>accelerande</a:t>
            </a:r>
            <a:r>
              <a:rPr lang="sv-SE" sz="1200" dirty="0"/>
              <a:t> sving.</a:t>
            </a:r>
            <a:endParaRPr lang="sv-SE" dirty="0"/>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55</a:t>
            </a:fld>
            <a:endParaRPr lang="sv-SE"/>
          </a:p>
        </p:txBody>
      </p:sp>
    </p:spTree>
    <p:extLst>
      <p:ext uri="{BB962C8B-B14F-4D97-AF65-F5344CB8AC3E}">
        <p14:creationId xmlns:p14="http://schemas.microsoft.com/office/powerpoint/2010/main" val="39776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Vid skytte mot rörliga mål är grunden att du ska följa målets rörelse med vapnet, samtidigt som du ska ha kontroll på mynningen med tekniken, öga-mynning-mål för att på enklaste sätt finna rätt målbild.</a:t>
            </a:r>
          </a:p>
          <a:p>
            <a:endParaRPr lang="sv-SE" sz="800" dirty="0"/>
          </a:p>
          <a:p>
            <a:r>
              <a:rPr lang="sv-SE" sz="1200" dirty="0"/>
              <a:t>Mynningen ska hela tiden ligga med i siktlinjen från det du söker upp målet och påbörjar sving/rörelse och följer målet. </a:t>
            </a:r>
          </a:p>
          <a:p>
            <a:r>
              <a:rPr lang="sv-SE" sz="1200" dirty="0"/>
              <a:t>Under inledande sving/rörelse lyfter du kolven till anläggning mot kinden och arbetar dig fram till rätt målbild/framförhållning.</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56</a:t>
            </a:fld>
            <a:endParaRPr lang="sv-SE"/>
          </a:p>
        </p:txBody>
      </p:sp>
    </p:spTree>
    <p:extLst>
      <p:ext uri="{BB962C8B-B14F-4D97-AF65-F5344CB8AC3E}">
        <p14:creationId xmlns:p14="http://schemas.microsoft.com/office/powerpoint/2010/main" val="3371151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Duvorna kastas från olika typer av kastmaskiner. Det finns handkastare, enkla manuella kastare och eldrivna automatkastare med magasin för duvorna.</a:t>
            </a:r>
          </a:p>
          <a:p>
            <a:r>
              <a:rPr lang="sv-SE" sz="1200" dirty="0"/>
              <a:t>De eldrivna kastarna används vid stationära lerduvebanor, som finns i flera olika former, med specifika regler för skjutplatser och duvornas kastvinklar.</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58</a:t>
            </a:fld>
            <a:endParaRPr lang="sv-SE"/>
          </a:p>
        </p:txBody>
      </p:sp>
    </p:spTree>
    <p:extLst>
      <p:ext uri="{BB962C8B-B14F-4D97-AF65-F5344CB8AC3E}">
        <p14:creationId xmlns:p14="http://schemas.microsoft.com/office/powerpoint/2010/main" val="363677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Ett personligt </a:t>
            </a:r>
            <a:r>
              <a:rPr lang="sv-SE" sz="1200" dirty="0" err="1"/>
              <a:t>måttanpassat</a:t>
            </a:r>
            <a:r>
              <a:rPr lang="sv-SE" sz="1200" dirty="0"/>
              <a:t> vapen är en grundförutsättning, </a:t>
            </a:r>
          </a:p>
          <a:p>
            <a:r>
              <a:rPr lang="sv-SE" sz="1200" dirty="0"/>
              <a:t>för att du ska kunna handskas och hantera vapnet på ett bra sätt,</a:t>
            </a:r>
          </a:p>
          <a:p>
            <a:r>
              <a:rPr lang="sv-SE" sz="1200" dirty="0"/>
              <a:t>speciellt vid snabba skottsituationer och vid skott mot rörliga mål.</a:t>
            </a:r>
          </a:p>
          <a:p>
            <a:endParaRPr lang="sv-SE" sz="800" dirty="0"/>
          </a:p>
          <a:p>
            <a:r>
              <a:rPr lang="sv-SE" sz="1200" dirty="0"/>
              <a:t>Med det menas att skytten i samband med en distinkt anläggning med kolven mot kindbenet, direkt ska få rätt siktlinje för ögat mot/via vapnets riktmedel, oavsett om vapnet har öppna  eller optiska riktmedel.</a:t>
            </a:r>
          </a:p>
          <a:p>
            <a:endParaRPr lang="sv-SE" sz="800" dirty="0"/>
          </a:p>
          <a:p>
            <a:r>
              <a:rPr lang="sv-SE" sz="1200" dirty="0"/>
              <a:t>Skytten ska inte behöva korrigera sin anläggning för att få rätt siktlinje</a:t>
            </a:r>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5</a:t>
            </a:fld>
            <a:endParaRPr lang="sv-SE"/>
          </a:p>
        </p:txBody>
      </p:sp>
    </p:spTree>
    <p:extLst>
      <p:ext uri="{BB962C8B-B14F-4D97-AF65-F5344CB8AC3E}">
        <p14:creationId xmlns:p14="http://schemas.microsoft.com/office/powerpoint/2010/main" val="3345705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Skjutplatsen är belägen alldeles intill kastaren.</a:t>
            </a:r>
          </a:p>
          <a:p>
            <a:r>
              <a:rPr lang="sv-SE" sz="1200" dirty="0"/>
              <a:t>Duvorna sex stycken, kastas som ”rakt frångående”, något stigande.</a:t>
            </a:r>
          </a:p>
          <a:p>
            <a:r>
              <a:rPr lang="sv-SE" sz="1200" dirty="0"/>
              <a:t>Träffkrav 4 av 6 duvor ska träffas. 2 skott per duva är tillåtet.</a:t>
            </a:r>
            <a:endParaRPr lang="sv-SE" dirty="0"/>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61</a:t>
            </a:fld>
            <a:endParaRPr lang="sv-SE"/>
          </a:p>
        </p:txBody>
      </p:sp>
    </p:spTree>
    <p:extLst>
      <p:ext uri="{BB962C8B-B14F-4D97-AF65-F5344CB8AC3E}">
        <p14:creationId xmlns:p14="http://schemas.microsoft.com/office/powerpoint/2010/main" val="3329912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solidFill>
                  <a:srgbClr val="FF0000"/>
                </a:solidFill>
              </a:rPr>
              <a:t>Skyttetips.</a:t>
            </a:r>
          </a:p>
          <a:p>
            <a:r>
              <a:rPr lang="sv-SE" sz="1200" dirty="0">
                <a:solidFill>
                  <a:srgbClr val="FF0000"/>
                </a:solidFill>
              </a:rPr>
              <a:t>Stå rätt med fötterna så att du kan vrida dig inom hela kastområdet.</a:t>
            </a:r>
          </a:p>
          <a:p>
            <a:r>
              <a:rPr lang="sv-SE" sz="1200" dirty="0">
                <a:solidFill>
                  <a:srgbClr val="FF0000"/>
                </a:solidFill>
              </a:rPr>
              <a:t>Följ duvan med pipmynningen och om en duva kastas rakt ut från skytten så siktar du mitt på duvan och om duvan vinklar åt något håll passerar mynningen duvan och skjuts med framförhållning.</a:t>
            </a:r>
            <a:endParaRPr lang="sv-SE" dirty="0">
              <a:solidFill>
                <a:srgbClr val="FF0000"/>
              </a:solidFill>
            </a:endParaRP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68</a:t>
            </a:fld>
            <a:endParaRPr lang="sv-SE"/>
          </a:p>
        </p:txBody>
      </p:sp>
    </p:spTree>
    <p:extLst>
      <p:ext uri="{BB962C8B-B14F-4D97-AF65-F5344CB8AC3E}">
        <p14:creationId xmlns:p14="http://schemas.microsoft.com/office/powerpoint/2010/main" val="2581731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solidFill>
                  <a:srgbClr val="FF0000"/>
                </a:solidFill>
              </a:rPr>
              <a:t>Skyttetips.</a:t>
            </a:r>
          </a:p>
          <a:p>
            <a:r>
              <a:rPr lang="sv-SE" sz="1200" dirty="0">
                <a:solidFill>
                  <a:srgbClr val="FF0000"/>
                </a:solidFill>
              </a:rPr>
              <a:t>Stå inriktad med fötterna mot den plats där du beräknar /tror att du kommer att skjuta mot duvan. Följ duvan med pipmynningen och skjut med framförhållning mot alla vinklade duvor. Störst behovet av framförhållning fordras vid sidoskotten på platta 4 (1,5 – 1,8 meter).</a:t>
            </a:r>
            <a:endParaRPr lang="sv-SE" dirty="0">
              <a:solidFill>
                <a:srgbClr val="FF0000"/>
              </a:solidFill>
            </a:endParaRP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69</a:t>
            </a:fld>
            <a:endParaRPr lang="sv-SE"/>
          </a:p>
        </p:txBody>
      </p:sp>
    </p:spTree>
    <p:extLst>
      <p:ext uri="{BB962C8B-B14F-4D97-AF65-F5344CB8AC3E}">
        <p14:creationId xmlns:p14="http://schemas.microsoft.com/office/powerpoint/2010/main" val="1281144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solidFill>
                  <a:srgbClr val="FF0000"/>
                </a:solidFill>
              </a:rPr>
              <a:t>Skyttetips.</a:t>
            </a:r>
            <a:r>
              <a:rPr lang="sv-SE" sz="1200" dirty="0">
                <a:solidFill>
                  <a:srgbClr val="FF0000"/>
                </a:solidFill>
              </a:rPr>
              <a:t> Tänk noga på hur du står med fötterna vid varje tillfälle, så att </a:t>
            </a:r>
          </a:p>
          <a:p>
            <a:r>
              <a:rPr lang="sv-SE" sz="1200" dirty="0">
                <a:solidFill>
                  <a:srgbClr val="FF0000"/>
                </a:solidFill>
              </a:rPr>
              <a:t>du kan röra dig på ett bra sätt inom duvans flygområde från start till skott.</a:t>
            </a:r>
          </a:p>
          <a:p>
            <a:r>
              <a:rPr lang="sv-SE" sz="1200" dirty="0">
                <a:solidFill>
                  <a:srgbClr val="FF0000"/>
                </a:solidFill>
              </a:rPr>
              <a:t>Tänk på tekniken öga-mynning-mål och vart du placerar/riktar mynningen </a:t>
            </a:r>
          </a:p>
          <a:p>
            <a:r>
              <a:rPr lang="sv-SE" sz="1200" dirty="0">
                <a:solidFill>
                  <a:srgbClr val="FF0000"/>
                </a:solidFill>
              </a:rPr>
              <a:t>vid start när du ropar fram duvan. </a:t>
            </a:r>
          </a:p>
          <a:p>
            <a:r>
              <a:rPr lang="sv-SE" sz="1200" dirty="0">
                <a:solidFill>
                  <a:srgbClr val="FF0000"/>
                </a:solidFill>
              </a:rPr>
              <a:t>Följ duvans flyglinje och arbeta dig fram till ”rätt framförhållning”.</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70</a:t>
            </a:fld>
            <a:endParaRPr lang="sv-SE"/>
          </a:p>
        </p:txBody>
      </p:sp>
    </p:spTree>
    <p:extLst>
      <p:ext uri="{BB962C8B-B14F-4D97-AF65-F5344CB8AC3E}">
        <p14:creationId xmlns:p14="http://schemas.microsoft.com/office/powerpoint/2010/main" val="966292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t> En justerbar kolv gör det mycket enkelt att anpassa rätt höjd på kolven, oberoende av vilken storlek (diameter) det är på kikaren.</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79</a:t>
            </a:fld>
            <a:endParaRPr lang="sv-SE"/>
          </a:p>
        </p:txBody>
      </p:sp>
    </p:spTree>
    <p:extLst>
      <p:ext uri="{BB962C8B-B14F-4D97-AF65-F5344CB8AC3E}">
        <p14:creationId xmlns:p14="http://schemas.microsoft.com/office/powerpoint/2010/main" val="2843656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Ett väl inskjutet vapen är viktigt för att du ska kunna träffa rätt när du avlossar ett skott, vid övningsskytte och/eller vid jakt.</a:t>
            </a:r>
          </a:p>
          <a:p>
            <a:endParaRPr lang="sv-SE" sz="800" dirty="0"/>
          </a:p>
          <a:p>
            <a:r>
              <a:rPr lang="sv-SE" sz="1200" dirty="0"/>
              <a:t>Vapnet ska alltid skjutas in med den ammunition som du ska </a:t>
            </a:r>
            <a:r>
              <a:rPr lang="sv-SE" sz="1200" dirty="0" err="1"/>
              <a:t>övningsskjuta</a:t>
            </a:r>
            <a:r>
              <a:rPr lang="sv-SE" sz="1200" dirty="0"/>
              <a:t> eller jaga med.</a:t>
            </a:r>
          </a:p>
          <a:p>
            <a:endParaRPr lang="sv-SE" sz="800" dirty="0"/>
          </a:p>
          <a:p>
            <a:r>
              <a:rPr lang="sv-SE" sz="1200" dirty="0"/>
              <a:t>Det finns inga givna regler på skillnad i träffläge mellan jakt- och övningsammunition och/eller olika ammunitionssorter.</a:t>
            </a:r>
          </a:p>
          <a:p>
            <a:r>
              <a:rPr lang="sv-SE" sz="1200" dirty="0"/>
              <a:t>Därför måste man alltid kontrollera (testa) själv när man byter ammunition.</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82</a:t>
            </a:fld>
            <a:endParaRPr lang="sv-SE"/>
          </a:p>
        </p:txBody>
      </p:sp>
    </p:spTree>
    <p:extLst>
      <p:ext uri="{BB962C8B-B14F-4D97-AF65-F5344CB8AC3E}">
        <p14:creationId xmlns:p14="http://schemas.microsoft.com/office/powerpoint/2010/main" val="767080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Rikta mynningen/pipan mot målet, </a:t>
            </a:r>
          </a:p>
          <a:p>
            <a:r>
              <a:rPr lang="sv-SE" sz="1200" dirty="0"/>
              <a:t>därefter lyfter du vapnet till anläggning enligt tekniken för öga-mynning-mål och låter avslutningsvis siktlinjen falla in mot/i vapnets riktmedel.</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84</a:t>
            </a:fld>
            <a:endParaRPr lang="sv-SE"/>
          </a:p>
        </p:txBody>
      </p:sp>
    </p:spTree>
    <p:extLst>
      <p:ext uri="{BB962C8B-B14F-4D97-AF65-F5344CB8AC3E}">
        <p14:creationId xmlns:p14="http://schemas.microsoft.com/office/powerpoint/2010/main" val="3838104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itchFamily="34" charset="0"/>
              <a:buChar char="•"/>
            </a:pPr>
            <a:r>
              <a:rPr lang="sv-SE" sz="1200" dirty="0"/>
              <a:t> När man väl har fått vapnet i anläggning och börjar sikta med vapnets riktmedel, ska man lära sig en teknik som innebär att man börjar sikta under målet/målets träffområde.</a:t>
            </a:r>
          </a:p>
          <a:p>
            <a:endParaRPr lang="sv-SE" sz="800" dirty="0"/>
          </a:p>
          <a:p>
            <a:pPr>
              <a:buFont typeface="Arial" pitchFamily="34" charset="0"/>
              <a:buChar char="•"/>
            </a:pPr>
            <a:r>
              <a:rPr lang="sv-SE" sz="1200" dirty="0"/>
              <a:t> Därefter lyfter man i ett lugnt tempo riktmedlet in mot målets träffområde och skott kan avlossas när man känner/ser att riktmedlet (i rörelse) har kommit inom träffområdet. </a:t>
            </a:r>
          </a:p>
          <a:p>
            <a:endParaRPr lang="sv-SE" sz="800" dirty="0"/>
          </a:p>
          <a:p>
            <a:pPr>
              <a:buFont typeface="Arial" pitchFamily="34" charset="0"/>
              <a:buChar char="•"/>
            </a:pPr>
            <a:r>
              <a:rPr lang="sv-SE" sz="1200" dirty="0"/>
              <a:t> Att styra vapnet/riktmedlet med denna teknik, fungerar mycket bättre än att man försöker sikta mitt i målet och ”hålla still”.</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85</a:t>
            </a:fld>
            <a:endParaRPr lang="sv-SE"/>
          </a:p>
        </p:txBody>
      </p:sp>
    </p:spTree>
    <p:extLst>
      <p:ext uri="{BB962C8B-B14F-4D97-AF65-F5344CB8AC3E}">
        <p14:creationId xmlns:p14="http://schemas.microsoft.com/office/powerpoint/2010/main" val="2085508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t>Vid precisionsskytte när man får behov att sikta noggrant måste man lära sig att skjuta med stöd för vapnet. Försök att finna så många stödpunkter som möjligt  för kroppen och vapnet, så att du kan sikta och skjuta med ”stabilt” stöd. Med ett bra stöd finns möjligheten att sikta noga och hålla vapen och riktmedel ”stilla” innan skott avlossas. </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86</a:t>
            </a:fld>
            <a:endParaRPr lang="sv-SE"/>
          </a:p>
        </p:txBody>
      </p:sp>
    </p:spTree>
    <p:extLst>
      <p:ext uri="{BB962C8B-B14F-4D97-AF65-F5344CB8AC3E}">
        <p14:creationId xmlns:p14="http://schemas.microsoft.com/office/powerpoint/2010/main" val="5963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Jägarexamens  grundprov kulskytte består av två skjutmoment. </a:t>
            </a:r>
          </a:p>
          <a:p>
            <a:r>
              <a:rPr lang="sv-SE" sz="1200" dirty="0"/>
              <a:t>Skott skjuts mot tavla på avstånd 80 meter och med stöd för vapnet.</a:t>
            </a:r>
          </a:p>
          <a:p>
            <a:r>
              <a:rPr lang="sv-SE" sz="1200" dirty="0"/>
              <a:t>4 skott skjuts med bänkstöd och 4 skott skjuts med jägarmässigt stöd.</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87</a:t>
            </a:fld>
            <a:endParaRPr lang="sv-SE"/>
          </a:p>
        </p:txBody>
      </p:sp>
    </p:spTree>
    <p:extLst>
      <p:ext uri="{BB962C8B-B14F-4D97-AF65-F5344CB8AC3E}">
        <p14:creationId xmlns:p14="http://schemas.microsoft.com/office/powerpoint/2010/main" val="414830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itchFamily="34" charset="0"/>
              <a:buChar char="•"/>
            </a:pPr>
            <a:r>
              <a:rPr lang="sv-SE" sz="1200" dirty="0"/>
              <a:t> För att se korn och pipmynning, respektive se i optiken, </a:t>
            </a:r>
          </a:p>
          <a:p>
            <a:r>
              <a:rPr lang="sv-SE" sz="1200" dirty="0"/>
              <a:t>måste man korrigera sin anläggning och släppa kindkontakten mot kolven och lyfta huvudet för att få rätt siktlinje mot/via riktmedlen.</a:t>
            </a:r>
          </a:p>
          <a:p>
            <a:endParaRPr lang="sv-SE" sz="800" dirty="0"/>
          </a:p>
          <a:p>
            <a:pPr>
              <a:buFont typeface="Arial" pitchFamily="34" charset="0"/>
              <a:buChar char="•"/>
            </a:pPr>
            <a:r>
              <a:rPr lang="sv-SE" sz="1200" dirty="0"/>
              <a:t> Detta ger då en instabil anläggning, som också är svår att repetera /göra lika varje gång, speciellt vid snabba skottsituationer.</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6</a:t>
            </a:fld>
            <a:endParaRPr lang="sv-SE"/>
          </a:p>
        </p:txBody>
      </p:sp>
    </p:spTree>
    <p:extLst>
      <p:ext uri="{BB962C8B-B14F-4D97-AF65-F5344CB8AC3E}">
        <p14:creationId xmlns:p14="http://schemas.microsoft.com/office/powerpoint/2010/main" val="1802393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Skjutteknik och framförhållning.</a:t>
            </a:r>
          </a:p>
          <a:p>
            <a:endParaRPr lang="sv-SE" sz="800" dirty="0"/>
          </a:p>
          <a:p>
            <a:r>
              <a:rPr lang="sv-SE" sz="1200" dirty="0"/>
              <a:t>Vid skytte mot rörliga mål är grunden att du ska följa målets rörelse med vapnet, samtidigt som du ska ha kontroll över mynning och riktmedel med tekniken, öga-mynning-mål, för att på enklaste sätt finna rätt målbild/framförhållning och avfyrar skottet.</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90</a:t>
            </a:fld>
            <a:endParaRPr lang="sv-SE"/>
          </a:p>
        </p:txBody>
      </p:sp>
    </p:spTree>
    <p:extLst>
      <p:ext uri="{BB962C8B-B14F-4D97-AF65-F5344CB8AC3E}">
        <p14:creationId xmlns:p14="http://schemas.microsoft.com/office/powerpoint/2010/main" val="276434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Stå rätt, så att du kan vrida dig lätt. Utnyttja rätt vridteknik.</a:t>
            </a:r>
          </a:p>
          <a:p>
            <a:endParaRPr lang="sv-SE" sz="800" b="1" dirty="0"/>
          </a:p>
          <a:p>
            <a:pPr>
              <a:buFont typeface="Arial" pitchFamily="34" charset="0"/>
              <a:buChar char="•"/>
            </a:pPr>
            <a:r>
              <a:rPr lang="sv-SE" sz="1200" dirty="0"/>
              <a:t> När man skjuter </a:t>
            </a:r>
            <a:r>
              <a:rPr lang="sv-SE" sz="1200" dirty="0" err="1"/>
              <a:t>löpmål</a:t>
            </a:r>
            <a:r>
              <a:rPr lang="sv-SE" sz="1200" dirty="0"/>
              <a:t> på bana ska man ställa sig (fötterna) så att man känner att det är lätt att med anlagt vapen och med något böjda knän, följa målfiguren från start till målgång.</a:t>
            </a:r>
          </a:p>
          <a:p>
            <a:pPr>
              <a:buFont typeface="Arial" pitchFamily="34" charset="0"/>
              <a:buChar char="•"/>
            </a:pPr>
            <a:r>
              <a:rPr lang="sv-SE" sz="1200" dirty="0"/>
              <a:t> Vanligtvis har en högerskytt lättare att vrida sig mot vänster och svårare mot höger. Detta innebär att man kanske behöver ställa om fötterna, beroende på åt vilket håll det löpande målet rör sig. </a:t>
            </a:r>
          </a:p>
          <a:p>
            <a:r>
              <a:rPr lang="sv-SE" sz="1200" dirty="0"/>
              <a:t>Vrid då fötterna i den riktning som det är svårt att vrida sig mot.</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92</a:t>
            </a:fld>
            <a:endParaRPr lang="sv-SE"/>
          </a:p>
        </p:txBody>
      </p:sp>
    </p:spTree>
    <p:extLst>
      <p:ext uri="{BB962C8B-B14F-4D97-AF65-F5344CB8AC3E}">
        <p14:creationId xmlns:p14="http://schemas.microsoft.com/office/powerpoint/2010/main" val="2728296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Mätmetod – kolvlängd</a:t>
            </a:r>
            <a:r>
              <a:rPr lang="sv-SE" sz="1200" dirty="0"/>
              <a:t>.</a:t>
            </a:r>
          </a:p>
          <a:p>
            <a:pPr>
              <a:buFont typeface="Arial" pitchFamily="34" charset="0"/>
              <a:buChar char="•"/>
            </a:pPr>
            <a:r>
              <a:rPr lang="sv-SE" sz="1200" dirty="0"/>
              <a:t> Greppa vapnet och håll fingrarna kring kolvhalsen/pistolgreppet och </a:t>
            </a:r>
          </a:p>
          <a:p>
            <a:r>
              <a:rPr lang="sv-SE" sz="1200" dirty="0"/>
              <a:t>lägg in pekfingret mot avtryckaren.</a:t>
            </a:r>
          </a:p>
          <a:p>
            <a:pPr>
              <a:buFont typeface="Arial" pitchFamily="34" charset="0"/>
              <a:buChar char="•"/>
            </a:pPr>
            <a:r>
              <a:rPr lang="sv-SE" sz="1200" dirty="0"/>
              <a:t> Böj armbågen i 90 grader och lyft upp kloven mot överarmen.</a:t>
            </a:r>
          </a:p>
          <a:p>
            <a:pPr>
              <a:buFont typeface="Arial" pitchFamily="34" charset="0"/>
              <a:buChar char="•"/>
            </a:pPr>
            <a:r>
              <a:rPr lang="sv-SE" sz="1200" dirty="0"/>
              <a:t> Kolven ska få ”plats” i underarmen, med ett litet glapp mot överarmen</a:t>
            </a:r>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7</a:t>
            </a:fld>
            <a:endParaRPr lang="sv-SE"/>
          </a:p>
        </p:txBody>
      </p:sp>
    </p:spTree>
    <p:extLst>
      <p:ext uri="{BB962C8B-B14F-4D97-AF65-F5344CB8AC3E}">
        <p14:creationId xmlns:p14="http://schemas.microsoft.com/office/powerpoint/2010/main" val="135998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t>Med anpassad kolvlängd är det smidigt att lyfta vapnet upp till anläggning.</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dirty="0"/>
              <a:t>Med anpassad kolvlängd är det också möjligt att repetera i ett nytt kulskott, med vapnet kvar vid axeln.</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8</a:t>
            </a:fld>
            <a:endParaRPr lang="sv-SE"/>
          </a:p>
        </p:txBody>
      </p:sp>
    </p:spTree>
    <p:extLst>
      <p:ext uri="{BB962C8B-B14F-4D97-AF65-F5344CB8AC3E}">
        <p14:creationId xmlns:p14="http://schemas.microsoft.com/office/powerpoint/2010/main" val="358749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Hagelsvärmens storlek/spridning bestäms av vapnets trångborrning och svärmens diameter ökar med skjutavståndet </a:t>
            </a:r>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12</a:t>
            </a:fld>
            <a:endParaRPr lang="sv-SE"/>
          </a:p>
        </p:txBody>
      </p:sp>
    </p:spTree>
    <p:extLst>
      <p:ext uri="{BB962C8B-B14F-4D97-AF65-F5344CB8AC3E}">
        <p14:creationId xmlns:p14="http://schemas.microsoft.com/office/powerpoint/2010/main" val="390015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b="1" dirty="0"/>
              <a:t>Effektiv hagelsvärm</a:t>
            </a:r>
            <a:r>
              <a:rPr lang="sv-SE" sz="1200" dirty="0"/>
              <a:t>.</a:t>
            </a:r>
          </a:p>
          <a:p>
            <a:pPr>
              <a:buFont typeface="Arial" pitchFamily="34" charset="0"/>
              <a:buChar char="•"/>
            </a:pPr>
            <a:r>
              <a:rPr lang="sv-SE" sz="1200" dirty="0"/>
              <a:t> Olika egenskaper hos träffbilden är viktiga för ett bra resultat.</a:t>
            </a:r>
          </a:p>
          <a:p>
            <a:pPr>
              <a:buFont typeface="Arial" pitchFamily="34" charset="0"/>
              <a:buChar char="•"/>
            </a:pPr>
            <a:r>
              <a:rPr lang="sv-SE" sz="1200" dirty="0"/>
              <a:t> Ytan ska vara så stor som möjligt, för att ge dig maximal chans att träffa målet och haglen ska vara så jämt fördelade som möjligt utan större luckor i svärmen.</a:t>
            </a:r>
          </a:p>
          <a:p>
            <a:pPr>
              <a:buFont typeface="Arial" pitchFamily="34" charset="0"/>
              <a:buChar char="•"/>
            </a:pPr>
            <a:r>
              <a:rPr lang="sv-SE" sz="1200" dirty="0"/>
              <a:t> Haglen ska vara tillräckligt många och det ska vara lagom grova (US nr) för att  ge tillräckligt stor anslagsenergi för att döda viltet.</a:t>
            </a:r>
          </a:p>
          <a:p>
            <a:pPr>
              <a:buFont typeface="Arial" pitchFamily="34" charset="0"/>
              <a:buChar char="•"/>
            </a:pPr>
            <a:r>
              <a:rPr lang="sv-SE" sz="1200" dirty="0"/>
              <a:t> Generellt kan man säga att grövre hagel används mot större vilt och mindre  hagel mot mindre vilt.</a:t>
            </a:r>
          </a:p>
          <a:p>
            <a:endParaRPr lang="sv-SE" dirty="0"/>
          </a:p>
        </p:txBody>
      </p:sp>
      <p:sp>
        <p:nvSpPr>
          <p:cNvPr id="4" name="Platshållare för bildnummer 3"/>
          <p:cNvSpPr>
            <a:spLocks noGrp="1"/>
          </p:cNvSpPr>
          <p:nvPr>
            <p:ph type="sldNum" sz="quarter" idx="10"/>
          </p:nvPr>
        </p:nvSpPr>
        <p:spPr/>
        <p:txBody>
          <a:bodyPr/>
          <a:lstStyle/>
          <a:p>
            <a:fld id="{433FF094-FA56-43D8-B23F-CE644335F7D1}" type="slidenum">
              <a:rPr lang="sv-SE" smtClean="0"/>
              <a:pPr/>
              <a:t>13</a:t>
            </a:fld>
            <a:endParaRPr lang="sv-S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itchFamily="34" charset="0"/>
              <a:buChar char="•"/>
            </a:pPr>
            <a:r>
              <a:rPr lang="sv-SE" sz="1200" dirty="0"/>
              <a:t> Grövre hagel används mot större vilt.  Mindre hagel används mot mindre vilt.</a:t>
            </a:r>
          </a:p>
          <a:p>
            <a:endParaRPr lang="sv-SE" sz="800" dirty="0"/>
          </a:p>
          <a:p>
            <a:pPr>
              <a:buFont typeface="Arial" pitchFamily="34" charset="0"/>
              <a:buChar char="•"/>
            </a:pPr>
            <a:r>
              <a:rPr lang="sv-SE" sz="1200" dirty="0"/>
              <a:t> Om man använder grova hagel mot små vilt, så är risken stor att haglens täckning i svärmen blir för gles.</a:t>
            </a:r>
          </a:p>
          <a:p>
            <a:pPr>
              <a:buFont typeface="Arial" pitchFamily="34" charset="0"/>
              <a:buChar char="•"/>
            </a:pPr>
            <a:r>
              <a:rPr lang="sv-SE" sz="1200" dirty="0"/>
              <a:t> Om man använder små hagel mot större vilt, ger det sämre anslagsenergi.</a:t>
            </a:r>
          </a:p>
          <a:p>
            <a:endParaRPr lang="sv-SE" dirty="0"/>
          </a:p>
        </p:txBody>
      </p:sp>
      <p:sp>
        <p:nvSpPr>
          <p:cNvPr id="4" name="Platshållare för bildnummer 3"/>
          <p:cNvSpPr>
            <a:spLocks noGrp="1"/>
          </p:cNvSpPr>
          <p:nvPr>
            <p:ph type="sldNum" sz="quarter" idx="10"/>
          </p:nvPr>
        </p:nvSpPr>
        <p:spPr/>
        <p:txBody>
          <a:bodyPr/>
          <a:lstStyle/>
          <a:p>
            <a:fld id="{223620DC-D6AF-40CC-9DD2-ABBDEDA2BBB6}" type="slidenum">
              <a:rPr lang="sv-SE" smtClean="0"/>
              <a:pPr/>
              <a:t>14</a:t>
            </a:fld>
            <a:endParaRPr lang="sv-SE"/>
          </a:p>
        </p:txBody>
      </p:sp>
    </p:spTree>
    <p:extLst>
      <p:ext uri="{BB962C8B-B14F-4D97-AF65-F5344CB8AC3E}">
        <p14:creationId xmlns:p14="http://schemas.microsoft.com/office/powerpoint/2010/main" val="852252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bild 1">
    <p:spTree>
      <p:nvGrpSpPr>
        <p:cNvPr id="1" name=""/>
        <p:cNvGrpSpPr/>
        <p:nvPr/>
      </p:nvGrpSpPr>
      <p:grpSpPr>
        <a:xfrm>
          <a:off x="0" y="0"/>
          <a:ext cx="0" cy="0"/>
          <a:chOff x="0" y="0"/>
          <a:chExt cx="0" cy="0"/>
        </a:xfrm>
      </p:grpSpPr>
      <p:sp>
        <p:nvSpPr>
          <p:cNvPr id="58" name="Rektangel 57">
            <a:extLst>
              <a:ext uri="{FF2B5EF4-FFF2-40B4-BE49-F238E27FC236}">
                <a16:creationId xmlns:a16="http://schemas.microsoft.com/office/drawing/2014/main" id="{BA8DD258-3C62-41DF-9DDD-4E5738B913FE}"/>
              </a:ext>
            </a:extLst>
          </p:cNvPr>
          <p:cNvSpPr/>
          <p:nvPr userDrawn="1"/>
        </p:nvSpPr>
        <p:spPr>
          <a:xfrm>
            <a:off x="0" y="0"/>
            <a:ext cx="10691813"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801886" y="1564101"/>
            <a:ext cx="9088041" cy="1787621"/>
          </a:xfrm>
        </p:spPr>
        <p:txBody>
          <a:bodyPr anchor="b"/>
          <a:lstStyle>
            <a:lvl1pPr algn="ctr">
              <a:defRPr sz="3500">
                <a:solidFill>
                  <a:schemeClr val="bg1"/>
                </a:solidFill>
              </a:defRPr>
            </a:lvl1pPr>
          </a:lstStyle>
          <a:p>
            <a:r>
              <a:rPr lang="sv-SE"/>
              <a:t>Rubrik</a:t>
            </a:r>
            <a:endParaRPr lang="en-US" dirty="0"/>
          </a:p>
        </p:txBody>
      </p:sp>
      <p:sp>
        <p:nvSpPr>
          <p:cNvPr id="3" name="Subtitle 2"/>
          <p:cNvSpPr>
            <a:spLocks noGrp="1"/>
          </p:cNvSpPr>
          <p:nvPr>
            <p:ph type="subTitle" idx="1" hasCustomPrompt="1"/>
          </p:nvPr>
        </p:nvSpPr>
        <p:spPr>
          <a:xfrm>
            <a:off x="770021" y="3465250"/>
            <a:ext cx="9144000" cy="1825171"/>
          </a:xfrm>
        </p:spPr>
        <p:txBody>
          <a:bodyPr/>
          <a:lstStyle>
            <a:lvl1pPr marL="0" indent="0" algn="ctr">
              <a:lnSpc>
                <a:spcPct val="100000"/>
              </a:lnSpc>
              <a:buNone/>
              <a:defRPr sz="228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sv-SE"/>
              <a:t>Titel/namn på pres.</a:t>
            </a:r>
            <a:endParaRPr lang="en-US" dirty="0"/>
          </a:p>
        </p:txBody>
      </p:sp>
      <p:sp>
        <p:nvSpPr>
          <p:cNvPr id="61" name="Platshållare för text 59">
            <a:extLst>
              <a:ext uri="{FF2B5EF4-FFF2-40B4-BE49-F238E27FC236}">
                <a16:creationId xmlns:a16="http://schemas.microsoft.com/office/drawing/2014/main" id="{9958A76F-8930-4A69-8625-057894DCA142}"/>
              </a:ext>
            </a:extLst>
          </p:cNvPr>
          <p:cNvSpPr>
            <a:spLocks noGrp="1"/>
          </p:cNvSpPr>
          <p:nvPr>
            <p:ph type="body" sz="quarter" idx="10" hasCustomPrompt="1"/>
          </p:nvPr>
        </p:nvSpPr>
        <p:spPr>
          <a:xfrm>
            <a:off x="3243078" y="6588774"/>
            <a:ext cx="4273200" cy="799200"/>
          </a:xfrm>
          <a:blipFill>
            <a:blip r:embed="rId2" cstate="print"/>
            <a:stretch>
              <a:fillRect/>
            </a:stretch>
          </a:blipFill>
          <a:ln>
            <a:solidFill>
              <a:srgbClr val="55742B">
                <a:alpha val="0"/>
              </a:srgbClr>
            </a:solidFill>
          </a:ln>
        </p:spPr>
        <p:txBody>
          <a:bodyPr/>
          <a:lstStyle>
            <a:lvl1pPr marL="0" indent="0">
              <a:buFontTx/>
              <a:buNone/>
              <a:defRPr sz="100">
                <a:solidFill>
                  <a:schemeClr val="accent2"/>
                </a:solidFill>
              </a:defRPr>
            </a:lvl1pPr>
          </a:lstStyle>
          <a:p>
            <a:pPr lvl="0"/>
            <a:r>
              <a:rPr lang="sv-SE"/>
              <a:t>.</a:t>
            </a:r>
          </a:p>
        </p:txBody>
      </p:sp>
    </p:spTree>
    <p:extLst>
      <p:ext uri="{BB962C8B-B14F-4D97-AF65-F5344CB8AC3E}">
        <p14:creationId xmlns:p14="http://schemas.microsoft.com/office/powerpoint/2010/main" val="188083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Brödtext, bild Höger x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4" y="1123730"/>
            <a:ext cx="4361392" cy="1119171"/>
          </a:xfrm>
        </p:spPr>
        <p:txBody>
          <a:bodyPr/>
          <a:lstStyle>
            <a:lvl1pPr>
              <a:defRPr/>
            </a:lvl1pPr>
          </a:lstStyle>
          <a:p>
            <a:r>
              <a:rPr lang="sv-SE"/>
              <a:t>rubrik</a:t>
            </a:r>
            <a:endParaRPr lang="en-US" dirty="0"/>
          </a:p>
        </p:txBody>
      </p:sp>
      <p:sp>
        <p:nvSpPr>
          <p:cNvPr id="3" name="Content Placeholder 2"/>
          <p:cNvSpPr>
            <a:spLocks noGrp="1"/>
          </p:cNvSpPr>
          <p:nvPr>
            <p:ph idx="1"/>
          </p:nvPr>
        </p:nvSpPr>
        <p:spPr>
          <a:xfrm>
            <a:off x="944034" y="2388786"/>
            <a:ext cx="4361392" cy="3707213"/>
          </a:xfrm>
        </p:spPr>
        <p:txBody>
          <a:bodyPr/>
          <a:lstStyle>
            <a:lvl1pPr marL="0" indent="0">
              <a:buFontTx/>
              <a:buNone/>
              <a:defRPr/>
            </a:lvl1pPr>
          </a:lstStyle>
          <a:p>
            <a:pPr lvl="0"/>
            <a:r>
              <a:rPr lang="sv-SE"/>
              <a:t>Klicka här för att ändra format på bakgrundstexten</a:t>
            </a:r>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5514975" y="1314450"/>
            <a:ext cx="4381500" cy="2286000"/>
          </a:xfrm>
        </p:spPr>
        <p:txBody>
          <a:bodyPr tIns="216000"/>
          <a:lstStyle>
            <a:lvl1pPr marL="0" indent="0" algn="ctr">
              <a:buNone/>
              <a:defRPr sz="1200"/>
            </a:lvl1pPr>
          </a:lstStyle>
          <a:p>
            <a:r>
              <a:rPr lang="sv-SE"/>
              <a:t>Klicka på ikonen för att lägga till en bild</a:t>
            </a:r>
          </a:p>
        </p:txBody>
      </p:sp>
      <p:sp>
        <p:nvSpPr>
          <p:cNvPr id="10" name="Platshållare för bild 8">
            <a:extLst>
              <a:ext uri="{FF2B5EF4-FFF2-40B4-BE49-F238E27FC236}">
                <a16:creationId xmlns:a16="http://schemas.microsoft.com/office/drawing/2014/main" id="{8BFA1D89-1A01-40D9-90CF-4AA6A7365843}"/>
              </a:ext>
            </a:extLst>
          </p:cNvPr>
          <p:cNvSpPr>
            <a:spLocks noGrp="1"/>
          </p:cNvSpPr>
          <p:nvPr>
            <p:ph type="pic" sz="quarter" idx="15"/>
          </p:nvPr>
        </p:nvSpPr>
        <p:spPr>
          <a:xfrm>
            <a:off x="5514975" y="3815841"/>
            <a:ext cx="2066925" cy="2286000"/>
          </a:xfrm>
        </p:spPr>
        <p:txBody>
          <a:bodyPr tIns="216000"/>
          <a:lstStyle>
            <a:lvl1pPr marL="0" indent="0" algn="ctr">
              <a:buNone/>
              <a:defRPr sz="1200"/>
            </a:lvl1pPr>
          </a:lstStyle>
          <a:p>
            <a:r>
              <a:rPr lang="sv-SE"/>
              <a:t>Klicka på ikonen för att lägga till en bild</a:t>
            </a:r>
          </a:p>
        </p:txBody>
      </p:sp>
      <p:sp>
        <p:nvSpPr>
          <p:cNvPr id="11" name="Platshållare för bild 8">
            <a:extLst>
              <a:ext uri="{FF2B5EF4-FFF2-40B4-BE49-F238E27FC236}">
                <a16:creationId xmlns:a16="http://schemas.microsoft.com/office/drawing/2014/main" id="{496B1628-EC1B-4380-B814-36A57EDA2873}"/>
              </a:ext>
            </a:extLst>
          </p:cNvPr>
          <p:cNvSpPr>
            <a:spLocks noGrp="1"/>
          </p:cNvSpPr>
          <p:nvPr>
            <p:ph type="pic" sz="quarter" idx="16"/>
          </p:nvPr>
        </p:nvSpPr>
        <p:spPr>
          <a:xfrm>
            <a:off x="7830182" y="3815841"/>
            <a:ext cx="2066925" cy="2286000"/>
          </a:xfrm>
        </p:spPr>
        <p:txBody>
          <a:bodyPr tIns="216000"/>
          <a:lstStyle>
            <a:lvl1pPr marL="0" indent="0" algn="ctr">
              <a:buNone/>
              <a:defRPr sz="1200"/>
            </a:lvl1pPr>
          </a:lstStyle>
          <a:p>
            <a:r>
              <a:rPr lang="sv-SE"/>
              <a:t>Klicka på ikonen för att lägga till en bild</a:t>
            </a:r>
          </a:p>
        </p:txBody>
      </p:sp>
    </p:spTree>
    <p:extLst>
      <p:ext uri="{BB962C8B-B14F-4D97-AF65-F5344CB8AC3E}">
        <p14:creationId xmlns:p14="http://schemas.microsoft.com/office/powerpoint/2010/main" val="101002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Brödtext, bild Höger x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4" y="1123731"/>
            <a:ext cx="4361392" cy="1119171"/>
          </a:xfrm>
        </p:spPr>
        <p:txBody>
          <a:bodyPr/>
          <a:lstStyle>
            <a:lvl1pPr>
              <a:defRPr/>
            </a:lvl1pPr>
          </a:lstStyle>
          <a:p>
            <a:r>
              <a:rPr lang="sv-SE"/>
              <a:t>rubrik</a:t>
            </a:r>
            <a:endParaRPr lang="en-US" dirty="0"/>
          </a:p>
        </p:txBody>
      </p:sp>
      <p:sp>
        <p:nvSpPr>
          <p:cNvPr id="3" name="Content Placeholder 2"/>
          <p:cNvSpPr>
            <a:spLocks noGrp="1"/>
          </p:cNvSpPr>
          <p:nvPr>
            <p:ph idx="1"/>
          </p:nvPr>
        </p:nvSpPr>
        <p:spPr>
          <a:xfrm>
            <a:off x="944034" y="2388786"/>
            <a:ext cx="4361392" cy="3707213"/>
          </a:xfrm>
        </p:spPr>
        <p:txBody>
          <a:bodyPr/>
          <a:lstStyle>
            <a:lvl1pPr marL="0" indent="0">
              <a:buFontTx/>
              <a:buNone/>
              <a:defRPr/>
            </a:lvl1pPr>
          </a:lstStyle>
          <a:p>
            <a:pPr lvl="0"/>
            <a:r>
              <a:rPr lang="sv-SE"/>
              <a:t>Klicka här för att ändra format på bakgrundstexten</a:t>
            </a:r>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5514975" y="1314450"/>
            <a:ext cx="4381500" cy="2286000"/>
          </a:xfrm>
        </p:spPr>
        <p:txBody>
          <a:bodyPr tIns="180000"/>
          <a:lstStyle>
            <a:lvl1pPr marL="0" indent="0" algn="ctr">
              <a:buNone/>
              <a:defRPr sz="1200"/>
            </a:lvl1pPr>
          </a:lstStyle>
          <a:p>
            <a:r>
              <a:rPr lang="sv-SE"/>
              <a:t>Klicka på ikonen för att lägga till en bild</a:t>
            </a:r>
          </a:p>
        </p:txBody>
      </p:sp>
      <p:sp>
        <p:nvSpPr>
          <p:cNvPr id="13" name="Platshållare för bild 8">
            <a:extLst>
              <a:ext uri="{FF2B5EF4-FFF2-40B4-BE49-F238E27FC236}">
                <a16:creationId xmlns:a16="http://schemas.microsoft.com/office/drawing/2014/main" id="{0B54A485-5935-4E46-A25A-CEDA0BD09734}"/>
              </a:ext>
            </a:extLst>
          </p:cNvPr>
          <p:cNvSpPr>
            <a:spLocks noGrp="1"/>
          </p:cNvSpPr>
          <p:nvPr>
            <p:ph type="pic" sz="quarter" idx="17"/>
          </p:nvPr>
        </p:nvSpPr>
        <p:spPr>
          <a:xfrm>
            <a:off x="5514975" y="3815841"/>
            <a:ext cx="4381500" cy="2286000"/>
          </a:xfrm>
        </p:spPr>
        <p:txBody>
          <a:bodyPr tIns="180000"/>
          <a:lstStyle>
            <a:lvl1pPr marL="0" indent="0" algn="ctr">
              <a:buNone/>
              <a:defRPr sz="1200"/>
            </a:lvl1pPr>
          </a:lstStyle>
          <a:p>
            <a:r>
              <a:rPr lang="sv-SE"/>
              <a:t>Klicka på ikonen för att lägga till en bild</a:t>
            </a:r>
          </a:p>
        </p:txBody>
      </p:sp>
    </p:spTree>
    <p:extLst>
      <p:ext uri="{BB962C8B-B14F-4D97-AF65-F5344CB8AC3E}">
        <p14:creationId xmlns:p14="http://schemas.microsoft.com/office/powerpoint/2010/main" val="58347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Brödtext, bild Vänster x3">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972658" y="1314450"/>
            <a:ext cx="4381500" cy="2286000"/>
          </a:xfrm>
        </p:spPr>
        <p:txBody>
          <a:bodyPr tIns="144000"/>
          <a:lstStyle>
            <a:lvl1pPr marL="0" indent="0" algn="ctr">
              <a:buNone/>
              <a:defRPr sz="1200"/>
            </a:lvl1pPr>
          </a:lstStyle>
          <a:p>
            <a:r>
              <a:rPr lang="sv-SE"/>
              <a:t>Klicka på ikonen för att lägga till en bild</a:t>
            </a:r>
          </a:p>
        </p:txBody>
      </p:sp>
      <p:sp>
        <p:nvSpPr>
          <p:cNvPr id="10" name="Platshållare för bild 8">
            <a:extLst>
              <a:ext uri="{FF2B5EF4-FFF2-40B4-BE49-F238E27FC236}">
                <a16:creationId xmlns:a16="http://schemas.microsoft.com/office/drawing/2014/main" id="{8BFA1D89-1A01-40D9-90CF-4AA6A7365843}"/>
              </a:ext>
            </a:extLst>
          </p:cNvPr>
          <p:cNvSpPr>
            <a:spLocks noGrp="1"/>
          </p:cNvSpPr>
          <p:nvPr>
            <p:ph type="pic" sz="quarter" idx="15"/>
          </p:nvPr>
        </p:nvSpPr>
        <p:spPr>
          <a:xfrm>
            <a:off x="972658" y="3815841"/>
            <a:ext cx="2066925" cy="2286000"/>
          </a:xfrm>
        </p:spPr>
        <p:txBody>
          <a:bodyPr tIns="144000"/>
          <a:lstStyle>
            <a:lvl1pPr marL="0" indent="0" algn="ctr">
              <a:buNone/>
              <a:defRPr sz="1200"/>
            </a:lvl1pPr>
          </a:lstStyle>
          <a:p>
            <a:r>
              <a:rPr lang="sv-SE"/>
              <a:t>Klicka på ikonen för att lägga till en bild</a:t>
            </a:r>
          </a:p>
        </p:txBody>
      </p:sp>
      <p:sp>
        <p:nvSpPr>
          <p:cNvPr id="11" name="Platshållare för bild 8">
            <a:extLst>
              <a:ext uri="{FF2B5EF4-FFF2-40B4-BE49-F238E27FC236}">
                <a16:creationId xmlns:a16="http://schemas.microsoft.com/office/drawing/2014/main" id="{496B1628-EC1B-4380-B814-36A57EDA2873}"/>
              </a:ext>
            </a:extLst>
          </p:cNvPr>
          <p:cNvSpPr>
            <a:spLocks noGrp="1"/>
          </p:cNvSpPr>
          <p:nvPr>
            <p:ph type="pic" sz="quarter" idx="16"/>
          </p:nvPr>
        </p:nvSpPr>
        <p:spPr>
          <a:xfrm>
            <a:off x="3287865" y="3815841"/>
            <a:ext cx="2066925" cy="2286000"/>
          </a:xfrm>
        </p:spPr>
        <p:txBody>
          <a:bodyPr tIns="144000"/>
          <a:lstStyle>
            <a:lvl1pPr marL="0" indent="0" algn="ctr">
              <a:buNone/>
              <a:defRPr sz="1200"/>
            </a:lvl1pPr>
          </a:lstStyle>
          <a:p>
            <a:r>
              <a:rPr lang="sv-SE"/>
              <a:t>Klicka på ikonen för att lägga till en bild</a:t>
            </a:r>
          </a:p>
        </p:txBody>
      </p:sp>
      <p:sp>
        <p:nvSpPr>
          <p:cNvPr id="12" name="Title 1">
            <a:extLst>
              <a:ext uri="{FF2B5EF4-FFF2-40B4-BE49-F238E27FC236}">
                <a16:creationId xmlns:a16="http://schemas.microsoft.com/office/drawing/2014/main" id="{B0B32479-46E7-4F45-8666-543022F19F2D}"/>
              </a:ext>
            </a:extLst>
          </p:cNvPr>
          <p:cNvSpPr>
            <a:spLocks noGrp="1"/>
          </p:cNvSpPr>
          <p:nvPr>
            <p:ph type="title" hasCustomPrompt="1"/>
          </p:nvPr>
        </p:nvSpPr>
        <p:spPr>
          <a:xfrm>
            <a:off x="5916084" y="1114207"/>
            <a:ext cx="4361392" cy="1119171"/>
          </a:xfrm>
        </p:spPr>
        <p:txBody>
          <a:bodyPr/>
          <a:lstStyle>
            <a:lvl1pPr>
              <a:defRPr/>
            </a:lvl1pPr>
          </a:lstStyle>
          <a:p>
            <a:r>
              <a:rPr lang="sv-SE"/>
              <a:t>rubrik</a:t>
            </a:r>
            <a:endParaRPr lang="en-US" dirty="0"/>
          </a:p>
        </p:txBody>
      </p:sp>
      <p:sp>
        <p:nvSpPr>
          <p:cNvPr id="13" name="Platshållare för text 4">
            <a:extLst>
              <a:ext uri="{FF2B5EF4-FFF2-40B4-BE49-F238E27FC236}">
                <a16:creationId xmlns:a16="http://schemas.microsoft.com/office/drawing/2014/main" id="{9009A3A1-F2BA-41B4-932F-D5D0B97D1090}"/>
              </a:ext>
            </a:extLst>
          </p:cNvPr>
          <p:cNvSpPr>
            <a:spLocks noGrp="1"/>
          </p:cNvSpPr>
          <p:nvPr>
            <p:ph type="body" sz="quarter" idx="17"/>
          </p:nvPr>
        </p:nvSpPr>
        <p:spPr>
          <a:xfrm>
            <a:off x="5915025" y="2381250"/>
            <a:ext cx="4362450" cy="3705225"/>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3817206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Brödtext, bild Vänster x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975982" y="1314450"/>
            <a:ext cx="4381500" cy="2286000"/>
          </a:xfrm>
        </p:spPr>
        <p:txBody>
          <a:bodyPr tIns="180000"/>
          <a:lstStyle>
            <a:lvl1pPr marL="0" indent="0" algn="ctr">
              <a:buNone/>
              <a:defRPr sz="1200"/>
            </a:lvl1pPr>
          </a:lstStyle>
          <a:p>
            <a:r>
              <a:rPr lang="sv-SE"/>
              <a:t>Klicka på ikonen för att lägga till en bild</a:t>
            </a:r>
          </a:p>
        </p:txBody>
      </p:sp>
      <p:sp>
        <p:nvSpPr>
          <p:cNvPr id="13" name="Platshållare för bild 8">
            <a:extLst>
              <a:ext uri="{FF2B5EF4-FFF2-40B4-BE49-F238E27FC236}">
                <a16:creationId xmlns:a16="http://schemas.microsoft.com/office/drawing/2014/main" id="{0B54A485-5935-4E46-A25A-CEDA0BD09734}"/>
              </a:ext>
            </a:extLst>
          </p:cNvPr>
          <p:cNvSpPr>
            <a:spLocks noGrp="1"/>
          </p:cNvSpPr>
          <p:nvPr>
            <p:ph type="pic" sz="quarter" idx="17"/>
          </p:nvPr>
        </p:nvSpPr>
        <p:spPr>
          <a:xfrm>
            <a:off x="975982" y="3815841"/>
            <a:ext cx="4381500" cy="2286000"/>
          </a:xfrm>
        </p:spPr>
        <p:txBody>
          <a:bodyPr tIns="180000"/>
          <a:lstStyle>
            <a:lvl1pPr marL="0" indent="0" algn="ctr">
              <a:buNone/>
              <a:defRPr sz="1200"/>
            </a:lvl1pPr>
          </a:lstStyle>
          <a:p>
            <a:r>
              <a:rPr lang="sv-SE"/>
              <a:t>Klicka på ikonen för att lägga till en bild</a:t>
            </a:r>
          </a:p>
        </p:txBody>
      </p:sp>
      <p:sp>
        <p:nvSpPr>
          <p:cNvPr id="10" name="Title 1">
            <a:extLst>
              <a:ext uri="{FF2B5EF4-FFF2-40B4-BE49-F238E27FC236}">
                <a16:creationId xmlns:a16="http://schemas.microsoft.com/office/drawing/2014/main" id="{D44EA449-845A-4A25-8F37-BEE6D7DC6223}"/>
              </a:ext>
            </a:extLst>
          </p:cNvPr>
          <p:cNvSpPr>
            <a:spLocks noGrp="1"/>
          </p:cNvSpPr>
          <p:nvPr>
            <p:ph type="title" hasCustomPrompt="1"/>
          </p:nvPr>
        </p:nvSpPr>
        <p:spPr>
          <a:xfrm>
            <a:off x="5916084" y="1114206"/>
            <a:ext cx="4361392" cy="1119171"/>
          </a:xfrm>
        </p:spPr>
        <p:txBody>
          <a:bodyPr/>
          <a:lstStyle>
            <a:lvl1pPr>
              <a:defRPr/>
            </a:lvl1pPr>
          </a:lstStyle>
          <a:p>
            <a:r>
              <a:rPr lang="sv-SE"/>
              <a:t>rubrik</a:t>
            </a:r>
            <a:endParaRPr lang="en-US" dirty="0"/>
          </a:p>
        </p:txBody>
      </p:sp>
      <p:sp>
        <p:nvSpPr>
          <p:cNvPr id="11" name="Platshållare för text 4">
            <a:extLst>
              <a:ext uri="{FF2B5EF4-FFF2-40B4-BE49-F238E27FC236}">
                <a16:creationId xmlns:a16="http://schemas.microsoft.com/office/drawing/2014/main" id="{FCED5F11-D027-4AB6-ADE2-739AD053CF17}"/>
              </a:ext>
            </a:extLst>
          </p:cNvPr>
          <p:cNvSpPr>
            <a:spLocks noGrp="1"/>
          </p:cNvSpPr>
          <p:nvPr>
            <p:ph type="body" sz="quarter" idx="15"/>
          </p:nvPr>
        </p:nvSpPr>
        <p:spPr>
          <a:xfrm>
            <a:off x="5915025" y="2381250"/>
            <a:ext cx="4362450" cy="3705225"/>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3031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3" y="733425"/>
            <a:ext cx="8747765" cy="785796"/>
          </a:xfrm>
        </p:spPr>
        <p:txBody>
          <a:bodyPr/>
          <a:lstStyle>
            <a:lvl1pPr>
              <a:defRPr sz="3080"/>
            </a:lvl1pPr>
          </a:lstStyle>
          <a:p>
            <a:r>
              <a:rPr lang="sv-SE"/>
              <a:t>rubrik</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8" name="Platshållare för text 7">
            <a:extLst>
              <a:ext uri="{FF2B5EF4-FFF2-40B4-BE49-F238E27FC236}">
                <a16:creationId xmlns:a16="http://schemas.microsoft.com/office/drawing/2014/main" id="{928572FC-11D0-45AA-B65C-CF1A19CDD92A}"/>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diagram 8">
            <a:extLst>
              <a:ext uri="{FF2B5EF4-FFF2-40B4-BE49-F238E27FC236}">
                <a16:creationId xmlns:a16="http://schemas.microsoft.com/office/drawing/2014/main" id="{C31FA28D-E276-4F08-A92C-0CEF1EB41598}"/>
              </a:ext>
            </a:extLst>
          </p:cNvPr>
          <p:cNvSpPr>
            <a:spLocks noGrp="1"/>
          </p:cNvSpPr>
          <p:nvPr>
            <p:ph type="chart" sz="quarter" idx="14"/>
          </p:nvPr>
        </p:nvSpPr>
        <p:spPr>
          <a:xfrm>
            <a:off x="923925" y="1619250"/>
            <a:ext cx="8791575" cy="4972050"/>
          </a:xfrm>
        </p:spPr>
        <p:txBody>
          <a:bodyPr tIns="936000"/>
          <a:lstStyle>
            <a:lvl1pPr marL="0" indent="0" algn="ctr">
              <a:buFontTx/>
              <a:buNone/>
              <a:defRPr sz="2000"/>
            </a:lvl1pPr>
          </a:lstStyle>
          <a:p>
            <a:r>
              <a:rPr lang="sv-SE"/>
              <a:t>Klicka på ikonen för att lägga till ett diagram</a:t>
            </a:r>
          </a:p>
        </p:txBody>
      </p:sp>
    </p:spTree>
    <p:extLst>
      <p:ext uri="{BB962C8B-B14F-4D97-AF65-F5344CB8AC3E}">
        <p14:creationId xmlns:p14="http://schemas.microsoft.com/office/powerpoint/2010/main" val="258849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3" y="733425"/>
            <a:ext cx="8747765" cy="785796"/>
          </a:xfrm>
        </p:spPr>
        <p:txBody>
          <a:bodyPr/>
          <a:lstStyle>
            <a:lvl1pPr>
              <a:defRPr sz="3080"/>
            </a:lvl1pPr>
          </a:lstStyle>
          <a:p>
            <a:r>
              <a:rPr lang="sv-SE"/>
              <a:t>rubrik</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8" name="Platshållare för text 7">
            <a:extLst>
              <a:ext uri="{FF2B5EF4-FFF2-40B4-BE49-F238E27FC236}">
                <a16:creationId xmlns:a16="http://schemas.microsoft.com/office/drawing/2014/main" id="{928572FC-11D0-45AA-B65C-CF1A19CDD92A}"/>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10" name="Platshållare för tabell 3">
            <a:extLst>
              <a:ext uri="{FF2B5EF4-FFF2-40B4-BE49-F238E27FC236}">
                <a16:creationId xmlns:a16="http://schemas.microsoft.com/office/drawing/2014/main" id="{E234D266-271A-40DE-BCD6-F5A343DF343F}"/>
              </a:ext>
            </a:extLst>
          </p:cNvPr>
          <p:cNvSpPr>
            <a:spLocks noGrp="1"/>
          </p:cNvSpPr>
          <p:nvPr>
            <p:ph type="tbl" sz="quarter" idx="15"/>
          </p:nvPr>
        </p:nvSpPr>
        <p:spPr>
          <a:xfrm>
            <a:off x="935038" y="1627189"/>
            <a:ext cx="8783637" cy="4125026"/>
          </a:xfrm>
        </p:spPr>
        <p:txBody>
          <a:bodyPr/>
          <a:lstStyle>
            <a:lvl1pPr marL="0" indent="0" algn="ctr">
              <a:buFontTx/>
              <a:buNone/>
              <a:defRPr sz="2400"/>
            </a:lvl1pPr>
          </a:lstStyle>
          <a:p>
            <a:r>
              <a:rPr lang="sv-SE"/>
              <a:t>Klicka på ikonen för att lägga till en tabell</a:t>
            </a:r>
          </a:p>
        </p:txBody>
      </p:sp>
      <p:sp>
        <p:nvSpPr>
          <p:cNvPr id="7" name="Platshållare för text 6">
            <a:extLst>
              <a:ext uri="{FF2B5EF4-FFF2-40B4-BE49-F238E27FC236}">
                <a16:creationId xmlns:a16="http://schemas.microsoft.com/office/drawing/2014/main" id="{68AA33A9-3C9B-4080-8B48-FEB7FDC3E008}"/>
              </a:ext>
            </a:extLst>
          </p:cNvPr>
          <p:cNvSpPr>
            <a:spLocks noGrp="1"/>
          </p:cNvSpPr>
          <p:nvPr>
            <p:ph type="body" sz="quarter" idx="16" hasCustomPrompt="1"/>
          </p:nvPr>
        </p:nvSpPr>
        <p:spPr>
          <a:xfrm>
            <a:off x="925513" y="5816010"/>
            <a:ext cx="4859337" cy="499066"/>
          </a:xfrm>
        </p:spPr>
        <p:txBody>
          <a:bodyPr/>
          <a:lstStyle>
            <a:lvl1pPr marL="0" indent="0">
              <a:lnSpc>
                <a:spcPct val="100000"/>
              </a:lnSpc>
              <a:buFontTx/>
              <a:buNone/>
              <a:defRPr sz="1100"/>
            </a:lvl1pPr>
          </a:lstStyle>
          <a:p>
            <a:pPr lvl="0"/>
            <a:r>
              <a:rPr lang="sv-SE"/>
              <a:t>Plats för eventuell bildtext</a:t>
            </a:r>
          </a:p>
        </p:txBody>
      </p:sp>
    </p:spTree>
    <p:extLst>
      <p:ext uri="{BB962C8B-B14F-4D97-AF65-F5344CB8AC3E}">
        <p14:creationId xmlns:p14="http://schemas.microsoft.com/office/powerpoint/2010/main" val="37988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3" y="733425"/>
            <a:ext cx="8747765" cy="785796"/>
          </a:xfrm>
        </p:spPr>
        <p:txBody>
          <a:bodyPr/>
          <a:lstStyle>
            <a:lvl1pPr>
              <a:defRPr sz="3080"/>
            </a:lvl1pPr>
          </a:lstStyle>
          <a:p>
            <a:r>
              <a:rPr lang="sv-SE"/>
              <a:t>rubrik</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8" name="Platshållare för text 7">
            <a:extLst>
              <a:ext uri="{FF2B5EF4-FFF2-40B4-BE49-F238E27FC236}">
                <a16:creationId xmlns:a16="http://schemas.microsoft.com/office/drawing/2014/main" id="{928572FC-11D0-45AA-B65C-CF1A19CDD92A}"/>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Tree>
    <p:extLst>
      <p:ext uri="{BB962C8B-B14F-4D97-AF65-F5344CB8AC3E}">
        <p14:creationId xmlns:p14="http://schemas.microsoft.com/office/powerpoint/2010/main" val="94383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534591" y="7006699"/>
            <a:ext cx="2494756" cy="402483"/>
          </a:xfrm>
          <a:prstGeom prst="rect">
            <a:avLst/>
          </a:prstGeom>
        </p:spPr>
        <p:txBody>
          <a:bodyPr lIns="104287" tIns="52144" rIns="104287" bIns="52144"/>
          <a:lstStyle/>
          <a:p>
            <a:fld id="{B945A4CF-A52C-4FC2-864C-360CF91DFCFD}" type="datetimeFigureOut">
              <a:rPr lang="sv-SE" smtClean="0"/>
              <a:pPr/>
              <a:t>2025-09-25</a:t>
            </a:fld>
            <a:endParaRPr lang="sv-SE" dirty="0"/>
          </a:p>
        </p:txBody>
      </p:sp>
      <p:sp>
        <p:nvSpPr>
          <p:cNvPr id="5" name="Platshållare för sidfot 4"/>
          <p:cNvSpPr>
            <a:spLocks noGrp="1"/>
          </p:cNvSpPr>
          <p:nvPr>
            <p:ph type="ftr" sz="quarter" idx="11"/>
          </p:nvPr>
        </p:nvSpPr>
        <p:spPr>
          <a:xfrm>
            <a:off x="3653036" y="7006699"/>
            <a:ext cx="3385741" cy="402483"/>
          </a:xfrm>
          <a:prstGeom prst="rect">
            <a:avLst/>
          </a:prstGeom>
        </p:spPr>
        <p:txBody>
          <a:bodyPr lIns="104287" tIns="52144" rIns="104287" bIns="52144"/>
          <a:lstStyle/>
          <a:p>
            <a:endParaRPr lang="sv-SE" dirty="0"/>
          </a:p>
        </p:txBody>
      </p:sp>
      <p:sp>
        <p:nvSpPr>
          <p:cNvPr id="6" name="Platshållare för bildnummer 5"/>
          <p:cNvSpPr>
            <a:spLocks noGrp="1"/>
          </p:cNvSpPr>
          <p:nvPr>
            <p:ph type="sldNum" sz="quarter" idx="12"/>
          </p:nvPr>
        </p:nvSpPr>
        <p:spPr/>
        <p:txBody>
          <a:bodyPr/>
          <a:lstStyle/>
          <a:p>
            <a:fld id="{23196856-5A26-4FFC-85A6-0902ECB4ED78}" type="slidenum">
              <a:rPr lang="sv-SE" smtClean="0"/>
              <a:pPr/>
              <a:t>‹#›</a:t>
            </a:fld>
            <a:endParaRPr lang="sv-SE" dirty="0"/>
          </a:p>
        </p:txBody>
      </p:sp>
    </p:spTree>
    <p:extLst>
      <p:ext uri="{BB962C8B-B14F-4D97-AF65-F5344CB8AC3E}">
        <p14:creationId xmlns:p14="http://schemas.microsoft.com/office/powerpoint/2010/main" val="63191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534591" y="7006699"/>
            <a:ext cx="2494756" cy="402483"/>
          </a:xfrm>
          <a:prstGeom prst="rect">
            <a:avLst/>
          </a:prstGeom>
        </p:spPr>
        <p:txBody>
          <a:bodyPr lIns="104287" tIns="52144" rIns="104287" bIns="52144"/>
          <a:lstStyle/>
          <a:p>
            <a:fld id="{B945A4CF-A52C-4FC2-864C-360CF91DFCFD}" type="datetimeFigureOut">
              <a:rPr lang="sv-SE" smtClean="0"/>
              <a:pPr/>
              <a:t>2025-09-25</a:t>
            </a:fld>
            <a:endParaRPr lang="sv-SE" dirty="0"/>
          </a:p>
        </p:txBody>
      </p:sp>
      <p:sp>
        <p:nvSpPr>
          <p:cNvPr id="4" name="Platshållare för sidfot 3"/>
          <p:cNvSpPr>
            <a:spLocks noGrp="1"/>
          </p:cNvSpPr>
          <p:nvPr>
            <p:ph type="ftr" sz="quarter" idx="11"/>
          </p:nvPr>
        </p:nvSpPr>
        <p:spPr>
          <a:xfrm>
            <a:off x="3653036" y="7006699"/>
            <a:ext cx="3385741" cy="402483"/>
          </a:xfrm>
          <a:prstGeom prst="rect">
            <a:avLst/>
          </a:prstGeom>
        </p:spPr>
        <p:txBody>
          <a:bodyPr lIns="104287" tIns="52144" rIns="104287" bIns="52144"/>
          <a:lstStyle/>
          <a:p>
            <a:endParaRPr lang="sv-SE" dirty="0"/>
          </a:p>
        </p:txBody>
      </p:sp>
      <p:sp>
        <p:nvSpPr>
          <p:cNvPr id="5" name="Platshållare för bildnummer 4"/>
          <p:cNvSpPr>
            <a:spLocks noGrp="1"/>
          </p:cNvSpPr>
          <p:nvPr>
            <p:ph type="sldNum" sz="quarter" idx="12"/>
          </p:nvPr>
        </p:nvSpPr>
        <p:spPr/>
        <p:txBody>
          <a:bodyPr/>
          <a:lstStyle/>
          <a:p>
            <a:fld id="{23196856-5A26-4FFC-85A6-0902ECB4ED78}" type="slidenum">
              <a:rPr lang="sv-SE" smtClean="0"/>
              <a:pPr/>
              <a:t>‹#›</a:t>
            </a:fld>
            <a:endParaRPr lang="sv-SE" dirty="0"/>
          </a:p>
        </p:txBody>
      </p:sp>
    </p:spTree>
    <p:extLst>
      <p:ext uri="{BB962C8B-B14F-4D97-AF65-F5344CB8AC3E}">
        <p14:creationId xmlns:p14="http://schemas.microsoft.com/office/powerpoint/2010/main" val="1792509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534591" y="7006699"/>
            <a:ext cx="2494756" cy="402483"/>
          </a:xfrm>
          <a:prstGeom prst="rect">
            <a:avLst/>
          </a:prstGeom>
        </p:spPr>
        <p:txBody>
          <a:bodyPr lIns="104287" tIns="52144" rIns="104287" bIns="52144"/>
          <a:lstStyle/>
          <a:p>
            <a:fld id="{B945A4CF-A52C-4FC2-864C-360CF91DFCFD}" type="datetimeFigureOut">
              <a:rPr lang="sv-SE" smtClean="0"/>
              <a:pPr/>
              <a:t>2025-09-25</a:t>
            </a:fld>
            <a:endParaRPr lang="sv-SE" dirty="0"/>
          </a:p>
        </p:txBody>
      </p:sp>
      <p:sp>
        <p:nvSpPr>
          <p:cNvPr id="3" name="Platshållare för sidfot 2"/>
          <p:cNvSpPr>
            <a:spLocks noGrp="1"/>
          </p:cNvSpPr>
          <p:nvPr>
            <p:ph type="ftr" sz="quarter" idx="11"/>
          </p:nvPr>
        </p:nvSpPr>
        <p:spPr>
          <a:xfrm>
            <a:off x="3653036" y="7006699"/>
            <a:ext cx="3385741" cy="402483"/>
          </a:xfrm>
          <a:prstGeom prst="rect">
            <a:avLst/>
          </a:prstGeom>
        </p:spPr>
        <p:txBody>
          <a:bodyPr lIns="104287" tIns="52144" rIns="104287" bIns="52144"/>
          <a:lstStyle/>
          <a:p>
            <a:endParaRPr lang="sv-SE" dirty="0"/>
          </a:p>
        </p:txBody>
      </p:sp>
      <p:sp>
        <p:nvSpPr>
          <p:cNvPr id="4" name="Platshållare för bildnummer 3"/>
          <p:cNvSpPr>
            <a:spLocks noGrp="1"/>
          </p:cNvSpPr>
          <p:nvPr>
            <p:ph type="sldNum" sz="quarter" idx="12"/>
          </p:nvPr>
        </p:nvSpPr>
        <p:spPr/>
        <p:txBody>
          <a:bodyPr/>
          <a:lstStyle/>
          <a:p>
            <a:fld id="{23196856-5A26-4FFC-85A6-0902ECB4ED78}" type="slidenum">
              <a:rPr lang="sv-SE" smtClean="0"/>
              <a:pPr/>
              <a:t>‹#›</a:t>
            </a:fld>
            <a:endParaRPr lang="sv-SE" dirty="0"/>
          </a:p>
        </p:txBody>
      </p:sp>
    </p:spTree>
    <p:extLst>
      <p:ext uri="{BB962C8B-B14F-4D97-AF65-F5344CB8AC3E}">
        <p14:creationId xmlns:p14="http://schemas.microsoft.com/office/powerpoint/2010/main" val="317094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bild 2">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CE86BC0D-E10B-4631-B6A4-B00462673CFB}"/>
              </a:ext>
            </a:extLst>
          </p:cNvPr>
          <p:cNvSpPr>
            <a:spLocks noGrp="1"/>
          </p:cNvSpPr>
          <p:nvPr>
            <p:ph type="pic" sz="quarter" idx="11"/>
          </p:nvPr>
        </p:nvSpPr>
        <p:spPr>
          <a:xfrm>
            <a:off x="0" y="0"/>
            <a:ext cx="10691813" cy="7559675"/>
          </a:xfrm>
          <a:solidFill>
            <a:schemeClr val="bg1">
              <a:lumMod val="75000"/>
            </a:schemeClr>
          </a:solidFill>
          <a:ln>
            <a:noFill/>
          </a:ln>
        </p:spPr>
        <p:txBody>
          <a:bodyPr tIns="2700000"/>
          <a:lstStyle>
            <a:lvl1pPr marL="0" indent="0" algn="ctr">
              <a:buNone/>
              <a:defRPr sz="2000">
                <a:solidFill>
                  <a:schemeClr val="bg1"/>
                </a:solidFill>
              </a:defRPr>
            </a:lvl1pPr>
          </a:lstStyle>
          <a:p>
            <a:r>
              <a:rPr lang="sv-SE"/>
              <a:t>Klicka på ikonen för att lägga till en bild</a:t>
            </a:r>
          </a:p>
        </p:txBody>
      </p:sp>
      <p:sp>
        <p:nvSpPr>
          <p:cNvPr id="2" name="Title 1"/>
          <p:cNvSpPr>
            <a:spLocks noGrp="1"/>
          </p:cNvSpPr>
          <p:nvPr>
            <p:ph type="ctrTitle" hasCustomPrompt="1"/>
          </p:nvPr>
        </p:nvSpPr>
        <p:spPr>
          <a:xfrm>
            <a:off x="801886" y="161925"/>
            <a:ext cx="9088041" cy="1332422"/>
          </a:xfrm>
        </p:spPr>
        <p:txBody>
          <a:bodyPr anchor="b"/>
          <a:lstStyle>
            <a:lvl1pPr algn="ctr">
              <a:defRPr sz="3500">
                <a:solidFill>
                  <a:schemeClr val="bg1"/>
                </a:solidFill>
              </a:defRPr>
            </a:lvl1pPr>
          </a:lstStyle>
          <a:p>
            <a:r>
              <a:rPr lang="sv-SE"/>
              <a:t>rubrik</a:t>
            </a:r>
            <a:endParaRPr lang="en-US" dirty="0"/>
          </a:p>
        </p:txBody>
      </p:sp>
      <p:sp>
        <p:nvSpPr>
          <p:cNvPr id="3" name="Subtitle 2"/>
          <p:cNvSpPr>
            <a:spLocks noGrp="1"/>
          </p:cNvSpPr>
          <p:nvPr>
            <p:ph type="subTitle" idx="1" hasCustomPrompt="1"/>
          </p:nvPr>
        </p:nvSpPr>
        <p:spPr>
          <a:xfrm>
            <a:off x="770021" y="1607876"/>
            <a:ext cx="9144000" cy="801950"/>
          </a:xfrm>
        </p:spPr>
        <p:txBody>
          <a:bodyPr/>
          <a:lstStyle>
            <a:lvl1pPr marL="0" indent="0" algn="ctr">
              <a:lnSpc>
                <a:spcPct val="100000"/>
              </a:lnSpc>
              <a:buNone/>
              <a:defRPr sz="2280">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sv-SE"/>
              <a:t>Titel/namn på pres.</a:t>
            </a:r>
            <a:endParaRPr lang="en-US" dirty="0"/>
          </a:p>
        </p:txBody>
      </p:sp>
      <p:sp>
        <p:nvSpPr>
          <p:cNvPr id="61" name="Platshållare för text 59">
            <a:extLst>
              <a:ext uri="{FF2B5EF4-FFF2-40B4-BE49-F238E27FC236}">
                <a16:creationId xmlns:a16="http://schemas.microsoft.com/office/drawing/2014/main" id="{9958A76F-8930-4A69-8625-057894DCA142}"/>
              </a:ext>
            </a:extLst>
          </p:cNvPr>
          <p:cNvSpPr>
            <a:spLocks noGrp="1"/>
          </p:cNvSpPr>
          <p:nvPr>
            <p:ph type="body" sz="quarter" idx="10" hasCustomPrompt="1"/>
          </p:nvPr>
        </p:nvSpPr>
        <p:spPr>
          <a:xfrm>
            <a:off x="3243078" y="6588774"/>
            <a:ext cx="4273200" cy="799200"/>
          </a:xfrm>
          <a:blipFill>
            <a:blip r:embed="rId2" cstate="print"/>
            <a:stretch>
              <a:fillRect/>
            </a:stretch>
          </a:blipFill>
          <a:ln>
            <a:solidFill>
              <a:srgbClr val="55742B">
                <a:alpha val="0"/>
              </a:srgbClr>
            </a:solidFill>
          </a:ln>
        </p:spPr>
        <p:txBody>
          <a:bodyPr/>
          <a:lstStyle>
            <a:lvl1pPr marL="0" indent="0">
              <a:buFontTx/>
              <a:buNone/>
              <a:defRPr sz="100">
                <a:solidFill>
                  <a:schemeClr val="accent2"/>
                </a:solidFill>
              </a:defRPr>
            </a:lvl1pPr>
          </a:lstStyle>
          <a:p>
            <a:pPr lvl="0"/>
            <a:r>
              <a:rPr lang="sv-SE"/>
              <a:t>.</a:t>
            </a:r>
          </a:p>
        </p:txBody>
      </p:sp>
    </p:spTree>
    <p:extLst>
      <p:ext uri="{BB962C8B-B14F-4D97-AF65-F5344CB8AC3E}">
        <p14:creationId xmlns:p14="http://schemas.microsoft.com/office/powerpoint/2010/main" val="77098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bild 3">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CE86BC0D-E10B-4631-B6A4-B00462673CFB}"/>
              </a:ext>
            </a:extLst>
          </p:cNvPr>
          <p:cNvSpPr>
            <a:spLocks noGrp="1"/>
          </p:cNvSpPr>
          <p:nvPr>
            <p:ph type="pic" sz="quarter" idx="11"/>
          </p:nvPr>
        </p:nvSpPr>
        <p:spPr>
          <a:xfrm>
            <a:off x="0" y="0"/>
            <a:ext cx="10691813" cy="7559675"/>
          </a:xfrm>
          <a:solidFill>
            <a:schemeClr val="bg1">
              <a:lumMod val="75000"/>
            </a:schemeClr>
          </a:solidFill>
          <a:ln>
            <a:noFill/>
          </a:ln>
        </p:spPr>
        <p:txBody>
          <a:bodyPr tIns="2700000"/>
          <a:lstStyle>
            <a:lvl1pPr marL="0" indent="0" algn="ctr">
              <a:buNone/>
              <a:defRPr sz="2000">
                <a:solidFill>
                  <a:schemeClr val="bg1"/>
                </a:solidFill>
              </a:defRPr>
            </a:lvl1pPr>
          </a:lstStyle>
          <a:p>
            <a:r>
              <a:rPr lang="sv-SE"/>
              <a:t>Klicka på ikonen för att lägga till en bild</a:t>
            </a:r>
          </a:p>
        </p:txBody>
      </p:sp>
      <p:sp>
        <p:nvSpPr>
          <p:cNvPr id="56" name="Platshållare för text 59">
            <a:extLst>
              <a:ext uri="{FF2B5EF4-FFF2-40B4-BE49-F238E27FC236}">
                <a16:creationId xmlns:a16="http://schemas.microsoft.com/office/drawing/2014/main" id="{4DA0F876-5CFB-4A9B-AF4A-C3DEF07D3CE6}"/>
              </a:ext>
            </a:extLst>
          </p:cNvPr>
          <p:cNvSpPr>
            <a:spLocks noGrp="1" noChangeAspect="1"/>
          </p:cNvSpPr>
          <p:nvPr>
            <p:ph type="body" sz="quarter" idx="10" hasCustomPrompt="1"/>
          </p:nvPr>
        </p:nvSpPr>
        <p:spPr>
          <a:xfrm>
            <a:off x="8026247" y="6984594"/>
            <a:ext cx="2213595" cy="414000"/>
          </a:xfrm>
          <a:blipFill>
            <a:blip r:embed="rId2" cstate="print"/>
            <a:stretch>
              <a:fillRect/>
            </a:stretch>
          </a:blipFill>
          <a:ln>
            <a:solidFill>
              <a:srgbClr val="55742B">
                <a:alpha val="0"/>
              </a:srgbClr>
            </a:solidFill>
          </a:ln>
        </p:spPr>
        <p:txBody>
          <a:bodyPr/>
          <a:lstStyle>
            <a:lvl1pPr marL="0" indent="0">
              <a:buFontTx/>
              <a:buNone/>
              <a:defRPr sz="100">
                <a:solidFill>
                  <a:schemeClr val="accent2"/>
                </a:solidFill>
              </a:defRPr>
            </a:lvl1pPr>
          </a:lstStyle>
          <a:p>
            <a:pPr lvl="0"/>
            <a:r>
              <a:rPr lang="sv-SE"/>
              <a:t>.</a:t>
            </a:r>
          </a:p>
        </p:txBody>
      </p:sp>
    </p:spTree>
    <p:extLst>
      <p:ext uri="{BB962C8B-B14F-4D97-AF65-F5344CB8AC3E}">
        <p14:creationId xmlns:p14="http://schemas.microsoft.com/office/powerpoint/2010/main" val="258455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sv-SE"/>
              <a:t>rubrik</a:t>
            </a:r>
            <a:endParaRPr lang="en-US" dirty="0"/>
          </a:p>
        </p:txBody>
      </p:sp>
      <p:sp>
        <p:nvSpPr>
          <p:cNvPr id="3" name="Content Placeholder 2"/>
          <p:cNvSpPr>
            <a:spLocks noGrp="1"/>
          </p:cNvSpPr>
          <p:nvPr>
            <p:ph idx="1"/>
          </p:nvPr>
        </p:nvSpPr>
        <p:spPr/>
        <p:txBody>
          <a:bodyPr/>
          <a:lstStyle>
            <a:lvl1pPr marL="0" indent="0">
              <a:buFontTx/>
              <a:buNone/>
              <a:defRPr/>
            </a:lvl1pPr>
          </a:lstStyle>
          <a:p>
            <a:pPr lvl="0"/>
            <a:r>
              <a:rPr lang="sv-SE"/>
              <a:t>Klicka här för att ändra format på bakgrundstexten</a:t>
            </a:r>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8" name="Platshållare för text 7">
            <a:extLst>
              <a:ext uri="{FF2B5EF4-FFF2-40B4-BE49-F238E27FC236}">
                <a16:creationId xmlns:a16="http://schemas.microsoft.com/office/drawing/2014/main" id="{928572FC-11D0-45AA-B65C-CF1A19CDD92A}"/>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Tree>
    <p:extLst>
      <p:ext uri="{BB962C8B-B14F-4D97-AF65-F5344CB8AC3E}">
        <p14:creationId xmlns:p14="http://schemas.microsoft.com/office/powerpoint/2010/main" val="94963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sv-SE"/>
              <a:t>rubrik</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Tree>
    <p:extLst>
      <p:ext uri="{BB962C8B-B14F-4D97-AF65-F5344CB8AC3E}">
        <p14:creationId xmlns:p14="http://schemas.microsoft.com/office/powerpoint/2010/main" val="418897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bild Hög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4" y="942974"/>
            <a:ext cx="4361392" cy="1119171"/>
          </a:xfrm>
        </p:spPr>
        <p:txBody>
          <a:bodyPr/>
          <a:lstStyle>
            <a:lvl1pPr>
              <a:defRPr/>
            </a:lvl1pPr>
          </a:lstStyle>
          <a:p>
            <a:r>
              <a:rPr lang="sv-SE"/>
              <a:t>rubrik</a:t>
            </a:r>
            <a:endParaRPr lang="en-US" dirty="0"/>
          </a:p>
        </p:txBody>
      </p:sp>
      <p:sp>
        <p:nvSpPr>
          <p:cNvPr id="3" name="Content Placeholder 2"/>
          <p:cNvSpPr>
            <a:spLocks noGrp="1"/>
          </p:cNvSpPr>
          <p:nvPr>
            <p:ph idx="1"/>
          </p:nvPr>
        </p:nvSpPr>
        <p:spPr>
          <a:xfrm>
            <a:off x="944034" y="2388786"/>
            <a:ext cx="4361392" cy="3707213"/>
          </a:xfrm>
        </p:spPr>
        <p:txBody>
          <a:bodyPr/>
          <a:lstStyle>
            <a:lvl1pPr marL="0" indent="0">
              <a:buFontTx/>
              <a:buNone/>
              <a:defRPr/>
            </a:lvl1pPr>
          </a:lstStyle>
          <a:p>
            <a:pPr lvl="0"/>
            <a:r>
              <a:rPr lang="sv-SE"/>
              <a:t>Klicka här för att ändra format på bakgrundstexten</a:t>
            </a:r>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5514975" y="1314450"/>
            <a:ext cx="4381500" cy="4781550"/>
          </a:xfrm>
        </p:spPr>
        <p:txBody>
          <a:bodyPr tIns="1152000"/>
          <a:lstStyle>
            <a:lvl1pPr marL="0" indent="0" algn="ctr">
              <a:buNone/>
              <a:defRPr sz="1800"/>
            </a:lvl1pPr>
          </a:lstStyle>
          <a:p>
            <a:r>
              <a:rPr lang="sv-SE"/>
              <a:t>Klicka på ikonen för att lägga till en bild</a:t>
            </a:r>
          </a:p>
        </p:txBody>
      </p:sp>
    </p:spTree>
    <p:extLst>
      <p:ext uri="{BB962C8B-B14F-4D97-AF65-F5344CB8AC3E}">
        <p14:creationId xmlns:p14="http://schemas.microsoft.com/office/powerpoint/2010/main" val="1973033944"/>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guide id="3" orient="horz" pos="12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Brödtext, bild Vän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16084" y="933449"/>
            <a:ext cx="4361392" cy="1119171"/>
          </a:xfrm>
        </p:spPr>
        <p:txBody>
          <a:bodyPr/>
          <a:lstStyle>
            <a:lvl1pPr>
              <a:defRPr/>
            </a:lvl1pPr>
          </a:lstStyle>
          <a:p>
            <a:r>
              <a:rPr lang="sv-SE"/>
              <a:t>rubrik</a:t>
            </a:r>
            <a:endParaRPr lang="en-US" dirty="0"/>
          </a:p>
        </p:txBody>
      </p:sp>
      <p:sp>
        <p:nvSpPr>
          <p:cNvPr id="3" name="Content Placeholder 2"/>
          <p:cNvSpPr>
            <a:spLocks noGrp="1"/>
          </p:cNvSpPr>
          <p:nvPr>
            <p:ph idx="1"/>
          </p:nvPr>
        </p:nvSpPr>
        <p:spPr>
          <a:xfrm>
            <a:off x="5916084" y="2379261"/>
            <a:ext cx="4361392" cy="3707213"/>
          </a:xfrm>
        </p:spPr>
        <p:txBody>
          <a:bodyPr/>
          <a:lstStyle>
            <a:lvl1pPr marL="0" indent="0">
              <a:buFontTx/>
              <a:buNone/>
              <a:defRPr/>
            </a:lvl1pPr>
          </a:lstStyle>
          <a:p>
            <a:pPr lvl="0"/>
            <a:r>
              <a:rPr lang="sv-SE"/>
              <a:t>Klicka här för att ändra format på bakgrundstexten</a:t>
            </a:r>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971550" y="1314450"/>
            <a:ext cx="4381500" cy="4781550"/>
          </a:xfrm>
        </p:spPr>
        <p:txBody>
          <a:bodyPr tIns="1152000"/>
          <a:lstStyle>
            <a:lvl1pPr marL="0" indent="0" algn="ctr">
              <a:buNone/>
              <a:defRPr sz="1800"/>
            </a:lvl1pPr>
          </a:lstStyle>
          <a:p>
            <a:r>
              <a:rPr lang="sv-SE"/>
              <a:t>Klicka på ikonen för att lägga till en bild</a:t>
            </a:r>
          </a:p>
        </p:txBody>
      </p:sp>
    </p:spTree>
    <p:extLst>
      <p:ext uri="{BB962C8B-B14F-4D97-AF65-F5344CB8AC3E}">
        <p14:creationId xmlns:p14="http://schemas.microsoft.com/office/powerpoint/2010/main" val="152199142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guide id="3" orient="horz" pos="12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Punktlista, bild Hög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34" y="1123729"/>
            <a:ext cx="4361392" cy="1119171"/>
          </a:xfrm>
        </p:spPr>
        <p:txBody>
          <a:bodyPr/>
          <a:lstStyle>
            <a:lvl1pPr>
              <a:defRPr/>
            </a:lvl1pPr>
          </a:lstStyle>
          <a:p>
            <a:r>
              <a:rPr lang="sv-SE"/>
              <a:t>rubrik</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5514975" y="1314450"/>
            <a:ext cx="4381500" cy="4781550"/>
          </a:xfrm>
        </p:spPr>
        <p:txBody>
          <a:bodyPr tIns="1152000"/>
          <a:lstStyle>
            <a:lvl1pPr marL="0" indent="0" algn="ctr">
              <a:buNone/>
              <a:defRPr sz="1800"/>
            </a:lvl1pPr>
          </a:lstStyle>
          <a:p>
            <a:r>
              <a:rPr lang="sv-SE"/>
              <a:t>Klicka på ikonen för att lägga till en bild</a:t>
            </a:r>
          </a:p>
        </p:txBody>
      </p:sp>
      <p:sp>
        <p:nvSpPr>
          <p:cNvPr id="10" name="Platshållare för text 4">
            <a:extLst>
              <a:ext uri="{FF2B5EF4-FFF2-40B4-BE49-F238E27FC236}">
                <a16:creationId xmlns:a16="http://schemas.microsoft.com/office/drawing/2014/main" id="{04B7C6B1-0B80-47A8-95B5-7B9FA7BA1241}"/>
              </a:ext>
            </a:extLst>
          </p:cNvPr>
          <p:cNvSpPr>
            <a:spLocks noGrp="1"/>
          </p:cNvSpPr>
          <p:nvPr>
            <p:ph type="body" sz="quarter" idx="15"/>
          </p:nvPr>
        </p:nvSpPr>
        <p:spPr>
          <a:xfrm>
            <a:off x="942975" y="2381250"/>
            <a:ext cx="4362450" cy="37052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439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Punktlista, bild Vän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16084" y="933449"/>
            <a:ext cx="4361392" cy="1119171"/>
          </a:xfrm>
        </p:spPr>
        <p:txBody>
          <a:bodyPr/>
          <a:lstStyle>
            <a:lvl1pPr>
              <a:defRPr/>
            </a:lvl1pPr>
          </a:lstStyle>
          <a:p>
            <a:r>
              <a:rPr lang="sv-SE"/>
              <a:t>rubrik</a:t>
            </a:r>
            <a:endParaRPr lang="en-US" dirty="0"/>
          </a:p>
        </p:txBody>
      </p:sp>
      <p:sp>
        <p:nvSpPr>
          <p:cNvPr id="6" name="Slide Number Placeholder 5"/>
          <p:cNvSpPr>
            <a:spLocks noGrp="1"/>
          </p:cNvSpPr>
          <p:nvPr>
            <p:ph type="sldNum" sz="quarter" idx="12"/>
          </p:nvPr>
        </p:nvSpPr>
        <p:spPr/>
        <p:txBody>
          <a:bodyPr/>
          <a:lstStyle/>
          <a:p>
            <a:fld id="{75FAEC25-BFF8-4F51-8147-11A35D178CA1}" type="slidenum">
              <a:rPr lang="sv-SE" smtClean="0"/>
              <a:pPr/>
              <a:t>‹#›</a:t>
            </a:fld>
            <a:endParaRPr lang="sv-SE"/>
          </a:p>
        </p:txBody>
      </p:sp>
      <p:sp>
        <p:nvSpPr>
          <p:cNvPr id="7" name="Platshållare för text 7">
            <a:extLst>
              <a:ext uri="{FF2B5EF4-FFF2-40B4-BE49-F238E27FC236}">
                <a16:creationId xmlns:a16="http://schemas.microsoft.com/office/drawing/2014/main" id="{8B438CF7-945F-4029-8DEA-F0284A5AED26}"/>
              </a:ext>
            </a:extLst>
          </p:cNvPr>
          <p:cNvSpPr>
            <a:spLocks noGrp="1"/>
          </p:cNvSpPr>
          <p:nvPr>
            <p:ph type="body" sz="quarter" idx="13" hasCustomPrompt="1"/>
          </p:nvPr>
        </p:nvSpPr>
        <p:spPr>
          <a:xfrm>
            <a:off x="405756" y="156013"/>
            <a:ext cx="3990975" cy="310879"/>
          </a:xfrm>
        </p:spPr>
        <p:txBody>
          <a:bodyPr/>
          <a:lstStyle>
            <a:lvl1pPr marL="0" indent="0">
              <a:buFontTx/>
              <a:buNone/>
              <a:defRPr sz="1100" cap="all" baseline="0">
                <a:latin typeface="+mj-lt"/>
              </a:defRPr>
            </a:lvl1pPr>
          </a:lstStyle>
          <a:p>
            <a:pPr lvl="0"/>
            <a:r>
              <a:rPr lang="sv-SE"/>
              <a:t>SIDMÄRKNING</a:t>
            </a:r>
          </a:p>
        </p:txBody>
      </p:sp>
      <p:sp>
        <p:nvSpPr>
          <p:cNvPr id="9" name="Platshållare för bild 8">
            <a:extLst>
              <a:ext uri="{FF2B5EF4-FFF2-40B4-BE49-F238E27FC236}">
                <a16:creationId xmlns:a16="http://schemas.microsoft.com/office/drawing/2014/main" id="{E7CEFE7E-3194-4866-ABD5-4AE6E344C805}"/>
              </a:ext>
            </a:extLst>
          </p:cNvPr>
          <p:cNvSpPr>
            <a:spLocks noGrp="1"/>
          </p:cNvSpPr>
          <p:nvPr>
            <p:ph type="pic" sz="quarter" idx="14"/>
          </p:nvPr>
        </p:nvSpPr>
        <p:spPr>
          <a:xfrm>
            <a:off x="971550" y="1314450"/>
            <a:ext cx="4381500" cy="4781550"/>
          </a:xfrm>
        </p:spPr>
        <p:txBody>
          <a:bodyPr tIns="1152000"/>
          <a:lstStyle>
            <a:lvl1pPr marL="0" indent="0" algn="ctr">
              <a:buNone/>
              <a:defRPr sz="1800"/>
            </a:lvl1pPr>
          </a:lstStyle>
          <a:p>
            <a:r>
              <a:rPr lang="sv-SE"/>
              <a:t>Klicka på ikonen för att lägga till en bild</a:t>
            </a:r>
          </a:p>
        </p:txBody>
      </p:sp>
      <p:sp>
        <p:nvSpPr>
          <p:cNvPr id="10" name="Platshållare för text 4">
            <a:extLst>
              <a:ext uri="{FF2B5EF4-FFF2-40B4-BE49-F238E27FC236}">
                <a16:creationId xmlns:a16="http://schemas.microsoft.com/office/drawing/2014/main" id="{EEC93DBA-97FC-47AF-A08B-76A417B69D63}"/>
              </a:ext>
            </a:extLst>
          </p:cNvPr>
          <p:cNvSpPr>
            <a:spLocks noGrp="1"/>
          </p:cNvSpPr>
          <p:nvPr>
            <p:ph type="body" sz="quarter" idx="15"/>
          </p:nvPr>
        </p:nvSpPr>
        <p:spPr>
          <a:xfrm>
            <a:off x="5915025" y="2381250"/>
            <a:ext cx="4362450" cy="37052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7540988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guide id="3" orient="horz" pos="12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8858" y="753358"/>
            <a:ext cx="8747765" cy="1461188"/>
          </a:xfrm>
          <a:prstGeom prst="rect">
            <a:avLst/>
          </a:prstGeom>
        </p:spPr>
        <p:txBody>
          <a:bodyPr vert="horz" lIns="0" tIns="0" rIns="0" bIns="0" rtlCol="0" anchor="b" anchorCtr="0">
            <a:no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448858" y="2541187"/>
            <a:ext cx="8747765" cy="3268316"/>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Slide Number Placeholder 5"/>
          <p:cNvSpPr>
            <a:spLocks noGrp="1"/>
          </p:cNvSpPr>
          <p:nvPr>
            <p:ph type="sldNum" sz="quarter" idx="4"/>
          </p:nvPr>
        </p:nvSpPr>
        <p:spPr>
          <a:xfrm>
            <a:off x="7933874" y="286923"/>
            <a:ext cx="2405658" cy="244705"/>
          </a:xfrm>
          <a:prstGeom prst="rect">
            <a:avLst/>
          </a:prstGeom>
        </p:spPr>
        <p:txBody>
          <a:bodyPr vert="horz" lIns="91440" tIns="45720" rIns="91440" bIns="45720" rtlCol="0" anchor="ctr"/>
          <a:lstStyle>
            <a:lvl1pPr algn="r">
              <a:defRPr sz="1100">
                <a:solidFill>
                  <a:schemeClr val="tx1"/>
                </a:solidFill>
              </a:defRPr>
            </a:lvl1pPr>
          </a:lstStyle>
          <a:p>
            <a:fld id="{75FAEC25-BFF8-4F51-8147-11A35D178CA1}" type="slidenum">
              <a:rPr lang="sv-SE" smtClean="0"/>
              <a:pPr/>
              <a:t>‹#›</a:t>
            </a:fld>
            <a:endParaRPr lang="sv-SE"/>
          </a:p>
        </p:txBody>
      </p:sp>
      <p:cxnSp>
        <p:nvCxnSpPr>
          <p:cNvPr id="10" name="Rak koppling 9">
            <a:extLst>
              <a:ext uri="{FF2B5EF4-FFF2-40B4-BE49-F238E27FC236}">
                <a16:creationId xmlns:a16="http://schemas.microsoft.com/office/drawing/2014/main" id="{CD25EE4A-05F0-477B-A8DC-36B3D9E4B1FA}"/>
              </a:ext>
            </a:extLst>
          </p:cNvPr>
          <p:cNvCxnSpPr/>
          <p:nvPr/>
        </p:nvCxnSpPr>
        <p:spPr>
          <a:xfrm>
            <a:off x="404038" y="552891"/>
            <a:ext cx="983511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4D2CB7B5-21CF-4FCB-A251-B79F5B61BCD7}"/>
              </a:ext>
            </a:extLst>
          </p:cNvPr>
          <p:cNvCxnSpPr/>
          <p:nvPr/>
        </p:nvCxnSpPr>
        <p:spPr>
          <a:xfrm>
            <a:off x="404038" y="6842600"/>
            <a:ext cx="9835116"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4" name="Grupp 63">
            <a:extLst>
              <a:ext uri="{FF2B5EF4-FFF2-40B4-BE49-F238E27FC236}">
                <a16:creationId xmlns:a16="http://schemas.microsoft.com/office/drawing/2014/main" id="{D6F315A4-62C9-40CF-9A76-61B335D8C9E5}"/>
              </a:ext>
            </a:extLst>
          </p:cNvPr>
          <p:cNvGrpSpPr/>
          <p:nvPr/>
        </p:nvGrpSpPr>
        <p:grpSpPr>
          <a:xfrm>
            <a:off x="8028079" y="6982750"/>
            <a:ext cx="2218440" cy="414871"/>
            <a:chOff x="420688" y="5464175"/>
            <a:chExt cx="5670550" cy="1060450"/>
          </a:xfrm>
        </p:grpSpPr>
        <p:sp>
          <p:nvSpPr>
            <p:cNvPr id="16" name="Freeform 5">
              <a:extLst>
                <a:ext uri="{FF2B5EF4-FFF2-40B4-BE49-F238E27FC236}">
                  <a16:creationId xmlns:a16="http://schemas.microsoft.com/office/drawing/2014/main" id="{8D1A4B07-DD4B-4BF4-99EB-5B129D30FDCA}"/>
                </a:ext>
              </a:extLst>
            </p:cNvPr>
            <p:cNvSpPr>
              <a:spLocks noEditPoints="1"/>
            </p:cNvSpPr>
            <p:nvPr userDrawn="1"/>
          </p:nvSpPr>
          <p:spPr bwMode="auto">
            <a:xfrm>
              <a:off x="420688" y="5464175"/>
              <a:ext cx="923925" cy="1060450"/>
            </a:xfrm>
            <a:custGeom>
              <a:avLst/>
              <a:gdLst>
                <a:gd name="T0" fmla="*/ 509 w 1018"/>
                <a:gd name="T1" fmla="*/ 1133 h 1161"/>
                <a:gd name="T2" fmla="*/ 456 w 1018"/>
                <a:gd name="T3" fmla="*/ 1085 h 1161"/>
                <a:gd name="T4" fmla="*/ 383 w 1018"/>
                <a:gd name="T5" fmla="*/ 1035 h 1161"/>
                <a:gd name="T6" fmla="*/ 391 w 1018"/>
                <a:gd name="T7" fmla="*/ 989 h 1161"/>
                <a:gd name="T8" fmla="*/ 573 w 1018"/>
                <a:gd name="T9" fmla="*/ 1016 h 1161"/>
                <a:gd name="T10" fmla="*/ 678 w 1018"/>
                <a:gd name="T11" fmla="*/ 1058 h 1161"/>
                <a:gd name="T12" fmla="*/ 414 w 1018"/>
                <a:gd name="T13" fmla="*/ 684 h 1161"/>
                <a:gd name="T14" fmla="*/ 431 w 1018"/>
                <a:gd name="T15" fmla="*/ 700 h 1161"/>
                <a:gd name="T16" fmla="*/ 402 w 1018"/>
                <a:gd name="T17" fmla="*/ 682 h 1161"/>
                <a:gd name="T18" fmla="*/ 295 w 1018"/>
                <a:gd name="T19" fmla="*/ 927 h 1161"/>
                <a:gd name="T20" fmla="*/ 319 w 1018"/>
                <a:gd name="T21" fmla="*/ 932 h 1161"/>
                <a:gd name="T22" fmla="*/ 327 w 1018"/>
                <a:gd name="T23" fmla="*/ 824 h 1161"/>
                <a:gd name="T24" fmla="*/ 361 w 1018"/>
                <a:gd name="T25" fmla="*/ 771 h 1161"/>
                <a:gd name="T26" fmla="*/ 341 w 1018"/>
                <a:gd name="T27" fmla="*/ 753 h 1161"/>
                <a:gd name="T28" fmla="*/ 353 w 1018"/>
                <a:gd name="T29" fmla="*/ 735 h 1161"/>
                <a:gd name="T30" fmla="*/ 357 w 1018"/>
                <a:gd name="T31" fmla="*/ 657 h 1161"/>
                <a:gd name="T32" fmla="*/ 411 w 1018"/>
                <a:gd name="T33" fmla="*/ 549 h 1161"/>
                <a:gd name="T34" fmla="*/ 419 w 1018"/>
                <a:gd name="T35" fmla="*/ 487 h 1161"/>
                <a:gd name="T36" fmla="*/ 371 w 1018"/>
                <a:gd name="T37" fmla="*/ 559 h 1161"/>
                <a:gd name="T38" fmla="*/ 448 w 1018"/>
                <a:gd name="T39" fmla="*/ 442 h 1161"/>
                <a:gd name="T40" fmla="*/ 541 w 1018"/>
                <a:gd name="T41" fmla="*/ 286 h 1161"/>
                <a:gd name="T42" fmla="*/ 602 w 1018"/>
                <a:gd name="T43" fmla="*/ 256 h 1161"/>
                <a:gd name="T44" fmla="*/ 644 w 1018"/>
                <a:gd name="T45" fmla="*/ 290 h 1161"/>
                <a:gd name="T46" fmla="*/ 575 w 1018"/>
                <a:gd name="T47" fmla="*/ 318 h 1161"/>
                <a:gd name="T48" fmla="*/ 513 w 1018"/>
                <a:gd name="T49" fmla="*/ 363 h 1161"/>
                <a:gd name="T50" fmla="*/ 533 w 1018"/>
                <a:gd name="T51" fmla="*/ 380 h 1161"/>
                <a:gd name="T52" fmla="*/ 600 w 1018"/>
                <a:gd name="T53" fmla="*/ 278 h 1161"/>
                <a:gd name="T54" fmla="*/ 510 w 1018"/>
                <a:gd name="T55" fmla="*/ 513 h 1161"/>
                <a:gd name="T56" fmla="*/ 620 w 1018"/>
                <a:gd name="T57" fmla="*/ 484 h 1161"/>
                <a:gd name="T58" fmla="*/ 546 w 1018"/>
                <a:gd name="T59" fmla="*/ 551 h 1161"/>
                <a:gd name="T60" fmla="*/ 524 w 1018"/>
                <a:gd name="T61" fmla="*/ 621 h 1161"/>
                <a:gd name="T62" fmla="*/ 509 w 1018"/>
                <a:gd name="T63" fmla="*/ 981 h 1161"/>
                <a:gd name="T64" fmla="*/ 549 w 1018"/>
                <a:gd name="T65" fmla="*/ 964 h 1161"/>
                <a:gd name="T66" fmla="*/ 489 w 1018"/>
                <a:gd name="T67" fmla="*/ 555 h 1161"/>
                <a:gd name="T68" fmla="*/ 462 w 1018"/>
                <a:gd name="T69" fmla="*/ 751 h 1161"/>
                <a:gd name="T70" fmla="*/ 470 w 1018"/>
                <a:gd name="T71" fmla="*/ 829 h 1161"/>
                <a:gd name="T72" fmla="*/ 531 w 1018"/>
                <a:gd name="T73" fmla="*/ 538 h 1161"/>
                <a:gd name="T74" fmla="*/ 563 w 1018"/>
                <a:gd name="T75" fmla="*/ 357 h 1161"/>
                <a:gd name="T76" fmla="*/ 473 w 1018"/>
                <a:gd name="T77" fmla="*/ 433 h 1161"/>
                <a:gd name="T78" fmla="*/ 482 w 1018"/>
                <a:gd name="T79" fmla="*/ 482 h 1161"/>
                <a:gd name="T80" fmla="*/ 435 w 1018"/>
                <a:gd name="T81" fmla="*/ 541 h 1161"/>
                <a:gd name="T82" fmla="*/ 363 w 1018"/>
                <a:gd name="T83" fmla="*/ 567 h 1161"/>
                <a:gd name="T84" fmla="*/ 407 w 1018"/>
                <a:gd name="T85" fmla="*/ 584 h 1161"/>
                <a:gd name="T86" fmla="*/ 406 w 1018"/>
                <a:gd name="T87" fmla="*/ 622 h 1161"/>
                <a:gd name="T88" fmla="*/ 434 w 1018"/>
                <a:gd name="T89" fmla="*/ 808 h 1161"/>
                <a:gd name="T90" fmla="*/ 435 w 1018"/>
                <a:gd name="T91" fmla="*/ 951 h 1161"/>
                <a:gd name="T92" fmla="*/ 431 w 1018"/>
                <a:gd name="T93" fmla="*/ 971 h 1161"/>
                <a:gd name="T94" fmla="*/ 716 w 1018"/>
                <a:gd name="T95" fmla="*/ 1040 h 1161"/>
                <a:gd name="T96" fmla="*/ 649 w 1018"/>
                <a:gd name="T97" fmla="*/ 983 h 1161"/>
                <a:gd name="T98" fmla="*/ 512 w 1018"/>
                <a:gd name="T99" fmla="*/ 947 h 1161"/>
                <a:gd name="T100" fmla="*/ 582 w 1018"/>
                <a:gd name="T101" fmla="*/ 721 h 1161"/>
                <a:gd name="T102" fmla="*/ 672 w 1018"/>
                <a:gd name="T103" fmla="*/ 331 h 1161"/>
                <a:gd name="T104" fmla="*/ 477 w 1018"/>
                <a:gd name="T105" fmla="*/ 378 h 1161"/>
                <a:gd name="T106" fmla="*/ 245 w 1018"/>
                <a:gd name="T107" fmla="*/ 1000 h 1161"/>
                <a:gd name="T108" fmla="*/ 433 w 1018"/>
                <a:gd name="T109" fmla="*/ 932 h 1161"/>
                <a:gd name="T110" fmla="*/ 509 w 1018"/>
                <a:gd name="T111" fmla="*/ 28 h 1161"/>
                <a:gd name="T112" fmla="*/ 276 w 1018"/>
                <a:gd name="T113" fmla="*/ 956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8" h="1161">
                  <a:moveTo>
                    <a:pt x="509" y="0"/>
                  </a:moveTo>
                  <a:cubicBezTo>
                    <a:pt x="229" y="0"/>
                    <a:pt x="0" y="260"/>
                    <a:pt x="0" y="580"/>
                  </a:cubicBezTo>
                  <a:cubicBezTo>
                    <a:pt x="0" y="901"/>
                    <a:pt x="229" y="1161"/>
                    <a:pt x="509" y="1161"/>
                  </a:cubicBezTo>
                  <a:cubicBezTo>
                    <a:pt x="789" y="1161"/>
                    <a:pt x="1018" y="901"/>
                    <a:pt x="1018" y="580"/>
                  </a:cubicBezTo>
                  <a:cubicBezTo>
                    <a:pt x="1018" y="260"/>
                    <a:pt x="789" y="0"/>
                    <a:pt x="509" y="0"/>
                  </a:cubicBezTo>
                  <a:moveTo>
                    <a:pt x="692" y="1085"/>
                  </a:moveTo>
                  <a:cubicBezTo>
                    <a:pt x="683" y="1090"/>
                    <a:pt x="683" y="1090"/>
                    <a:pt x="683" y="1090"/>
                  </a:cubicBezTo>
                  <a:cubicBezTo>
                    <a:pt x="683" y="1091"/>
                    <a:pt x="684" y="1093"/>
                    <a:pt x="685" y="1094"/>
                  </a:cubicBezTo>
                  <a:cubicBezTo>
                    <a:pt x="630" y="1119"/>
                    <a:pt x="571" y="1133"/>
                    <a:pt x="509" y="1133"/>
                  </a:cubicBezTo>
                  <a:cubicBezTo>
                    <a:pt x="416" y="1133"/>
                    <a:pt x="328" y="1102"/>
                    <a:pt x="255" y="1048"/>
                  </a:cubicBezTo>
                  <a:cubicBezTo>
                    <a:pt x="255" y="1048"/>
                    <a:pt x="256" y="1047"/>
                    <a:pt x="257" y="1047"/>
                  </a:cubicBezTo>
                  <a:cubicBezTo>
                    <a:pt x="276" y="1036"/>
                    <a:pt x="294" y="1025"/>
                    <a:pt x="313" y="1017"/>
                  </a:cubicBezTo>
                  <a:cubicBezTo>
                    <a:pt x="328" y="1020"/>
                    <a:pt x="340" y="1027"/>
                    <a:pt x="354" y="1032"/>
                  </a:cubicBezTo>
                  <a:cubicBezTo>
                    <a:pt x="358" y="1037"/>
                    <a:pt x="358" y="1041"/>
                    <a:pt x="354" y="1045"/>
                  </a:cubicBezTo>
                  <a:cubicBezTo>
                    <a:pt x="348" y="1050"/>
                    <a:pt x="342" y="1051"/>
                    <a:pt x="336" y="1056"/>
                  </a:cubicBezTo>
                  <a:cubicBezTo>
                    <a:pt x="350" y="1067"/>
                    <a:pt x="364" y="1053"/>
                    <a:pt x="376" y="1047"/>
                  </a:cubicBezTo>
                  <a:cubicBezTo>
                    <a:pt x="393" y="1044"/>
                    <a:pt x="412" y="1044"/>
                    <a:pt x="424" y="1057"/>
                  </a:cubicBezTo>
                  <a:cubicBezTo>
                    <a:pt x="434" y="1068"/>
                    <a:pt x="440" y="1084"/>
                    <a:pt x="456" y="1085"/>
                  </a:cubicBezTo>
                  <a:cubicBezTo>
                    <a:pt x="448" y="1093"/>
                    <a:pt x="460" y="1098"/>
                    <a:pt x="465" y="1099"/>
                  </a:cubicBezTo>
                  <a:cubicBezTo>
                    <a:pt x="474" y="1099"/>
                    <a:pt x="482" y="1096"/>
                    <a:pt x="489" y="1090"/>
                  </a:cubicBezTo>
                  <a:cubicBezTo>
                    <a:pt x="492" y="1082"/>
                    <a:pt x="492" y="1082"/>
                    <a:pt x="492" y="1082"/>
                  </a:cubicBezTo>
                  <a:cubicBezTo>
                    <a:pt x="502" y="1078"/>
                    <a:pt x="513" y="1106"/>
                    <a:pt x="517" y="1085"/>
                  </a:cubicBezTo>
                  <a:cubicBezTo>
                    <a:pt x="505" y="1067"/>
                    <a:pt x="481" y="1069"/>
                    <a:pt x="460" y="1067"/>
                  </a:cubicBezTo>
                  <a:cubicBezTo>
                    <a:pt x="468" y="1061"/>
                    <a:pt x="479" y="1063"/>
                    <a:pt x="487" y="1056"/>
                  </a:cubicBezTo>
                  <a:cubicBezTo>
                    <a:pt x="483" y="1048"/>
                    <a:pt x="472" y="1048"/>
                    <a:pt x="465" y="1051"/>
                  </a:cubicBezTo>
                  <a:cubicBezTo>
                    <a:pt x="450" y="1064"/>
                    <a:pt x="437" y="1040"/>
                    <a:pt x="423" y="1038"/>
                  </a:cubicBezTo>
                  <a:cubicBezTo>
                    <a:pt x="412" y="1031"/>
                    <a:pt x="394" y="1028"/>
                    <a:pt x="383" y="1035"/>
                  </a:cubicBezTo>
                  <a:cubicBezTo>
                    <a:pt x="366" y="1031"/>
                    <a:pt x="358" y="1017"/>
                    <a:pt x="341" y="1013"/>
                  </a:cubicBezTo>
                  <a:cubicBezTo>
                    <a:pt x="335" y="1010"/>
                    <a:pt x="322" y="1015"/>
                    <a:pt x="322" y="1004"/>
                  </a:cubicBezTo>
                  <a:cubicBezTo>
                    <a:pt x="321" y="1001"/>
                    <a:pt x="325" y="998"/>
                    <a:pt x="327" y="998"/>
                  </a:cubicBezTo>
                  <a:cubicBezTo>
                    <a:pt x="329" y="1000"/>
                    <a:pt x="333" y="998"/>
                    <a:pt x="335" y="1000"/>
                  </a:cubicBezTo>
                  <a:cubicBezTo>
                    <a:pt x="338" y="989"/>
                    <a:pt x="343" y="976"/>
                    <a:pt x="356" y="971"/>
                  </a:cubicBezTo>
                  <a:cubicBezTo>
                    <a:pt x="366" y="967"/>
                    <a:pt x="377" y="964"/>
                    <a:pt x="390" y="965"/>
                  </a:cubicBezTo>
                  <a:cubicBezTo>
                    <a:pt x="388" y="977"/>
                    <a:pt x="371" y="981"/>
                    <a:pt x="376" y="996"/>
                  </a:cubicBezTo>
                  <a:cubicBezTo>
                    <a:pt x="380" y="1000"/>
                    <a:pt x="380" y="1000"/>
                    <a:pt x="380" y="1000"/>
                  </a:cubicBezTo>
                  <a:cubicBezTo>
                    <a:pt x="385" y="997"/>
                    <a:pt x="383" y="987"/>
                    <a:pt x="391" y="989"/>
                  </a:cubicBezTo>
                  <a:cubicBezTo>
                    <a:pt x="395" y="995"/>
                    <a:pt x="404" y="992"/>
                    <a:pt x="408" y="991"/>
                  </a:cubicBezTo>
                  <a:cubicBezTo>
                    <a:pt x="425" y="977"/>
                    <a:pt x="453" y="980"/>
                    <a:pt x="471" y="989"/>
                  </a:cubicBezTo>
                  <a:cubicBezTo>
                    <a:pt x="485" y="999"/>
                    <a:pt x="476" y="1019"/>
                    <a:pt x="493" y="1026"/>
                  </a:cubicBezTo>
                  <a:cubicBezTo>
                    <a:pt x="501" y="1024"/>
                    <a:pt x="507" y="1028"/>
                    <a:pt x="511" y="1034"/>
                  </a:cubicBezTo>
                  <a:cubicBezTo>
                    <a:pt x="512" y="1036"/>
                    <a:pt x="511" y="1040"/>
                    <a:pt x="513" y="1042"/>
                  </a:cubicBezTo>
                  <a:cubicBezTo>
                    <a:pt x="516" y="1038"/>
                    <a:pt x="515" y="1030"/>
                    <a:pt x="521" y="1026"/>
                  </a:cubicBezTo>
                  <a:cubicBezTo>
                    <a:pt x="527" y="1014"/>
                    <a:pt x="511" y="1002"/>
                    <a:pt x="524" y="994"/>
                  </a:cubicBezTo>
                  <a:cubicBezTo>
                    <a:pt x="540" y="992"/>
                    <a:pt x="551" y="1005"/>
                    <a:pt x="567" y="1000"/>
                  </a:cubicBezTo>
                  <a:cubicBezTo>
                    <a:pt x="571" y="1005"/>
                    <a:pt x="569" y="1011"/>
                    <a:pt x="573" y="1016"/>
                  </a:cubicBezTo>
                  <a:cubicBezTo>
                    <a:pt x="580" y="1012"/>
                    <a:pt x="586" y="1005"/>
                    <a:pt x="582" y="998"/>
                  </a:cubicBezTo>
                  <a:cubicBezTo>
                    <a:pt x="580" y="993"/>
                    <a:pt x="573" y="989"/>
                    <a:pt x="576" y="982"/>
                  </a:cubicBezTo>
                  <a:cubicBezTo>
                    <a:pt x="598" y="978"/>
                    <a:pt x="610" y="999"/>
                    <a:pt x="631" y="995"/>
                  </a:cubicBezTo>
                  <a:cubicBezTo>
                    <a:pt x="637" y="1000"/>
                    <a:pt x="642" y="1001"/>
                    <a:pt x="646" y="1008"/>
                  </a:cubicBezTo>
                  <a:cubicBezTo>
                    <a:pt x="644" y="1011"/>
                    <a:pt x="637" y="1007"/>
                    <a:pt x="635" y="1012"/>
                  </a:cubicBezTo>
                  <a:cubicBezTo>
                    <a:pt x="640" y="1020"/>
                    <a:pt x="651" y="1022"/>
                    <a:pt x="658" y="1025"/>
                  </a:cubicBezTo>
                  <a:cubicBezTo>
                    <a:pt x="662" y="1032"/>
                    <a:pt x="673" y="1034"/>
                    <a:pt x="679" y="1040"/>
                  </a:cubicBezTo>
                  <a:cubicBezTo>
                    <a:pt x="682" y="1045"/>
                    <a:pt x="688" y="1049"/>
                    <a:pt x="688" y="1056"/>
                  </a:cubicBezTo>
                  <a:cubicBezTo>
                    <a:pt x="686" y="1061"/>
                    <a:pt x="681" y="1057"/>
                    <a:pt x="678" y="1058"/>
                  </a:cubicBezTo>
                  <a:cubicBezTo>
                    <a:pt x="679" y="1056"/>
                    <a:pt x="676" y="1056"/>
                    <a:pt x="675" y="1054"/>
                  </a:cubicBezTo>
                  <a:cubicBezTo>
                    <a:pt x="667" y="1058"/>
                    <a:pt x="652" y="1057"/>
                    <a:pt x="652" y="1069"/>
                  </a:cubicBezTo>
                  <a:cubicBezTo>
                    <a:pt x="654" y="1072"/>
                    <a:pt x="658" y="1073"/>
                    <a:pt x="662" y="1072"/>
                  </a:cubicBezTo>
                  <a:cubicBezTo>
                    <a:pt x="665" y="1069"/>
                    <a:pt x="670" y="1065"/>
                    <a:pt x="674" y="1069"/>
                  </a:cubicBezTo>
                  <a:cubicBezTo>
                    <a:pt x="676" y="1077"/>
                    <a:pt x="684" y="1069"/>
                    <a:pt x="689" y="1070"/>
                  </a:cubicBezTo>
                  <a:cubicBezTo>
                    <a:pt x="696" y="1071"/>
                    <a:pt x="702" y="1073"/>
                    <a:pt x="708" y="1076"/>
                  </a:cubicBezTo>
                  <a:cubicBezTo>
                    <a:pt x="701" y="1077"/>
                    <a:pt x="694" y="1076"/>
                    <a:pt x="689" y="1082"/>
                  </a:cubicBezTo>
                  <a:lnTo>
                    <a:pt x="692" y="1085"/>
                  </a:lnTo>
                  <a:close/>
                  <a:moveTo>
                    <a:pt x="414" y="684"/>
                  </a:moveTo>
                  <a:cubicBezTo>
                    <a:pt x="417" y="684"/>
                    <a:pt x="417" y="684"/>
                    <a:pt x="417" y="684"/>
                  </a:cubicBezTo>
                  <a:cubicBezTo>
                    <a:pt x="417" y="687"/>
                    <a:pt x="417" y="690"/>
                    <a:pt x="420" y="692"/>
                  </a:cubicBezTo>
                  <a:cubicBezTo>
                    <a:pt x="427" y="688"/>
                    <a:pt x="433" y="682"/>
                    <a:pt x="438" y="677"/>
                  </a:cubicBezTo>
                  <a:cubicBezTo>
                    <a:pt x="433" y="671"/>
                    <a:pt x="426" y="677"/>
                    <a:pt x="420" y="677"/>
                  </a:cubicBezTo>
                  <a:cubicBezTo>
                    <a:pt x="418" y="669"/>
                    <a:pt x="427" y="667"/>
                    <a:pt x="431" y="662"/>
                  </a:cubicBezTo>
                  <a:cubicBezTo>
                    <a:pt x="438" y="659"/>
                    <a:pt x="440" y="668"/>
                    <a:pt x="446" y="666"/>
                  </a:cubicBezTo>
                  <a:cubicBezTo>
                    <a:pt x="453" y="658"/>
                    <a:pt x="461" y="647"/>
                    <a:pt x="471" y="644"/>
                  </a:cubicBezTo>
                  <a:cubicBezTo>
                    <a:pt x="473" y="648"/>
                    <a:pt x="473" y="648"/>
                    <a:pt x="473" y="648"/>
                  </a:cubicBezTo>
                  <a:cubicBezTo>
                    <a:pt x="463" y="667"/>
                    <a:pt x="450" y="686"/>
                    <a:pt x="431" y="700"/>
                  </a:cubicBezTo>
                  <a:cubicBezTo>
                    <a:pt x="428" y="701"/>
                    <a:pt x="426" y="705"/>
                    <a:pt x="421" y="704"/>
                  </a:cubicBezTo>
                  <a:cubicBezTo>
                    <a:pt x="417" y="692"/>
                    <a:pt x="417" y="692"/>
                    <a:pt x="417" y="692"/>
                  </a:cubicBezTo>
                  <a:cubicBezTo>
                    <a:pt x="411" y="693"/>
                    <a:pt x="411" y="693"/>
                    <a:pt x="411" y="693"/>
                  </a:cubicBezTo>
                  <a:cubicBezTo>
                    <a:pt x="412" y="690"/>
                    <a:pt x="409" y="685"/>
                    <a:pt x="414" y="684"/>
                  </a:cubicBezTo>
                  <a:moveTo>
                    <a:pt x="368" y="664"/>
                  </a:moveTo>
                  <a:cubicBezTo>
                    <a:pt x="371" y="658"/>
                    <a:pt x="372" y="650"/>
                    <a:pt x="380" y="648"/>
                  </a:cubicBezTo>
                  <a:cubicBezTo>
                    <a:pt x="386" y="650"/>
                    <a:pt x="390" y="645"/>
                    <a:pt x="395" y="648"/>
                  </a:cubicBezTo>
                  <a:cubicBezTo>
                    <a:pt x="396" y="658"/>
                    <a:pt x="383" y="667"/>
                    <a:pt x="391" y="675"/>
                  </a:cubicBezTo>
                  <a:cubicBezTo>
                    <a:pt x="396" y="674"/>
                    <a:pt x="402" y="677"/>
                    <a:pt x="402" y="682"/>
                  </a:cubicBezTo>
                  <a:cubicBezTo>
                    <a:pt x="401" y="688"/>
                    <a:pt x="394" y="690"/>
                    <a:pt x="390" y="693"/>
                  </a:cubicBezTo>
                  <a:cubicBezTo>
                    <a:pt x="383" y="693"/>
                    <a:pt x="383" y="693"/>
                    <a:pt x="383" y="693"/>
                  </a:cubicBezTo>
                  <a:cubicBezTo>
                    <a:pt x="382" y="688"/>
                    <a:pt x="383" y="683"/>
                    <a:pt x="386" y="679"/>
                  </a:cubicBezTo>
                  <a:cubicBezTo>
                    <a:pt x="380" y="675"/>
                    <a:pt x="371" y="672"/>
                    <a:pt x="368" y="664"/>
                  </a:cubicBezTo>
                  <a:moveTo>
                    <a:pt x="259" y="946"/>
                  </a:moveTo>
                  <a:cubicBezTo>
                    <a:pt x="260" y="936"/>
                    <a:pt x="269" y="923"/>
                    <a:pt x="278" y="915"/>
                  </a:cubicBezTo>
                  <a:cubicBezTo>
                    <a:pt x="276" y="921"/>
                    <a:pt x="272" y="928"/>
                    <a:pt x="276" y="934"/>
                  </a:cubicBezTo>
                  <a:cubicBezTo>
                    <a:pt x="284" y="928"/>
                    <a:pt x="284" y="918"/>
                    <a:pt x="292" y="911"/>
                  </a:cubicBezTo>
                  <a:cubicBezTo>
                    <a:pt x="293" y="916"/>
                    <a:pt x="290" y="923"/>
                    <a:pt x="295" y="927"/>
                  </a:cubicBezTo>
                  <a:cubicBezTo>
                    <a:pt x="303" y="921"/>
                    <a:pt x="303" y="907"/>
                    <a:pt x="314" y="905"/>
                  </a:cubicBezTo>
                  <a:cubicBezTo>
                    <a:pt x="317" y="909"/>
                    <a:pt x="317" y="909"/>
                    <a:pt x="317" y="909"/>
                  </a:cubicBezTo>
                  <a:cubicBezTo>
                    <a:pt x="313" y="918"/>
                    <a:pt x="305" y="925"/>
                    <a:pt x="301" y="934"/>
                  </a:cubicBezTo>
                  <a:cubicBezTo>
                    <a:pt x="304" y="937"/>
                    <a:pt x="304" y="937"/>
                    <a:pt x="304" y="937"/>
                  </a:cubicBezTo>
                  <a:cubicBezTo>
                    <a:pt x="316" y="929"/>
                    <a:pt x="316" y="912"/>
                    <a:pt x="328" y="904"/>
                  </a:cubicBezTo>
                  <a:cubicBezTo>
                    <a:pt x="336" y="909"/>
                    <a:pt x="336" y="909"/>
                    <a:pt x="336" y="909"/>
                  </a:cubicBezTo>
                  <a:cubicBezTo>
                    <a:pt x="343" y="903"/>
                    <a:pt x="345" y="891"/>
                    <a:pt x="356" y="888"/>
                  </a:cubicBezTo>
                  <a:cubicBezTo>
                    <a:pt x="353" y="906"/>
                    <a:pt x="339" y="924"/>
                    <a:pt x="324" y="936"/>
                  </a:cubicBezTo>
                  <a:cubicBezTo>
                    <a:pt x="319" y="932"/>
                    <a:pt x="319" y="932"/>
                    <a:pt x="319" y="932"/>
                  </a:cubicBezTo>
                  <a:cubicBezTo>
                    <a:pt x="315" y="937"/>
                    <a:pt x="311" y="943"/>
                    <a:pt x="310" y="950"/>
                  </a:cubicBezTo>
                  <a:cubicBezTo>
                    <a:pt x="297" y="953"/>
                    <a:pt x="286" y="968"/>
                    <a:pt x="278" y="968"/>
                  </a:cubicBezTo>
                  <a:cubicBezTo>
                    <a:pt x="270" y="968"/>
                    <a:pt x="257" y="956"/>
                    <a:pt x="259" y="946"/>
                  </a:cubicBezTo>
                  <a:moveTo>
                    <a:pt x="340" y="795"/>
                  </a:moveTo>
                  <a:cubicBezTo>
                    <a:pt x="337" y="797"/>
                    <a:pt x="333" y="801"/>
                    <a:pt x="332" y="805"/>
                  </a:cubicBezTo>
                  <a:cubicBezTo>
                    <a:pt x="332" y="809"/>
                    <a:pt x="332" y="809"/>
                    <a:pt x="332" y="809"/>
                  </a:cubicBezTo>
                  <a:cubicBezTo>
                    <a:pt x="322" y="825"/>
                    <a:pt x="303" y="837"/>
                    <a:pt x="297" y="855"/>
                  </a:cubicBezTo>
                  <a:cubicBezTo>
                    <a:pt x="299" y="856"/>
                    <a:pt x="299" y="856"/>
                    <a:pt x="299" y="856"/>
                  </a:cubicBezTo>
                  <a:cubicBezTo>
                    <a:pt x="327" y="824"/>
                    <a:pt x="327" y="824"/>
                    <a:pt x="327" y="824"/>
                  </a:cubicBezTo>
                  <a:cubicBezTo>
                    <a:pt x="330" y="824"/>
                    <a:pt x="334" y="827"/>
                    <a:pt x="331" y="830"/>
                  </a:cubicBezTo>
                  <a:cubicBezTo>
                    <a:pt x="318" y="841"/>
                    <a:pt x="314" y="855"/>
                    <a:pt x="300" y="862"/>
                  </a:cubicBezTo>
                  <a:cubicBezTo>
                    <a:pt x="300" y="853"/>
                    <a:pt x="283" y="861"/>
                    <a:pt x="290" y="849"/>
                  </a:cubicBezTo>
                  <a:cubicBezTo>
                    <a:pt x="309" y="830"/>
                    <a:pt x="322" y="802"/>
                    <a:pt x="343" y="785"/>
                  </a:cubicBezTo>
                  <a:cubicBezTo>
                    <a:pt x="345" y="786"/>
                    <a:pt x="340" y="791"/>
                    <a:pt x="339" y="794"/>
                  </a:cubicBezTo>
                  <a:lnTo>
                    <a:pt x="340" y="795"/>
                  </a:lnTo>
                  <a:close/>
                  <a:moveTo>
                    <a:pt x="351" y="775"/>
                  </a:moveTo>
                  <a:cubicBezTo>
                    <a:pt x="353" y="773"/>
                    <a:pt x="354" y="756"/>
                    <a:pt x="366" y="758"/>
                  </a:cubicBezTo>
                  <a:cubicBezTo>
                    <a:pt x="368" y="764"/>
                    <a:pt x="361" y="766"/>
                    <a:pt x="361" y="771"/>
                  </a:cubicBezTo>
                  <a:cubicBezTo>
                    <a:pt x="357" y="772"/>
                    <a:pt x="354" y="774"/>
                    <a:pt x="351" y="775"/>
                  </a:cubicBezTo>
                  <a:moveTo>
                    <a:pt x="371" y="883"/>
                  </a:moveTo>
                  <a:cubicBezTo>
                    <a:pt x="370" y="890"/>
                    <a:pt x="369" y="900"/>
                    <a:pt x="362" y="904"/>
                  </a:cubicBezTo>
                  <a:cubicBezTo>
                    <a:pt x="359" y="904"/>
                    <a:pt x="359" y="904"/>
                    <a:pt x="359" y="904"/>
                  </a:cubicBezTo>
                  <a:cubicBezTo>
                    <a:pt x="354" y="895"/>
                    <a:pt x="368" y="890"/>
                    <a:pt x="371" y="883"/>
                  </a:cubicBezTo>
                  <a:moveTo>
                    <a:pt x="308" y="816"/>
                  </a:moveTo>
                  <a:cubicBezTo>
                    <a:pt x="302" y="822"/>
                    <a:pt x="300" y="834"/>
                    <a:pt x="290" y="835"/>
                  </a:cubicBezTo>
                  <a:cubicBezTo>
                    <a:pt x="286" y="822"/>
                    <a:pt x="299" y="814"/>
                    <a:pt x="306" y="805"/>
                  </a:cubicBezTo>
                  <a:cubicBezTo>
                    <a:pt x="317" y="787"/>
                    <a:pt x="331" y="771"/>
                    <a:pt x="341" y="753"/>
                  </a:cubicBezTo>
                  <a:cubicBezTo>
                    <a:pt x="339" y="750"/>
                    <a:pt x="339" y="750"/>
                    <a:pt x="339" y="750"/>
                  </a:cubicBezTo>
                  <a:cubicBezTo>
                    <a:pt x="314" y="772"/>
                    <a:pt x="301" y="802"/>
                    <a:pt x="283" y="826"/>
                  </a:cubicBezTo>
                  <a:cubicBezTo>
                    <a:pt x="280" y="813"/>
                    <a:pt x="286" y="801"/>
                    <a:pt x="295" y="791"/>
                  </a:cubicBezTo>
                  <a:cubicBezTo>
                    <a:pt x="293" y="776"/>
                    <a:pt x="297" y="764"/>
                    <a:pt x="301" y="751"/>
                  </a:cubicBezTo>
                  <a:cubicBezTo>
                    <a:pt x="314" y="746"/>
                    <a:pt x="313" y="729"/>
                    <a:pt x="321" y="719"/>
                  </a:cubicBezTo>
                  <a:cubicBezTo>
                    <a:pt x="323" y="718"/>
                    <a:pt x="324" y="714"/>
                    <a:pt x="327" y="715"/>
                  </a:cubicBezTo>
                  <a:cubicBezTo>
                    <a:pt x="332" y="728"/>
                    <a:pt x="319" y="738"/>
                    <a:pt x="319" y="749"/>
                  </a:cubicBezTo>
                  <a:cubicBezTo>
                    <a:pt x="331" y="744"/>
                    <a:pt x="332" y="721"/>
                    <a:pt x="348" y="729"/>
                  </a:cubicBezTo>
                  <a:cubicBezTo>
                    <a:pt x="353" y="735"/>
                    <a:pt x="353" y="735"/>
                    <a:pt x="353" y="735"/>
                  </a:cubicBezTo>
                  <a:cubicBezTo>
                    <a:pt x="361" y="729"/>
                    <a:pt x="361" y="715"/>
                    <a:pt x="374" y="717"/>
                  </a:cubicBezTo>
                  <a:cubicBezTo>
                    <a:pt x="369" y="756"/>
                    <a:pt x="329" y="782"/>
                    <a:pt x="308" y="816"/>
                  </a:cubicBezTo>
                  <a:moveTo>
                    <a:pt x="349" y="635"/>
                  </a:moveTo>
                  <a:cubicBezTo>
                    <a:pt x="340" y="629"/>
                    <a:pt x="340" y="629"/>
                    <a:pt x="340" y="629"/>
                  </a:cubicBezTo>
                  <a:cubicBezTo>
                    <a:pt x="340" y="622"/>
                    <a:pt x="348" y="621"/>
                    <a:pt x="353" y="624"/>
                  </a:cubicBezTo>
                  <a:cubicBezTo>
                    <a:pt x="345" y="634"/>
                    <a:pt x="368" y="631"/>
                    <a:pt x="357" y="640"/>
                  </a:cubicBezTo>
                  <a:cubicBezTo>
                    <a:pt x="359" y="643"/>
                    <a:pt x="364" y="640"/>
                    <a:pt x="366" y="643"/>
                  </a:cubicBezTo>
                  <a:cubicBezTo>
                    <a:pt x="369" y="647"/>
                    <a:pt x="364" y="652"/>
                    <a:pt x="363" y="656"/>
                  </a:cubicBezTo>
                  <a:cubicBezTo>
                    <a:pt x="362" y="658"/>
                    <a:pt x="359" y="657"/>
                    <a:pt x="357" y="657"/>
                  </a:cubicBezTo>
                  <a:cubicBezTo>
                    <a:pt x="351" y="654"/>
                    <a:pt x="363" y="640"/>
                    <a:pt x="352" y="643"/>
                  </a:cubicBezTo>
                  <a:cubicBezTo>
                    <a:pt x="344" y="649"/>
                    <a:pt x="351" y="662"/>
                    <a:pt x="341" y="666"/>
                  </a:cubicBezTo>
                  <a:cubicBezTo>
                    <a:pt x="336" y="662"/>
                    <a:pt x="334" y="654"/>
                    <a:pt x="339" y="648"/>
                  </a:cubicBezTo>
                  <a:cubicBezTo>
                    <a:pt x="342" y="642"/>
                    <a:pt x="350" y="643"/>
                    <a:pt x="349" y="635"/>
                  </a:cubicBezTo>
                  <a:moveTo>
                    <a:pt x="370" y="551"/>
                  </a:moveTo>
                  <a:cubicBezTo>
                    <a:pt x="378" y="543"/>
                    <a:pt x="389" y="541"/>
                    <a:pt x="399" y="538"/>
                  </a:cubicBezTo>
                  <a:cubicBezTo>
                    <a:pt x="402" y="544"/>
                    <a:pt x="388" y="549"/>
                    <a:pt x="397" y="555"/>
                  </a:cubicBezTo>
                  <a:cubicBezTo>
                    <a:pt x="400" y="552"/>
                    <a:pt x="401" y="547"/>
                    <a:pt x="404" y="545"/>
                  </a:cubicBezTo>
                  <a:cubicBezTo>
                    <a:pt x="411" y="549"/>
                    <a:pt x="411" y="549"/>
                    <a:pt x="411" y="549"/>
                  </a:cubicBezTo>
                  <a:cubicBezTo>
                    <a:pt x="416" y="545"/>
                    <a:pt x="412" y="538"/>
                    <a:pt x="414" y="533"/>
                  </a:cubicBezTo>
                  <a:cubicBezTo>
                    <a:pt x="410" y="532"/>
                    <a:pt x="404" y="532"/>
                    <a:pt x="402" y="535"/>
                  </a:cubicBezTo>
                  <a:cubicBezTo>
                    <a:pt x="403" y="533"/>
                    <a:pt x="403" y="533"/>
                    <a:pt x="403" y="533"/>
                  </a:cubicBezTo>
                  <a:cubicBezTo>
                    <a:pt x="400" y="526"/>
                    <a:pt x="392" y="531"/>
                    <a:pt x="386" y="530"/>
                  </a:cubicBezTo>
                  <a:cubicBezTo>
                    <a:pt x="386" y="523"/>
                    <a:pt x="391" y="517"/>
                    <a:pt x="397" y="515"/>
                  </a:cubicBezTo>
                  <a:cubicBezTo>
                    <a:pt x="402" y="516"/>
                    <a:pt x="410" y="519"/>
                    <a:pt x="415" y="514"/>
                  </a:cubicBezTo>
                  <a:cubicBezTo>
                    <a:pt x="414" y="509"/>
                    <a:pt x="412" y="502"/>
                    <a:pt x="407" y="501"/>
                  </a:cubicBezTo>
                  <a:cubicBezTo>
                    <a:pt x="404" y="504"/>
                    <a:pt x="401" y="509"/>
                    <a:pt x="397" y="509"/>
                  </a:cubicBezTo>
                  <a:cubicBezTo>
                    <a:pt x="397" y="497"/>
                    <a:pt x="409" y="491"/>
                    <a:pt x="419" y="487"/>
                  </a:cubicBezTo>
                  <a:cubicBezTo>
                    <a:pt x="425" y="485"/>
                    <a:pt x="438" y="483"/>
                    <a:pt x="439" y="493"/>
                  </a:cubicBezTo>
                  <a:cubicBezTo>
                    <a:pt x="439" y="500"/>
                    <a:pt x="436" y="508"/>
                    <a:pt x="428" y="506"/>
                  </a:cubicBezTo>
                  <a:cubicBezTo>
                    <a:pt x="425" y="505"/>
                    <a:pt x="424" y="508"/>
                    <a:pt x="423" y="509"/>
                  </a:cubicBezTo>
                  <a:cubicBezTo>
                    <a:pt x="425" y="513"/>
                    <a:pt x="433" y="517"/>
                    <a:pt x="433" y="523"/>
                  </a:cubicBezTo>
                  <a:cubicBezTo>
                    <a:pt x="429" y="526"/>
                    <a:pt x="422" y="529"/>
                    <a:pt x="428" y="535"/>
                  </a:cubicBezTo>
                  <a:cubicBezTo>
                    <a:pt x="426" y="541"/>
                    <a:pt x="417" y="542"/>
                    <a:pt x="416" y="549"/>
                  </a:cubicBezTo>
                  <a:cubicBezTo>
                    <a:pt x="416" y="555"/>
                    <a:pt x="421" y="561"/>
                    <a:pt x="417" y="567"/>
                  </a:cubicBezTo>
                  <a:cubicBezTo>
                    <a:pt x="410" y="576"/>
                    <a:pt x="392" y="564"/>
                    <a:pt x="389" y="577"/>
                  </a:cubicBezTo>
                  <a:cubicBezTo>
                    <a:pt x="377" y="580"/>
                    <a:pt x="381" y="562"/>
                    <a:pt x="371" y="559"/>
                  </a:cubicBezTo>
                  <a:cubicBezTo>
                    <a:pt x="369" y="557"/>
                    <a:pt x="370" y="554"/>
                    <a:pt x="370" y="551"/>
                  </a:cubicBezTo>
                  <a:moveTo>
                    <a:pt x="448" y="442"/>
                  </a:moveTo>
                  <a:cubicBezTo>
                    <a:pt x="452" y="444"/>
                    <a:pt x="460" y="442"/>
                    <a:pt x="461" y="448"/>
                  </a:cubicBezTo>
                  <a:cubicBezTo>
                    <a:pt x="463" y="457"/>
                    <a:pt x="446" y="458"/>
                    <a:pt x="453" y="465"/>
                  </a:cubicBezTo>
                  <a:cubicBezTo>
                    <a:pt x="457" y="464"/>
                    <a:pt x="460" y="466"/>
                    <a:pt x="462" y="469"/>
                  </a:cubicBezTo>
                  <a:cubicBezTo>
                    <a:pt x="459" y="479"/>
                    <a:pt x="447" y="480"/>
                    <a:pt x="438" y="483"/>
                  </a:cubicBezTo>
                  <a:cubicBezTo>
                    <a:pt x="440" y="473"/>
                    <a:pt x="412" y="471"/>
                    <a:pt x="431" y="463"/>
                  </a:cubicBezTo>
                  <a:cubicBezTo>
                    <a:pt x="436" y="463"/>
                    <a:pt x="440" y="461"/>
                    <a:pt x="441" y="457"/>
                  </a:cubicBezTo>
                  <a:cubicBezTo>
                    <a:pt x="440" y="451"/>
                    <a:pt x="441" y="443"/>
                    <a:pt x="448" y="442"/>
                  </a:cubicBezTo>
                  <a:moveTo>
                    <a:pt x="502" y="355"/>
                  </a:moveTo>
                  <a:cubicBezTo>
                    <a:pt x="526" y="343"/>
                    <a:pt x="490" y="290"/>
                    <a:pt x="533" y="303"/>
                  </a:cubicBezTo>
                  <a:cubicBezTo>
                    <a:pt x="539" y="305"/>
                    <a:pt x="535" y="311"/>
                    <a:pt x="540" y="313"/>
                  </a:cubicBezTo>
                  <a:cubicBezTo>
                    <a:pt x="551" y="300"/>
                    <a:pt x="551" y="300"/>
                    <a:pt x="551" y="300"/>
                  </a:cubicBezTo>
                  <a:cubicBezTo>
                    <a:pt x="551" y="296"/>
                    <a:pt x="541" y="298"/>
                    <a:pt x="544" y="291"/>
                  </a:cubicBezTo>
                  <a:cubicBezTo>
                    <a:pt x="548" y="288"/>
                    <a:pt x="556" y="283"/>
                    <a:pt x="557" y="276"/>
                  </a:cubicBezTo>
                  <a:cubicBezTo>
                    <a:pt x="549" y="270"/>
                    <a:pt x="536" y="274"/>
                    <a:pt x="528" y="278"/>
                  </a:cubicBezTo>
                  <a:cubicBezTo>
                    <a:pt x="527" y="279"/>
                    <a:pt x="527" y="279"/>
                    <a:pt x="527" y="279"/>
                  </a:cubicBezTo>
                  <a:cubicBezTo>
                    <a:pt x="531" y="284"/>
                    <a:pt x="537" y="282"/>
                    <a:pt x="541" y="286"/>
                  </a:cubicBezTo>
                  <a:cubicBezTo>
                    <a:pt x="535" y="295"/>
                    <a:pt x="522" y="296"/>
                    <a:pt x="511" y="293"/>
                  </a:cubicBezTo>
                  <a:cubicBezTo>
                    <a:pt x="503" y="283"/>
                    <a:pt x="529" y="277"/>
                    <a:pt x="517" y="266"/>
                  </a:cubicBezTo>
                  <a:cubicBezTo>
                    <a:pt x="520" y="261"/>
                    <a:pt x="526" y="256"/>
                    <a:pt x="533" y="256"/>
                  </a:cubicBezTo>
                  <a:cubicBezTo>
                    <a:pt x="534" y="263"/>
                    <a:pt x="540" y="258"/>
                    <a:pt x="544" y="257"/>
                  </a:cubicBezTo>
                  <a:cubicBezTo>
                    <a:pt x="545" y="254"/>
                    <a:pt x="545" y="248"/>
                    <a:pt x="550" y="247"/>
                  </a:cubicBezTo>
                  <a:cubicBezTo>
                    <a:pt x="555" y="248"/>
                    <a:pt x="560" y="245"/>
                    <a:pt x="563" y="250"/>
                  </a:cubicBezTo>
                  <a:cubicBezTo>
                    <a:pt x="566" y="255"/>
                    <a:pt x="566" y="255"/>
                    <a:pt x="566" y="255"/>
                  </a:cubicBezTo>
                  <a:cubicBezTo>
                    <a:pt x="572" y="249"/>
                    <a:pt x="582" y="247"/>
                    <a:pt x="590" y="248"/>
                  </a:cubicBezTo>
                  <a:cubicBezTo>
                    <a:pt x="602" y="256"/>
                    <a:pt x="602" y="256"/>
                    <a:pt x="602" y="256"/>
                  </a:cubicBezTo>
                  <a:cubicBezTo>
                    <a:pt x="607" y="253"/>
                    <a:pt x="614" y="256"/>
                    <a:pt x="618" y="259"/>
                  </a:cubicBezTo>
                  <a:cubicBezTo>
                    <a:pt x="619" y="262"/>
                    <a:pt x="618" y="266"/>
                    <a:pt x="615" y="266"/>
                  </a:cubicBezTo>
                  <a:cubicBezTo>
                    <a:pt x="599" y="265"/>
                    <a:pt x="575" y="254"/>
                    <a:pt x="564" y="273"/>
                  </a:cubicBezTo>
                  <a:cubicBezTo>
                    <a:pt x="563" y="275"/>
                    <a:pt x="561" y="277"/>
                    <a:pt x="560" y="279"/>
                  </a:cubicBezTo>
                  <a:cubicBezTo>
                    <a:pt x="574" y="279"/>
                    <a:pt x="596" y="278"/>
                    <a:pt x="604" y="293"/>
                  </a:cubicBezTo>
                  <a:cubicBezTo>
                    <a:pt x="616" y="293"/>
                    <a:pt x="621" y="282"/>
                    <a:pt x="629" y="274"/>
                  </a:cubicBezTo>
                  <a:cubicBezTo>
                    <a:pt x="629" y="272"/>
                    <a:pt x="628" y="268"/>
                    <a:pt x="630" y="266"/>
                  </a:cubicBezTo>
                  <a:cubicBezTo>
                    <a:pt x="638" y="267"/>
                    <a:pt x="640" y="275"/>
                    <a:pt x="647" y="278"/>
                  </a:cubicBezTo>
                  <a:cubicBezTo>
                    <a:pt x="644" y="290"/>
                    <a:pt x="644" y="290"/>
                    <a:pt x="644" y="290"/>
                  </a:cubicBezTo>
                  <a:cubicBezTo>
                    <a:pt x="647" y="293"/>
                    <a:pt x="653" y="288"/>
                    <a:pt x="655" y="293"/>
                  </a:cubicBezTo>
                  <a:cubicBezTo>
                    <a:pt x="659" y="289"/>
                    <a:pt x="665" y="282"/>
                    <a:pt x="671" y="284"/>
                  </a:cubicBezTo>
                  <a:cubicBezTo>
                    <a:pt x="676" y="287"/>
                    <a:pt x="678" y="289"/>
                    <a:pt x="680" y="293"/>
                  </a:cubicBezTo>
                  <a:cubicBezTo>
                    <a:pt x="683" y="300"/>
                    <a:pt x="680" y="308"/>
                    <a:pt x="679" y="314"/>
                  </a:cubicBezTo>
                  <a:cubicBezTo>
                    <a:pt x="659" y="293"/>
                    <a:pt x="632" y="316"/>
                    <a:pt x="608" y="310"/>
                  </a:cubicBezTo>
                  <a:cubicBezTo>
                    <a:pt x="603" y="316"/>
                    <a:pt x="595" y="318"/>
                    <a:pt x="593" y="326"/>
                  </a:cubicBezTo>
                  <a:cubicBezTo>
                    <a:pt x="598" y="328"/>
                    <a:pt x="594" y="333"/>
                    <a:pt x="595" y="337"/>
                  </a:cubicBezTo>
                  <a:cubicBezTo>
                    <a:pt x="588" y="345"/>
                    <a:pt x="588" y="345"/>
                    <a:pt x="588" y="345"/>
                  </a:cubicBezTo>
                  <a:cubicBezTo>
                    <a:pt x="570" y="345"/>
                    <a:pt x="585" y="325"/>
                    <a:pt x="575" y="318"/>
                  </a:cubicBezTo>
                  <a:cubicBezTo>
                    <a:pt x="567" y="327"/>
                    <a:pt x="542" y="320"/>
                    <a:pt x="548" y="337"/>
                  </a:cubicBezTo>
                  <a:cubicBezTo>
                    <a:pt x="554" y="346"/>
                    <a:pt x="557" y="332"/>
                    <a:pt x="563" y="331"/>
                  </a:cubicBezTo>
                  <a:cubicBezTo>
                    <a:pt x="570" y="344"/>
                    <a:pt x="555" y="348"/>
                    <a:pt x="551" y="358"/>
                  </a:cubicBezTo>
                  <a:cubicBezTo>
                    <a:pt x="548" y="360"/>
                    <a:pt x="544" y="359"/>
                    <a:pt x="541" y="361"/>
                  </a:cubicBezTo>
                  <a:cubicBezTo>
                    <a:pt x="538" y="357"/>
                    <a:pt x="542" y="354"/>
                    <a:pt x="542" y="350"/>
                  </a:cubicBezTo>
                  <a:cubicBezTo>
                    <a:pt x="539" y="348"/>
                    <a:pt x="533" y="348"/>
                    <a:pt x="531" y="351"/>
                  </a:cubicBezTo>
                  <a:cubicBezTo>
                    <a:pt x="527" y="354"/>
                    <a:pt x="529" y="364"/>
                    <a:pt x="522" y="358"/>
                  </a:cubicBezTo>
                  <a:cubicBezTo>
                    <a:pt x="523" y="356"/>
                    <a:pt x="521" y="354"/>
                    <a:pt x="519" y="353"/>
                  </a:cubicBezTo>
                  <a:cubicBezTo>
                    <a:pt x="517" y="356"/>
                    <a:pt x="507" y="357"/>
                    <a:pt x="513" y="363"/>
                  </a:cubicBezTo>
                  <a:cubicBezTo>
                    <a:pt x="516" y="370"/>
                    <a:pt x="522" y="373"/>
                    <a:pt x="529" y="373"/>
                  </a:cubicBezTo>
                  <a:cubicBezTo>
                    <a:pt x="530" y="373"/>
                    <a:pt x="531" y="372"/>
                    <a:pt x="531" y="371"/>
                  </a:cubicBezTo>
                  <a:cubicBezTo>
                    <a:pt x="533" y="371"/>
                    <a:pt x="533" y="371"/>
                    <a:pt x="533" y="371"/>
                  </a:cubicBezTo>
                  <a:cubicBezTo>
                    <a:pt x="533" y="373"/>
                    <a:pt x="536" y="375"/>
                    <a:pt x="537" y="376"/>
                  </a:cubicBezTo>
                  <a:cubicBezTo>
                    <a:pt x="539" y="376"/>
                    <a:pt x="538" y="373"/>
                    <a:pt x="540" y="373"/>
                  </a:cubicBezTo>
                  <a:cubicBezTo>
                    <a:pt x="548" y="375"/>
                    <a:pt x="546" y="387"/>
                    <a:pt x="554" y="390"/>
                  </a:cubicBezTo>
                  <a:cubicBezTo>
                    <a:pt x="556" y="394"/>
                    <a:pt x="552" y="393"/>
                    <a:pt x="550" y="394"/>
                  </a:cubicBezTo>
                  <a:cubicBezTo>
                    <a:pt x="542" y="388"/>
                    <a:pt x="534" y="406"/>
                    <a:pt x="529" y="391"/>
                  </a:cubicBezTo>
                  <a:cubicBezTo>
                    <a:pt x="533" y="380"/>
                    <a:pt x="533" y="380"/>
                    <a:pt x="533" y="380"/>
                  </a:cubicBezTo>
                  <a:cubicBezTo>
                    <a:pt x="530" y="378"/>
                    <a:pt x="526" y="381"/>
                    <a:pt x="523" y="384"/>
                  </a:cubicBezTo>
                  <a:cubicBezTo>
                    <a:pt x="522" y="386"/>
                    <a:pt x="518" y="387"/>
                    <a:pt x="519" y="390"/>
                  </a:cubicBezTo>
                  <a:cubicBezTo>
                    <a:pt x="525" y="393"/>
                    <a:pt x="521" y="397"/>
                    <a:pt x="519" y="401"/>
                  </a:cubicBezTo>
                  <a:cubicBezTo>
                    <a:pt x="514" y="401"/>
                    <a:pt x="509" y="394"/>
                    <a:pt x="502" y="395"/>
                  </a:cubicBezTo>
                  <a:cubicBezTo>
                    <a:pt x="499" y="386"/>
                    <a:pt x="504" y="370"/>
                    <a:pt x="502" y="355"/>
                  </a:cubicBezTo>
                  <a:moveTo>
                    <a:pt x="603" y="279"/>
                  </a:moveTo>
                  <a:cubicBezTo>
                    <a:pt x="604" y="283"/>
                    <a:pt x="611" y="285"/>
                    <a:pt x="612" y="282"/>
                  </a:cubicBezTo>
                  <a:cubicBezTo>
                    <a:pt x="613" y="284"/>
                    <a:pt x="611" y="286"/>
                    <a:pt x="609" y="286"/>
                  </a:cubicBezTo>
                  <a:cubicBezTo>
                    <a:pt x="605" y="287"/>
                    <a:pt x="598" y="284"/>
                    <a:pt x="600" y="278"/>
                  </a:cubicBezTo>
                  <a:cubicBezTo>
                    <a:pt x="600" y="277"/>
                    <a:pt x="602" y="273"/>
                    <a:pt x="604" y="273"/>
                  </a:cubicBezTo>
                  <a:cubicBezTo>
                    <a:pt x="604" y="273"/>
                    <a:pt x="602" y="275"/>
                    <a:pt x="603" y="279"/>
                  </a:cubicBezTo>
                  <a:moveTo>
                    <a:pt x="601" y="490"/>
                  </a:moveTo>
                  <a:cubicBezTo>
                    <a:pt x="599" y="491"/>
                    <a:pt x="599" y="491"/>
                    <a:pt x="599" y="491"/>
                  </a:cubicBezTo>
                  <a:cubicBezTo>
                    <a:pt x="594" y="481"/>
                    <a:pt x="580" y="483"/>
                    <a:pt x="569" y="484"/>
                  </a:cubicBezTo>
                  <a:cubicBezTo>
                    <a:pt x="554" y="482"/>
                    <a:pt x="561" y="506"/>
                    <a:pt x="545" y="497"/>
                  </a:cubicBezTo>
                  <a:cubicBezTo>
                    <a:pt x="543" y="501"/>
                    <a:pt x="540" y="500"/>
                    <a:pt x="537" y="500"/>
                  </a:cubicBezTo>
                  <a:cubicBezTo>
                    <a:pt x="534" y="496"/>
                    <a:pt x="534" y="486"/>
                    <a:pt x="527" y="487"/>
                  </a:cubicBezTo>
                  <a:cubicBezTo>
                    <a:pt x="519" y="494"/>
                    <a:pt x="529" y="517"/>
                    <a:pt x="510" y="513"/>
                  </a:cubicBezTo>
                  <a:cubicBezTo>
                    <a:pt x="509" y="510"/>
                    <a:pt x="508" y="507"/>
                    <a:pt x="505" y="505"/>
                  </a:cubicBezTo>
                  <a:cubicBezTo>
                    <a:pt x="500" y="511"/>
                    <a:pt x="505" y="524"/>
                    <a:pt x="493" y="523"/>
                  </a:cubicBezTo>
                  <a:cubicBezTo>
                    <a:pt x="485" y="523"/>
                    <a:pt x="480" y="520"/>
                    <a:pt x="473" y="524"/>
                  </a:cubicBezTo>
                  <a:cubicBezTo>
                    <a:pt x="468" y="530"/>
                    <a:pt x="476" y="539"/>
                    <a:pt x="466" y="538"/>
                  </a:cubicBezTo>
                  <a:cubicBezTo>
                    <a:pt x="462" y="538"/>
                    <a:pt x="462" y="538"/>
                    <a:pt x="462" y="538"/>
                  </a:cubicBezTo>
                  <a:cubicBezTo>
                    <a:pt x="459" y="525"/>
                    <a:pt x="476" y="520"/>
                    <a:pt x="479" y="508"/>
                  </a:cubicBezTo>
                  <a:cubicBezTo>
                    <a:pt x="495" y="511"/>
                    <a:pt x="492" y="492"/>
                    <a:pt x="500" y="486"/>
                  </a:cubicBezTo>
                  <a:cubicBezTo>
                    <a:pt x="522" y="464"/>
                    <a:pt x="552" y="452"/>
                    <a:pt x="584" y="461"/>
                  </a:cubicBezTo>
                  <a:cubicBezTo>
                    <a:pt x="598" y="463"/>
                    <a:pt x="611" y="472"/>
                    <a:pt x="620" y="484"/>
                  </a:cubicBezTo>
                  <a:cubicBezTo>
                    <a:pt x="626" y="495"/>
                    <a:pt x="620" y="508"/>
                    <a:pt x="620" y="519"/>
                  </a:cubicBezTo>
                  <a:cubicBezTo>
                    <a:pt x="614" y="522"/>
                    <a:pt x="614" y="532"/>
                    <a:pt x="607" y="528"/>
                  </a:cubicBezTo>
                  <a:cubicBezTo>
                    <a:pt x="612" y="523"/>
                    <a:pt x="612" y="523"/>
                    <a:pt x="612" y="523"/>
                  </a:cubicBezTo>
                  <a:cubicBezTo>
                    <a:pt x="590" y="523"/>
                    <a:pt x="613" y="499"/>
                    <a:pt x="601" y="490"/>
                  </a:cubicBezTo>
                  <a:moveTo>
                    <a:pt x="546" y="551"/>
                  </a:moveTo>
                  <a:cubicBezTo>
                    <a:pt x="539" y="554"/>
                    <a:pt x="535" y="548"/>
                    <a:pt x="535" y="542"/>
                  </a:cubicBezTo>
                  <a:cubicBezTo>
                    <a:pt x="536" y="532"/>
                    <a:pt x="536" y="521"/>
                    <a:pt x="544" y="514"/>
                  </a:cubicBezTo>
                  <a:cubicBezTo>
                    <a:pt x="550" y="516"/>
                    <a:pt x="547" y="529"/>
                    <a:pt x="557" y="530"/>
                  </a:cubicBezTo>
                  <a:cubicBezTo>
                    <a:pt x="555" y="537"/>
                    <a:pt x="551" y="545"/>
                    <a:pt x="546" y="551"/>
                  </a:cubicBezTo>
                  <a:moveTo>
                    <a:pt x="551" y="585"/>
                  </a:moveTo>
                  <a:cubicBezTo>
                    <a:pt x="548" y="592"/>
                    <a:pt x="541" y="593"/>
                    <a:pt x="536" y="598"/>
                  </a:cubicBezTo>
                  <a:cubicBezTo>
                    <a:pt x="531" y="586"/>
                    <a:pt x="539" y="574"/>
                    <a:pt x="544" y="564"/>
                  </a:cubicBezTo>
                  <a:cubicBezTo>
                    <a:pt x="556" y="563"/>
                    <a:pt x="553" y="578"/>
                    <a:pt x="551" y="585"/>
                  </a:cubicBezTo>
                  <a:moveTo>
                    <a:pt x="571" y="542"/>
                  </a:moveTo>
                  <a:cubicBezTo>
                    <a:pt x="576" y="542"/>
                    <a:pt x="581" y="542"/>
                    <a:pt x="582" y="548"/>
                  </a:cubicBezTo>
                  <a:cubicBezTo>
                    <a:pt x="581" y="557"/>
                    <a:pt x="566" y="561"/>
                    <a:pt x="557" y="564"/>
                  </a:cubicBezTo>
                  <a:cubicBezTo>
                    <a:pt x="553" y="552"/>
                    <a:pt x="562" y="546"/>
                    <a:pt x="571" y="542"/>
                  </a:cubicBezTo>
                  <a:moveTo>
                    <a:pt x="524" y="621"/>
                  </a:moveTo>
                  <a:cubicBezTo>
                    <a:pt x="518" y="632"/>
                    <a:pt x="505" y="613"/>
                    <a:pt x="501" y="629"/>
                  </a:cubicBezTo>
                  <a:cubicBezTo>
                    <a:pt x="496" y="629"/>
                    <a:pt x="487" y="630"/>
                    <a:pt x="487" y="622"/>
                  </a:cubicBezTo>
                  <a:cubicBezTo>
                    <a:pt x="495" y="624"/>
                    <a:pt x="494" y="614"/>
                    <a:pt x="496" y="610"/>
                  </a:cubicBezTo>
                  <a:cubicBezTo>
                    <a:pt x="506" y="611"/>
                    <a:pt x="521" y="604"/>
                    <a:pt x="526" y="616"/>
                  </a:cubicBezTo>
                  <a:cubicBezTo>
                    <a:pt x="526" y="618"/>
                    <a:pt x="523" y="619"/>
                    <a:pt x="524" y="621"/>
                  </a:cubicBezTo>
                  <a:moveTo>
                    <a:pt x="509" y="981"/>
                  </a:moveTo>
                  <a:cubicBezTo>
                    <a:pt x="505" y="978"/>
                    <a:pt x="505" y="978"/>
                    <a:pt x="505" y="978"/>
                  </a:cubicBezTo>
                  <a:cubicBezTo>
                    <a:pt x="519" y="974"/>
                    <a:pt x="540" y="974"/>
                    <a:pt x="555" y="978"/>
                  </a:cubicBezTo>
                  <a:cubicBezTo>
                    <a:pt x="548" y="1003"/>
                    <a:pt x="524" y="980"/>
                    <a:pt x="509" y="981"/>
                  </a:cubicBezTo>
                  <a:moveTo>
                    <a:pt x="513" y="1014"/>
                  </a:moveTo>
                  <a:cubicBezTo>
                    <a:pt x="512" y="1016"/>
                    <a:pt x="511" y="1018"/>
                    <a:pt x="511" y="1021"/>
                  </a:cubicBezTo>
                  <a:cubicBezTo>
                    <a:pt x="502" y="1017"/>
                    <a:pt x="502" y="1017"/>
                    <a:pt x="502" y="1017"/>
                  </a:cubicBezTo>
                  <a:lnTo>
                    <a:pt x="513" y="1014"/>
                  </a:lnTo>
                  <a:close/>
                  <a:moveTo>
                    <a:pt x="493" y="964"/>
                  </a:moveTo>
                  <a:cubicBezTo>
                    <a:pt x="485" y="952"/>
                    <a:pt x="489" y="934"/>
                    <a:pt x="488" y="919"/>
                  </a:cubicBezTo>
                  <a:cubicBezTo>
                    <a:pt x="491" y="916"/>
                    <a:pt x="491" y="916"/>
                    <a:pt x="491" y="916"/>
                  </a:cubicBezTo>
                  <a:cubicBezTo>
                    <a:pt x="500" y="931"/>
                    <a:pt x="488" y="955"/>
                    <a:pt x="506" y="964"/>
                  </a:cubicBezTo>
                  <a:cubicBezTo>
                    <a:pt x="549" y="964"/>
                    <a:pt x="549" y="964"/>
                    <a:pt x="549" y="964"/>
                  </a:cubicBezTo>
                  <a:cubicBezTo>
                    <a:pt x="533" y="977"/>
                    <a:pt x="511" y="967"/>
                    <a:pt x="493" y="964"/>
                  </a:cubicBezTo>
                  <a:moveTo>
                    <a:pt x="496" y="827"/>
                  </a:moveTo>
                  <a:cubicBezTo>
                    <a:pt x="483" y="821"/>
                    <a:pt x="489" y="806"/>
                    <a:pt x="486" y="795"/>
                  </a:cubicBezTo>
                  <a:cubicBezTo>
                    <a:pt x="487" y="789"/>
                    <a:pt x="502" y="790"/>
                    <a:pt x="502" y="799"/>
                  </a:cubicBezTo>
                  <a:cubicBezTo>
                    <a:pt x="504" y="808"/>
                    <a:pt x="508" y="814"/>
                    <a:pt x="505" y="824"/>
                  </a:cubicBezTo>
                  <a:cubicBezTo>
                    <a:pt x="503" y="828"/>
                    <a:pt x="498" y="824"/>
                    <a:pt x="496" y="827"/>
                  </a:cubicBezTo>
                  <a:moveTo>
                    <a:pt x="478" y="545"/>
                  </a:moveTo>
                  <a:cubicBezTo>
                    <a:pt x="484" y="538"/>
                    <a:pt x="493" y="538"/>
                    <a:pt x="497" y="531"/>
                  </a:cubicBezTo>
                  <a:cubicBezTo>
                    <a:pt x="501" y="540"/>
                    <a:pt x="492" y="547"/>
                    <a:pt x="489" y="555"/>
                  </a:cubicBezTo>
                  <a:cubicBezTo>
                    <a:pt x="487" y="557"/>
                    <a:pt x="484" y="559"/>
                    <a:pt x="481" y="559"/>
                  </a:cubicBezTo>
                  <a:cubicBezTo>
                    <a:pt x="476" y="556"/>
                    <a:pt x="479" y="550"/>
                    <a:pt x="478" y="545"/>
                  </a:cubicBezTo>
                  <a:moveTo>
                    <a:pt x="478" y="668"/>
                  </a:moveTo>
                  <a:cubicBezTo>
                    <a:pt x="478" y="675"/>
                    <a:pt x="478" y="675"/>
                    <a:pt x="478" y="675"/>
                  </a:cubicBezTo>
                  <a:cubicBezTo>
                    <a:pt x="462" y="690"/>
                    <a:pt x="453" y="709"/>
                    <a:pt x="433" y="717"/>
                  </a:cubicBezTo>
                  <a:cubicBezTo>
                    <a:pt x="433" y="710"/>
                    <a:pt x="433" y="710"/>
                    <a:pt x="433" y="710"/>
                  </a:cubicBezTo>
                  <a:cubicBezTo>
                    <a:pt x="473" y="668"/>
                    <a:pt x="473" y="668"/>
                    <a:pt x="473" y="668"/>
                  </a:cubicBezTo>
                  <a:lnTo>
                    <a:pt x="478" y="668"/>
                  </a:lnTo>
                  <a:close/>
                  <a:moveTo>
                    <a:pt x="462" y="751"/>
                  </a:moveTo>
                  <a:cubicBezTo>
                    <a:pt x="468" y="751"/>
                    <a:pt x="475" y="752"/>
                    <a:pt x="477" y="758"/>
                  </a:cubicBezTo>
                  <a:cubicBezTo>
                    <a:pt x="477" y="765"/>
                    <a:pt x="476" y="771"/>
                    <a:pt x="470" y="775"/>
                  </a:cubicBezTo>
                  <a:cubicBezTo>
                    <a:pt x="462" y="777"/>
                    <a:pt x="457" y="770"/>
                    <a:pt x="456" y="764"/>
                  </a:cubicBezTo>
                  <a:cubicBezTo>
                    <a:pt x="455" y="759"/>
                    <a:pt x="458" y="754"/>
                    <a:pt x="462" y="751"/>
                  </a:cubicBezTo>
                  <a:moveTo>
                    <a:pt x="470" y="829"/>
                  </a:moveTo>
                  <a:cubicBezTo>
                    <a:pt x="479" y="828"/>
                    <a:pt x="483" y="838"/>
                    <a:pt x="487" y="844"/>
                  </a:cubicBezTo>
                  <a:cubicBezTo>
                    <a:pt x="484" y="846"/>
                    <a:pt x="487" y="850"/>
                    <a:pt x="484" y="852"/>
                  </a:cubicBezTo>
                  <a:cubicBezTo>
                    <a:pt x="476" y="864"/>
                    <a:pt x="471" y="849"/>
                    <a:pt x="465" y="845"/>
                  </a:cubicBezTo>
                  <a:lnTo>
                    <a:pt x="470" y="829"/>
                  </a:lnTo>
                  <a:close/>
                  <a:moveTo>
                    <a:pt x="506" y="778"/>
                  </a:moveTo>
                  <a:cubicBezTo>
                    <a:pt x="497" y="779"/>
                    <a:pt x="495" y="768"/>
                    <a:pt x="488" y="764"/>
                  </a:cubicBezTo>
                  <a:cubicBezTo>
                    <a:pt x="490" y="760"/>
                    <a:pt x="492" y="759"/>
                    <a:pt x="496" y="757"/>
                  </a:cubicBezTo>
                  <a:cubicBezTo>
                    <a:pt x="505" y="754"/>
                    <a:pt x="513" y="759"/>
                    <a:pt x="518" y="765"/>
                  </a:cubicBezTo>
                  <a:cubicBezTo>
                    <a:pt x="508" y="767"/>
                    <a:pt x="516" y="779"/>
                    <a:pt x="506" y="778"/>
                  </a:cubicBezTo>
                  <a:moveTo>
                    <a:pt x="523" y="558"/>
                  </a:moveTo>
                  <a:cubicBezTo>
                    <a:pt x="517" y="559"/>
                    <a:pt x="511" y="569"/>
                    <a:pt x="505" y="562"/>
                  </a:cubicBezTo>
                  <a:cubicBezTo>
                    <a:pt x="501" y="556"/>
                    <a:pt x="508" y="551"/>
                    <a:pt x="508" y="545"/>
                  </a:cubicBezTo>
                  <a:cubicBezTo>
                    <a:pt x="511" y="536"/>
                    <a:pt x="525" y="531"/>
                    <a:pt x="531" y="538"/>
                  </a:cubicBezTo>
                  <a:cubicBezTo>
                    <a:pt x="532" y="546"/>
                    <a:pt x="521" y="549"/>
                    <a:pt x="523" y="558"/>
                  </a:cubicBezTo>
                  <a:moveTo>
                    <a:pt x="475" y="617"/>
                  </a:moveTo>
                  <a:cubicBezTo>
                    <a:pt x="470" y="624"/>
                    <a:pt x="471" y="636"/>
                    <a:pt x="460" y="637"/>
                  </a:cubicBezTo>
                  <a:cubicBezTo>
                    <a:pt x="458" y="636"/>
                    <a:pt x="456" y="635"/>
                    <a:pt x="453" y="635"/>
                  </a:cubicBezTo>
                  <a:cubicBezTo>
                    <a:pt x="450" y="624"/>
                    <a:pt x="464" y="612"/>
                    <a:pt x="475" y="617"/>
                  </a:cubicBezTo>
                  <a:moveTo>
                    <a:pt x="568" y="395"/>
                  </a:moveTo>
                  <a:cubicBezTo>
                    <a:pt x="563" y="395"/>
                    <a:pt x="563" y="395"/>
                    <a:pt x="563" y="395"/>
                  </a:cubicBezTo>
                  <a:cubicBezTo>
                    <a:pt x="569" y="382"/>
                    <a:pt x="550" y="378"/>
                    <a:pt x="557" y="366"/>
                  </a:cubicBezTo>
                  <a:cubicBezTo>
                    <a:pt x="560" y="363"/>
                    <a:pt x="558" y="357"/>
                    <a:pt x="563" y="357"/>
                  </a:cubicBezTo>
                  <a:cubicBezTo>
                    <a:pt x="570" y="359"/>
                    <a:pt x="577" y="361"/>
                    <a:pt x="585" y="362"/>
                  </a:cubicBezTo>
                  <a:cubicBezTo>
                    <a:pt x="588" y="367"/>
                    <a:pt x="584" y="373"/>
                    <a:pt x="582" y="377"/>
                  </a:cubicBezTo>
                  <a:cubicBezTo>
                    <a:pt x="576" y="377"/>
                    <a:pt x="572" y="368"/>
                    <a:pt x="564" y="373"/>
                  </a:cubicBezTo>
                  <a:cubicBezTo>
                    <a:pt x="556" y="384"/>
                    <a:pt x="576" y="386"/>
                    <a:pt x="568" y="395"/>
                  </a:cubicBezTo>
                  <a:moveTo>
                    <a:pt x="502" y="410"/>
                  </a:moveTo>
                  <a:cubicBezTo>
                    <a:pt x="508" y="422"/>
                    <a:pt x="514" y="410"/>
                    <a:pt x="523" y="413"/>
                  </a:cubicBezTo>
                  <a:cubicBezTo>
                    <a:pt x="523" y="425"/>
                    <a:pt x="511" y="435"/>
                    <a:pt x="502" y="441"/>
                  </a:cubicBezTo>
                  <a:cubicBezTo>
                    <a:pt x="495" y="440"/>
                    <a:pt x="497" y="426"/>
                    <a:pt x="487" y="429"/>
                  </a:cubicBezTo>
                  <a:cubicBezTo>
                    <a:pt x="483" y="431"/>
                    <a:pt x="478" y="437"/>
                    <a:pt x="473" y="433"/>
                  </a:cubicBezTo>
                  <a:cubicBezTo>
                    <a:pt x="472" y="425"/>
                    <a:pt x="475" y="414"/>
                    <a:pt x="483" y="410"/>
                  </a:cubicBezTo>
                  <a:cubicBezTo>
                    <a:pt x="492" y="404"/>
                    <a:pt x="496" y="420"/>
                    <a:pt x="502" y="410"/>
                  </a:cubicBezTo>
                  <a:moveTo>
                    <a:pt x="493" y="442"/>
                  </a:moveTo>
                  <a:cubicBezTo>
                    <a:pt x="495" y="452"/>
                    <a:pt x="492" y="459"/>
                    <a:pt x="483" y="463"/>
                  </a:cubicBezTo>
                  <a:cubicBezTo>
                    <a:pt x="474" y="464"/>
                    <a:pt x="474" y="464"/>
                    <a:pt x="474" y="464"/>
                  </a:cubicBezTo>
                  <a:cubicBezTo>
                    <a:pt x="480" y="452"/>
                    <a:pt x="463" y="457"/>
                    <a:pt x="469" y="446"/>
                  </a:cubicBezTo>
                  <a:cubicBezTo>
                    <a:pt x="478" y="447"/>
                    <a:pt x="487" y="432"/>
                    <a:pt x="493" y="442"/>
                  </a:cubicBezTo>
                  <a:moveTo>
                    <a:pt x="481" y="475"/>
                  </a:moveTo>
                  <a:cubicBezTo>
                    <a:pt x="482" y="482"/>
                    <a:pt x="482" y="482"/>
                    <a:pt x="482" y="482"/>
                  </a:cubicBezTo>
                  <a:cubicBezTo>
                    <a:pt x="479" y="490"/>
                    <a:pt x="472" y="497"/>
                    <a:pt x="469" y="505"/>
                  </a:cubicBezTo>
                  <a:cubicBezTo>
                    <a:pt x="466" y="510"/>
                    <a:pt x="463" y="516"/>
                    <a:pt x="457" y="519"/>
                  </a:cubicBezTo>
                  <a:cubicBezTo>
                    <a:pt x="450" y="520"/>
                    <a:pt x="444" y="519"/>
                    <a:pt x="438" y="515"/>
                  </a:cubicBezTo>
                  <a:cubicBezTo>
                    <a:pt x="446" y="511"/>
                    <a:pt x="443" y="501"/>
                    <a:pt x="450" y="497"/>
                  </a:cubicBezTo>
                  <a:cubicBezTo>
                    <a:pt x="467" y="511"/>
                    <a:pt x="467" y="479"/>
                    <a:pt x="481" y="475"/>
                  </a:cubicBezTo>
                  <a:moveTo>
                    <a:pt x="444" y="546"/>
                  </a:moveTo>
                  <a:cubicBezTo>
                    <a:pt x="443" y="558"/>
                    <a:pt x="443" y="558"/>
                    <a:pt x="443" y="558"/>
                  </a:cubicBezTo>
                  <a:cubicBezTo>
                    <a:pt x="437" y="557"/>
                    <a:pt x="428" y="561"/>
                    <a:pt x="424" y="554"/>
                  </a:cubicBezTo>
                  <a:cubicBezTo>
                    <a:pt x="426" y="549"/>
                    <a:pt x="429" y="542"/>
                    <a:pt x="435" y="541"/>
                  </a:cubicBezTo>
                  <a:cubicBezTo>
                    <a:pt x="440" y="541"/>
                    <a:pt x="445" y="541"/>
                    <a:pt x="444" y="546"/>
                  </a:cubicBezTo>
                  <a:moveTo>
                    <a:pt x="384" y="642"/>
                  </a:moveTo>
                  <a:cubicBezTo>
                    <a:pt x="379" y="642"/>
                    <a:pt x="374" y="639"/>
                    <a:pt x="374" y="634"/>
                  </a:cubicBezTo>
                  <a:cubicBezTo>
                    <a:pt x="377" y="628"/>
                    <a:pt x="387" y="617"/>
                    <a:pt x="393" y="629"/>
                  </a:cubicBezTo>
                  <a:cubicBezTo>
                    <a:pt x="396" y="636"/>
                    <a:pt x="388" y="640"/>
                    <a:pt x="384" y="642"/>
                  </a:cubicBezTo>
                  <a:moveTo>
                    <a:pt x="375" y="573"/>
                  </a:moveTo>
                  <a:cubicBezTo>
                    <a:pt x="375" y="580"/>
                    <a:pt x="374" y="585"/>
                    <a:pt x="371" y="590"/>
                  </a:cubicBezTo>
                  <a:cubicBezTo>
                    <a:pt x="367" y="589"/>
                    <a:pt x="359" y="593"/>
                    <a:pt x="358" y="586"/>
                  </a:cubicBezTo>
                  <a:cubicBezTo>
                    <a:pt x="360" y="580"/>
                    <a:pt x="360" y="573"/>
                    <a:pt x="363" y="567"/>
                  </a:cubicBezTo>
                  <a:cubicBezTo>
                    <a:pt x="369" y="566"/>
                    <a:pt x="373" y="568"/>
                    <a:pt x="375" y="573"/>
                  </a:cubicBezTo>
                  <a:moveTo>
                    <a:pt x="361" y="680"/>
                  </a:moveTo>
                  <a:cubicBezTo>
                    <a:pt x="357" y="689"/>
                    <a:pt x="345" y="694"/>
                    <a:pt x="337" y="693"/>
                  </a:cubicBezTo>
                  <a:cubicBezTo>
                    <a:pt x="345" y="690"/>
                    <a:pt x="345" y="680"/>
                    <a:pt x="346" y="673"/>
                  </a:cubicBezTo>
                  <a:cubicBezTo>
                    <a:pt x="352" y="674"/>
                    <a:pt x="357" y="675"/>
                    <a:pt x="361" y="680"/>
                  </a:cubicBezTo>
                  <a:moveTo>
                    <a:pt x="406" y="622"/>
                  </a:moveTo>
                  <a:cubicBezTo>
                    <a:pt x="409" y="622"/>
                    <a:pt x="411" y="618"/>
                    <a:pt x="414" y="616"/>
                  </a:cubicBezTo>
                  <a:cubicBezTo>
                    <a:pt x="411" y="610"/>
                    <a:pt x="403" y="612"/>
                    <a:pt x="398" y="610"/>
                  </a:cubicBezTo>
                  <a:cubicBezTo>
                    <a:pt x="395" y="600"/>
                    <a:pt x="411" y="595"/>
                    <a:pt x="407" y="584"/>
                  </a:cubicBezTo>
                  <a:cubicBezTo>
                    <a:pt x="412" y="579"/>
                    <a:pt x="414" y="570"/>
                    <a:pt x="423" y="570"/>
                  </a:cubicBezTo>
                  <a:cubicBezTo>
                    <a:pt x="433" y="577"/>
                    <a:pt x="439" y="568"/>
                    <a:pt x="450" y="567"/>
                  </a:cubicBezTo>
                  <a:cubicBezTo>
                    <a:pt x="451" y="568"/>
                    <a:pt x="451" y="568"/>
                    <a:pt x="451" y="568"/>
                  </a:cubicBezTo>
                  <a:cubicBezTo>
                    <a:pt x="448" y="575"/>
                    <a:pt x="437" y="576"/>
                    <a:pt x="431" y="582"/>
                  </a:cubicBezTo>
                  <a:cubicBezTo>
                    <a:pt x="433" y="587"/>
                    <a:pt x="438" y="584"/>
                    <a:pt x="442" y="585"/>
                  </a:cubicBezTo>
                  <a:cubicBezTo>
                    <a:pt x="442" y="591"/>
                    <a:pt x="443" y="601"/>
                    <a:pt x="435" y="604"/>
                  </a:cubicBezTo>
                  <a:cubicBezTo>
                    <a:pt x="420" y="604"/>
                    <a:pt x="422" y="622"/>
                    <a:pt x="415" y="630"/>
                  </a:cubicBezTo>
                  <a:cubicBezTo>
                    <a:pt x="413" y="635"/>
                    <a:pt x="407" y="639"/>
                    <a:pt x="402" y="635"/>
                  </a:cubicBezTo>
                  <a:cubicBezTo>
                    <a:pt x="401" y="632"/>
                    <a:pt x="402" y="626"/>
                    <a:pt x="406" y="622"/>
                  </a:cubicBezTo>
                  <a:moveTo>
                    <a:pt x="425" y="789"/>
                  </a:moveTo>
                  <a:cubicBezTo>
                    <a:pt x="421" y="789"/>
                    <a:pt x="421" y="789"/>
                    <a:pt x="421" y="789"/>
                  </a:cubicBezTo>
                  <a:cubicBezTo>
                    <a:pt x="422" y="779"/>
                    <a:pt x="431" y="773"/>
                    <a:pt x="439" y="769"/>
                  </a:cubicBezTo>
                  <a:cubicBezTo>
                    <a:pt x="447" y="768"/>
                    <a:pt x="448" y="776"/>
                    <a:pt x="450" y="781"/>
                  </a:cubicBezTo>
                  <a:cubicBezTo>
                    <a:pt x="451" y="795"/>
                    <a:pt x="448" y="807"/>
                    <a:pt x="441" y="817"/>
                  </a:cubicBezTo>
                  <a:cubicBezTo>
                    <a:pt x="437" y="817"/>
                    <a:pt x="433" y="818"/>
                    <a:pt x="430" y="816"/>
                  </a:cubicBezTo>
                  <a:cubicBezTo>
                    <a:pt x="425" y="821"/>
                    <a:pt x="430" y="834"/>
                    <a:pt x="420" y="834"/>
                  </a:cubicBezTo>
                  <a:cubicBezTo>
                    <a:pt x="417" y="826"/>
                    <a:pt x="419" y="818"/>
                    <a:pt x="424" y="812"/>
                  </a:cubicBezTo>
                  <a:cubicBezTo>
                    <a:pt x="428" y="808"/>
                    <a:pt x="431" y="815"/>
                    <a:pt x="434" y="808"/>
                  </a:cubicBezTo>
                  <a:cubicBezTo>
                    <a:pt x="436" y="799"/>
                    <a:pt x="431" y="794"/>
                    <a:pt x="425" y="789"/>
                  </a:cubicBezTo>
                  <a:moveTo>
                    <a:pt x="439" y="834"/>
                  </a:moveTo>
                  <a:cubicBezTo>
                    <a:pt x="443" y="826"/>
                    <a:pt x="455" y="829"/>
                    <a:pt x="455" y="838"/>
                  </a:cubicBezTo>
                  <a:cubicBezTo>
                    <a:pt x="456" y="846"/>
                    <a:pt x="447" y="849"/>
                    <a:pt x="442" y="852"/>
                  </a:cubicBezTo>
                  <a:cubicBezTo>
                    <a:pt x="433" y="853"/>
                    <a:pt x="433" y="853"/>
                    <a:pt x="433" y="853"/>
                  </a:cubicBezTo>
                  <a:cubicBezTo>
                    <a:pt x="434" y="848"/>
                    <a:pt x="442" y="843"/>
                    <a:pt x="439" y="834"/>
                  </a:cubicBezTo>
                  <a:moveTo>
                    <a:pt x="443" y="956"/>
                  </a:moveTo>
                  <a:cubicBezTo>
                    <a:pt x="441" y="956"/>
                    <a:pt x="441" y="956"/>
                    <a:pt x="441" y="956"/>
                  </a:cubicBezTo>
                  <a:cubicBezTo>
                    <a:pt x="441" y="953"/>
                    <a:pt x="436" y="953"/>
                    <a:pt x="435" y="951"/>
                  </a:cubicBezTo>
                  <a:cubicBezTo>
                    <a:pt x="438" y="949"/>
                    <a:pt x="443" y="949"/>
                    <a:pt x="446" y="951"/>
                  </a:cubicBezTo>
                  <a:cubicBezTo>
                    <a:pt x="447" y="954"/>
                    <a:pt x="444" y="955"/>
                    <a:pt x="443" y="956"/>
                  </a:cubicBezTo>
                  <a:moveTo>
                    <a:pt x="459" y="959"/>
                  </a:moveTo>
                  <a:cubicBezTo>
                    <a:pt x="466" y="951"/>
                    <a:pt x="457" y="942"/>
                    <a:pt x="462" y="932"/>
                  </a:cubicBezTo>
                  <a:cubicBezTo>
                    <a:pt x="466" y="928"/>
                    <a:pt x="473" y="931"/>
                    <a:pt x="478" y="928"/>
                  </a:cubicBezTo>
                  <a:cubicBezTo>
                    <a:pt x="478" y="939"/>
                    <a:pt x="483" y="953"/>
                    <a:pt x="479" y="965"/>
                  </a:cubicBezTo>
                  <a:cubicBezTo>
                    <a:pt x="492" y="978"/>
                    <a:pt x="505" y="988"/>
                    <a:pt x="506" y="1005"/>
                  </a:cubicBezTo>
                  <a:cubicBezTo>
                    <a:pt x="494" y="1010"/>
                    <a:pt x="492" y="992"/>
                    <a:pt x="483" y="986"/>
                  </a:cubicBezTo>
                  <a:cubicBezTo>
                    <a:pt x="471" y="971"/>
                    <a:pt x="451" y="966"/>
                    <a:pt x="431" y="971"/>
                  </a:cubicBezTo>
                  <a:cubicBezTo>
                    <a:pt x="423" y="974"/>
                    <a:pt x="414" y="977"/>
                    <a:pt x="406" y="984"/>
                  </a:cubicBezTo>
                  <a:cubicBezTo>
                    <a:pt x="400" y="980"/>
                    <a:pt x="401" y="974"/>
                    <a:pt x="399" y="969"/>
                  </a:cubicBezTo>
                  <a:cubicBezTo>
                    <a:pt x="417" y="960"/>
                    <a:pt x="441" y="966"/>
                    <a:pt x="459" y="959"/>
                  </a:cubicBezTo>
                  <a:moveTo>
                    <a:pt x="560" y="991"/>
                  </a:moveTo>
                  <a:cubicBezTo>
                    <a:pt x="565" y="985"/>
                    <a:pt x="572" y="992"/>
                    <a:pt x="575" y="996"/>
                  </a:cubicBezTo>
                  <a:cubicBezTo>
                    <a:pt x="570" y="995"/>
                    <a:pt x="564" y="995"/>
                    <a:pt x="560" y="991"/>
                  </a:cubicBezTo>
                  <a:moveTo>
                    <a:pt x="732" y="1069"/>
                  </a:moveTo>
                  <a:cubicBezTo>
                    <a:pt x="730" y="1065"/>
                    <a:pt x="728" y="1062"/>
                    <a:pt x="726" y="1058"/>
                  </a:cubicBezTo>
                  <a:cubicBezTo>
                    <a:pt x="722" y="1052"/>
                    <a:pt x="718" y="1047"/>
                    <a:pt x="716" y="1040"/>
                  </a:cubicBezTo>
                  <a:cubicBezTo>
                    <a:pt x="716" y="1039"/>
                    <a:pt x="716" y="1039"/>
                    <a:pt x="716" y="1039"/>
                  </a:cubicBezTo>
                  <a:cubicBezTo>
                    <a:pt x="715" y="1038"/>
                    <a:pt x="715" y="1038"/>
                    <a:pt x="715" y="1038"/>
                  </a:cubicBezTo>
                  <a:cubicBezTo>
                    <a:pt x="711" y="1034"/>
                    <a:pt x="705" y="1031"/>
                    <a:pt x="699" y="1027"/>
                  </a:cubicBezTo>
                  <a:cubicBezTo>
                    <a:pt x="689" y="1021"/>
                    <a:pt x="679" y="1015"/>
                    <a:pt x="678" y="1005"/>
                  </a:cubicBezTo>
                  <a:cubicBezTo>
                    <a:pt x="677" y="1002"/>
                    <a:pt x="677" y="1002"/>
                    <a:pt x="677" y="1002"/>
                  </a:cubicBezTo>
                  <a:cubicBezTo>
                    <a:pt x="674" y="1001"/>
                    <a:pt x="674" y="1001"/>
                    <a:pt x="674" y="1001"/>
                  </a:cubicBezTo>
                  <a:cubicBezTo>
                    <a:pt x="670" y="1000"/>
                    <a:pt x="667" y="997"/>
                    <a:pt x="664" y="993"/>
                  </a:cubicBezTo>
                  <a:cubicBezTo>
                    <a:pt x="660" y="989"/>
                    <a:pt x="655" y="985"/>
                    <a:pt x="649" y="983"/>
                  </a:cubicBezTo>
                  <a:cubicBezTo>
                    <a:pt x="649" y="983"/>
                    <a:pt x="649" y="983"/>
                    <a:pt x="649" y="983"/>
                  </a:cubicBezTo>
                  <a:cubicBezTo>
                    <a:pt x="638" y="979"/>
                    <a:pt x="638" y="979"/>
                    <a:pt x="638" y="979"/>
                  </a:cubicBezTo>
                  <a:cubicBezTo>
                    <a:pt x="624" y="974"/>
                    <a:pt x="610" y="969"/>
                    <a:pt x="595" y="966"/>
                  </a:cubicBezTo>
                  <a:cubicBezTo>
                    <a:pt x="590" y="958"/>
                    <a:pt x="583" y="949"/>
                    <a:pt x="574" y="947"/>
                  </a:cubicBezTo>
                  <a:cubicBezTo>
                    <a:pt x="573" y="947"/>
                    <a:pt x="573" y="947"/>
                    <a:pt x="573" y="947"/>
                  </a:cubicBezTo>
                  <a:cubicBezTo>
                    <a:pt x="571" y="947"/>
                    <a:pt x="571" y="947"/>
                    <a:pt x="571" y="947"/>
                  </a:cubicBezTo>
                  <a:cubicBezTo>
                    <a:pt x="569" y="949"/>
                    <a:pt x="566" y="948"/>
                    <a:pt x="562" y="946"/>
                  </a:cubicBezTo>
                  <a:cubicBezTo>
                    <a:pt x="558" y="943"/>
                    <a:pt x="551" y="940"/>
                    <a:pt x="544" y="945"/>
                  </a:cubicBezTo>
                  <a:cubicBezTo>
                    <a:pt x="537" y="950"/>
                    <a:pt x="525" y="949"/>
                    <a:pt x="516" y="948"/>
                  </a:cubicBezTo>
                  <a:cubicBezTo>
                    <a:pt x="516" y="948"/>
                    <a:pt x="513" y="947"/>
                    <a:pt x="512" y="947"/>
                  </a:cubicBezTo>
                  <a:cubicBezTo>
                    <a:pt x="510" y="946"/>
                    <a:pt x="508" y="944"/>
                    <a:pt x="507" y="943"/>
                  </a:cubicBezTo>
                  <a:cubicBezTo>
                    <a:pt x="505" y="937"/>
                    <a:pt x="504" y="932"/>
                    <a:pt x="504" y="927"/>
                  </a:cubicBezTo>
                  <a:cubicBezTo>
                    <a:pt x="504" y="913"/>
                    <a:pt x="512" y="902"/>
                    <a:pt x="519" y="890"/>
                  </a:cubicBezTo>
                  <a:cubicBezTo>
                    <a:pt x="526" y="879"/>
                    <a:pt x="534" y="867"/>
                    <a:pt x="536" y="853"/>
                  </a:cubicBezTo>
                  <a:cubicBezTo>
                    <a:pt x="541" y="844"/>
                    <a:pt x="541" y="833"/>
                    <a:pt x="541" y="823"/>
                  </a:cubicBezTo>
                  <a:cubicBezTo>
                    <a:pt x="542" y="811"/>
                    <a:pt x="542" y="799"/>
                    <a:pt x="550" y="792"/>
                  </a:cubicBezTo>
                  <a:cubicBezTo>
                    <a:pt x="560" y="781"/>
                    <a:pt x="562" y="768"/>
                    <a:pt x="565" y="756"/>
                  </a:cubicBezTo>
                  <a:cubicBezTo>
                    <a:pt x="568" y="743"/>
                    <a:pt x="571" y="730"/>
                    <a:pt x="582" y="721"/>
                  </a:cubicBezTo>
                  <a:cubicBezTo>
                    <a:pt x="582" y="721"/>
                    <a:pt x="582" y="721"/>
                    <a:pt x="582" y="721"/>
                  </a:cubicBezTo>
                  <a:cubicBezTo>
                    <a:pt x="583" y="720"/>
                    <a:pt x="583" y="720"/>
                    <a:pt x="583" y="720"/>
                  </a:cubicBezTo>
                  <a:cubicBezTo>
                    <a:pt x="612" y="681"/>
                    <a:pt x="636" y="637"/>
                    <a:pt x="658" y="580"/>
                  </a:cubicBezTo>
                  <a:cubicBezTo>
                    <a:pt x="664" y="562"/>
                    <a:pt x="667" y="543"/>
                    <a:pt x="667" y="524"/>
                  </a:cubicBezTo>
                  <a:cubicBezTo>
                    <a:pt x="667" y="486"/>
                    <a:pt x="656" y="447"/>
                    <a:pt x="635" y="413"/>
                  </a:cubicBezTo>
                  <a:cubicBezTo>
                    <a:pt x="632" y="403"/>
                    <a:pt x="630" y="392"/>
                    <a:pt x="628" y="382"/>
                  </a:cubicBezTo>
                  <a:cubicBezTo>
                    <a:pt x="626" y="368"/>
                    <a:pt x="623" y="353"/>
                    <a:pt x="617" y="339"/>
                  </a:cubicBezTo>
                  <a:cubicBezTo>
                    <a:pt x="617" y="334"/>
                    <a:pt x="620" y="328"/>
                    <a:pt x="624" y="326"/>
                  </a:cubicBezTo>
                  <a:cubicBezTo>
                    <a:pt x="630" y="326"/>
                    <a:pt x="636" y="325"/>
                    <a:pt x="641" y="324"/>
                  </a:cubicBezTo>
                  <a:cubicBezTo>
                    <a:pt x="657" y="321"/>
                    <a:pt x="667" y="319"/>
                    <a:pt x="672" y="331"/>
                  </a:cubicBezTo>
                  <a:cubicBezTo>
                    <a:pt x="674" y="335"/>
                    <a:pt x="674" y="335"/>
                    <a:pt x="674" y="335"/>
                  </a:cubicBezTo>
                  <a:cubicBezTo>
                    <a:pt x="678" y="333"/>
                    <a:pt x="678" y="333"/>
                    <a:pt x="678" y="333"/>
                  </a:cubicBezTo>
                  <a:cubicBezTo>
                    <a:pt x="688" y="329"/>
                    <a:pt x="695" y="320"/>
                    <a:pt x="697" y="304"/>
                  </a:cubicBezTo>
                  <a:cubicBezTo>
                    <a:pt x="699" y="293"/>
                    <a:pt x="694" y="284"/>
                    <a:pt x="688" y="277"/>
                  </a:cubicBezTo>
                  <a:cubicBezTo>
                    <a:pt x="682" y="267"/>
                    <a:pt x="673" y="265"/>
                    <a:pt x="664" y="263"/>
                  </a:cubicBezTo>
                  <a:cubicBezTo>
                    <a:pt x="656" y="261"/>
                    <a:pt x="649" y="259"/>
                    <a:pt x="645" y="252"/>
                  </a:cubicBezTo>
                  <a:cubicBezTo>
                    <a:pt x="632" y="230"/>
                    <a:pt x="558" y="226"/>
                    <a:pt x="528" y="237"/>
                  </a:cubicBezTo>
                  <a:cubicBezTo>
                    <a:pt x="491" y="254"/>
                    <a:pt x="490" y="286"/>
                    <a:pt x="489" y="318"/>
                  </a:cubicBezTo>
                  <a:cubicBezTo>
                    <a:pt x="489" y="339"/>
                    <a:pt x="489" y="361"/>
                    <a:pt x="477" y="378"/>
                  </a:cubicBezTo>
                  <a:cubicBezTo>
                    <a:pt x="468" y="392"/>
                    <a:pt x="458" y="403"/>
                    <a:pt x="447" y="415"/>
                  </a:cubicBezTo>
                  <a:cubicBezTo>
                    <a:pt x="438" y="426"/>
                    <a:pt x="427" y="438"/>
                    <a:pt x="419" y="451"/>
                  </a:cubicBezTo>
                  <a:cubicBezTo>
                    <a:pt x="412" y="463"/>
                    <a:pt x="403" y="473"/>
                    <a:pt x="394" y="485"/>
                  </a:cubicBezTo>
                  <a:cubicBezTo>
                    <a:pt x="377" y="507"/>
                    <a:pt x="359" y="529"/>
                    <a:pt x="353" y="555"/>
                  </a:cubicBezTo>
                  <a:cubicBezTo>
                    <a:pt x="303" y="689"/>
                    <a:pt x="245" y="900"/>
                    <a:pt x="243" y="906"/>
                  </a:cubicBezTo>
                  <a:cubicBezTo>
                    <a:pt x="241" y="912"/>
                    <a:pt x="238" y="920"/>
                    <a:pt x="237" y="930"/>
                  </a:cubicBezTo>
                  <a:cubicBezTo>
                    <a:pt x="237" y="940"/>
                    <a:pt x="240" y="943"/>
                    <a:pt x="238" y="951"/>
                  </a:cubicBezTo>
                  <a:cubicBezTo>
                    <a:pt x="235" y="961"/>
                    <a:pt x="230" y="983"/>
                    <a:pt x="229" y="990"/>
                  </a:cubicBezTo>
                  <a:cubicBezTo>
                    <a:pt x="228" y="996"/>
                    <a:pt x="236" y="999"/>
                    <a:pt x="245" y="1000"/>
                  </a:cubicBezTo>
                  <a:cubicBezTo>
                    <a:pt x="253" y="1000"/>
                    <a:pt x="282" y="986"/>
                    <a:pt x="295" y="976"/>
                  </a:cubicBezTo>
                  <a:cubicBezTo>
                    <a:pt x="302" y="972"/>
                    <a:pt x="308" y="968"/>
                    <a:pt x="313" y="964"/>
                  </a:cubicBezTo>
                  <a:cubicBezTo>
                    <a:pt x="345" y="936"/>
                    <a:pt x="345" y="936"/>
                    <a:pt x="345" y="936"/>
                  </a:cubicBezTo>
                  <a:cubicBezTo>
                    <a:pt x="371" y="911"/>
                    <a:pt x="400" y="885"/>
                    <a:pt x="406" y="878"/>
                  </a:cubicBezTo>
                  <a:cubicBezTo>
                    <a:pt x="412" y="879"/>
                    <a:pt x="414" y="881"/>
                    <a:pt x="414" y="883"/>
                  </a:cubicBezTo>
                  <a:cubicBezTo>
                    <a:pt x="415" y="900"/>
                    <a:pt x="426" y="919"/>
                    <a:pt x="441" y="927"/>
                  </a:cubicBezTo>
                  <a:cubicBezTo>
                    <a:pt x="442" y="928"/>
                    <a:pt x="443" y="928"/>
                    <a:pt x="443" y="928"/>
                  </a:cubicBezTo>
                  <a:cubicBezTo>
                    <a:pt x="443" y="929"/>
                    <a:pt x="443" y="929"/>
                    <a:pt x="444" y="930"/>
                  </a:cubicBezTo>
                  <a:cubicBezTo>
                    <a:pt x="441" y="931"/>
                    <a:pt x="437" y="931"/>
                    <a:pt x="433" y="932"/>
                  </a:cubicBezTo>
                  <a:cubicBezTo>
                    <a:pt x="425" y="932"/>
                    <a:pt x="415" y="932"/>
                    <a:pt x="410" y="943"/>
                  </a:cubicBezTo>
                  <a:cubicBezTo>
                    <a:pt x="407" y="944"/>
                    <a:pt x="394" y="945"/>
                    <a:pt x="394" y="945"/>
                  </a:cubicBezTo>
                  <a:cubicBezTo>
                    <a:pt x="372" y="947"/>
                    <a:pt x="349" y="948"/>
                    <a:pt x="333" y="968"/>
                  </a:cubicBezTo>
                  <a:cubicBezTo>
                    <a:pt x="327" y="975"/>
                    <a:pt x="320" y="981"/>
                    <a:pt x="314" y="987"/>
                  </a:cubicBezTo>
                  <a:cubicBezTo>
                    <a:pt x="309" y="993"/>
                    <a:pt x="303" y="999"/>
                    <a:pt x="297" y="1006"/>
                  </a:cubicBezTo>
                  <a:cubicBezTo>
                    <a:pt x="296" y="1006"/>
                    <a:pt x="291" y="1008"/>
                    <a:pt x="291" y="1008"/>
                  </a:cubicBezTo>
                  <a:cubicBezTo>
                    <a:pt x="272" y="1016"/>
                    <a:pt x="253" y="1023"/>
                    <a:pt x="235" y="1034"/>
                  </a:cubicBezTo>
                  <a:cubicBezTo>
                    <a:pt x="111" y="934"/>
                    <a:pt x="29" y="768"/>
                    <a:pt x="29" y="580"/>
                  </a:cubicBezTo>
                  <a:cubicBezTo>
                    <a:pt x="29" y="276"/>
                    <a:pt x="244" y="28"/>
                    <a:pt x="509" y="28"/>
                  </a:cubicBezTo>
                  <a:cubicBezTo>
                    <a:pt x="774" y="28"/>
                    <a:pt x="989" y="276"/>
                    <a:pt x="989" y="580"/>
                  </a:cubicBezTo>
                  <a:cubicBezTo>
                    <a:pt x="989" y="792"/>
                    <a:pt x="885" y="976"/>
                    <a:pt x="732" y="1069"/>
                  </a:cubicBezTo>
                  <a:moveTo>
                    <a:pt x="529" y="333"/>
                  </a:moveTo>
                  <a:cubicBezTo>
                    <a:pt x="533" y="328"/>
                    <a:pt x="540" y="322"/>
                    <a:pt x="535" y="314"/>
                  </a:cubicBezTo>
                  <a:cubicBezTo>
                    <a:pt x="530" y="321"/>
                    <a:pt x="522" y="314"/>
                    <a:pt x="516" y="317"/>
                  </a:cubicBezTo>
                  <a:cubicBezTo>
                    <a:pt x="516" y="322"/>
                    <a:pt x="516" y="322"/>
                    <a:pt x="516" y="322"/>
                  </a:cubicBezTo>
                  <a:cubicBezTo>
                    <a:pt x="520" y="327"/>
                    <a:pt x="523" y="332"/>
                    <a:pt x="529" y="333"/>
                  </a:cubicBezTo>
                  <a:moveTo>
                    <a:pt x="283" y="943"/>
                  </a:moveTo>
                  <a:cubicBezTo>
                    <a:pt x="279" y="947"/>
                    <a:pt x="277" y="954"/>
                    <a:pt x="276" y="956"/>
                  </a:cubicBezTo>
                  <a:cubicBezTo>
                    <a:pt x="281" y="953"/>
                    <a:pt x="282" y="948"/>
                    <a:pt x="283" y="943"/>
                  </a:cubicBezTo>
                  <a:moveTo>
                    <a:pt x="351" y="737"/>
                  </a:moveTo>
                  <a:cubicBezTo>
                    <a:pt x="347" y="735"/>
                    <a:pt x="337" y="741"/>
                    <a:pt x="345" y="744"/>
                  </a:cubicBezTo>
                  <a:cubicBezTo>
                    <a:pt x="347" y="742"/>
                    <a:pt x="349" y="738"/>
                    <a:pt x="352" y="740"/>
                  </a:cubicBezTo>
                  <a:cubicBezTo>
                    <a:pt x="352" y="739"/>
                    <a:pt x="351" y="738"/>
                    <a:pt x="351" y="737"/>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6">
              <a:extLst>
                <a:ext uri="{FF2B5EF4-FFF2-40B4-BE49-F238E27FC236}">
                  <a16:creationId xmlns:a16="http://schemas.microsoft.com/office/drawing/2014/main" id="{9F9206B0-A82D-496D-A34C-FF8AA4A81E22}"/>
                </a:ext>
              </a:extLst>
            </p:cNvPr>
            <p:cNvSpPr>
              <a:spLocks/>
            </p:cNvSpPr>
            <p:nvPr userDrawn="1"/>
          </p:nvSpPr>
          <p:spPr bwMode="auto">
            <a:xfrm>
              <a:off x="487363" y="6024563"/>
              <a:ext cx="87313" cy="28575"/>
            </a:xfrm>
            <a:custGeom>
              <a:avLst/>
              <a:gdLst>
                <a:gd name="T0" fmla="*/ 63 w 96"/>
                <a:gd name="T1" fmla="*/ 0 h 31"/>
                <a:gd name="T2" fmla="*/ 61 w 96"/>
                <a:gd name="T3" fmla="*/ 0 h 31"/>
                <a:gd name="T4" fmla="*/ 0 w 96"/>
                <a:gd name="T5" fmla="*/ 5 h 31"/>
                <a:gd name="T6" fmla="*/ 2 w 96"/>
                <a:gd name="T7" fmla="*/ 25 h 31"/>
                <a:gd name="T8" fmla="*/ 61 w 96"/>
                <a:gd name="T9" fmla="*/ 20 h 31"/>
                <a:gd name="T10" fmla="*/ 74 w 96"/>
                <a:gd name="T11" fmla="*/ 20 h 31"/>
                <a:gd name="T12" fmla="*/ 79 w 96"/>
                <a:gd name="T13" fmla="*/ 27 h 31"/>
                <a:gd name="T14" fmla="*/ 79 w 96"/>
                <a:gd name="T15" fmla="*/ 29 h 31"/>
                <a:gd name="T16" fmla="*/ 79 w 96"/>
                <a:gd name="T17" fmla="*/ 31 h 31"/>
                <a:gd name="T18" fmla="*/ 81 w 96"/>
                <a:gd name="T19" fmla="*/ 31 h 31"/>
                <a:gd name="T20" fmla="*/ 96 w 96"/>
                <a:gd name="T21" fmla="*/ 30 h 31"/>
                <a:gd name="T22" fmla="*/ 96 w 96"/>
                <a:gd name="T23" fmla="*/ 26 h 31"/>
                <a:gd name="T24" fmla="*/ 96 w 96"/>
                <a:gd name="T25" fmla="*/ 25 h 31"/>
                <a:gd name="T26" fmla="*/ 96 w 96"/>
                <a:gd name="T27" fmla="*/ 22 h 31"/>
                <a:gd name="T28" fmla="*/ 88 w 96"/>
                <a:gd name="T29" fmla="*/ 5 h 31"/>
                <a:gd name="T30" fmla="*/ 75 w 96"/>
                <a:gd name="T31" fmla="*/ 0 h 31"/>
                <a:gd name="T32" fmla="*/ 63 w 96"/>
                <a:gd name="T3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31">
                  <a:moveTo>
                    <a:pt x="63" y="0"/>
                  </a:moveTo>
                  <a:cubicBezTo>
                    <a:pt x="61" y="0"/>
                    <a:pt x="61" y="0"/>
                    <a:pt x="61" y="0"/>
                  </a:cubicBezTo>
                  <a:cubicBezTo>
                    <a:pt x="0" y="5"/>
                    <a:pt x="0" y="5"/>
                    <a:pt x="0" y="5"/>
                  </a:cubicBezTo>
                  <a:cubicBezTo>
                    <a:pt x="2" y="25"/>
                    <a:pt x="2" y="25"/>
                    <a:pt x="2" y="25"/>
                  </a:cubicBezTo>
                  <a:cubicBezTo>
                    <a:pt x="61" y="20"/>
                    <a:pt x="61" y="20"/>
                    <a:pt x="61" y="20"/>
                  </a:cubicBezTo>
                  <a:cubicBezTo>
                    <a:pt x="67" y="20"/>
                    <a:pt x="71" y="20"/>
                    <a:pt x="74" y="20"/>
                  </a:cubicBezTo>
                  <a:cubicBezTo>
                    <a:pt x="77" y="21"/>
                    <a:pt x="79" y="24"/>
                    <a:pt x="79" y="27"/>
                  </a:cubicBezTo>
                  <a:cubicBezTo>
                    <a:pt x="79" y="29"/>
                    <a:pt x="79" y="29"/>
                    <a:pt x="79" y="29"/>
                  </a:cubicBezTo>
                  <a:cubicBezTo>
                    <a:pt x="79" y="31"/>
                    <a:pt x="79" y="31"/>
                    <a:pt x="79" y="31"/>
                  </a:cubicBezTo>
                  <a:cubicBezTo>
                    <a:pt x="81" y="31"/>
                    <a:pt x="81" y="31"/>
                    <a:pt x="81" y="31"/>
                  </a:cubicBezTo>
                  <a:cubicBezTo>
                    <a:pt x="96" y="30"/>
                    <a:pt x="96" y="30"/>
                    <a:pt x="96" y="30"/>
                  </a:cubicBezTo>
                  <a:cubicBezTo>
                    <a:pt x="96" y="26"/>
                    <a:pt x="96" y="26"/>
                    <a:pt x="96" y="26"/>
                  </a:cubicBezTo>
                  <a:cubicBezTo>
                    <a:pt x="96" y="25"/>
                    <a:pt x="96" y="25"/>
                    <a:pt x="96" y="25"/>
                  </a:cubicBezTo>
                  <a:cubicBezTo>
                    <a:pt x="96" y="22"/>
                    <a:pt x="96" y="22"/>
                    <a:pt x="96" y="22"/>
                  </a:cubicBezTo>
                  <a:cubicBezTo>
                    <a:pt x="95" y="15"/>
                    <a:pt x="92" y="9"/>
                    <a:pt x="88" y="5"/>
                  </a:cubicBezTo>
                  <a:cubicBezTo>
                    <a:pt x="85" y="3"/>
                    <a:pt x="80" y="1"/>
                    <a:pt x="75" y="0"/>
                  </a:cubicBezTo>
                  <a:cubicBezTo>
                    <a:pt x="72" y="0"/>
                    <a:pt x="68" y="0"/>
                    <a:pt x="63" y="0"/>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7">
              <a:extLst>
                <a:ext uri="{FF2B5EF4-FFF2-40B4-BE49-F238E27FC236}">
                  <a16:creationId xmlns:a16="http://schemas.microsoft.com/office/drawing/2014/main" id="{18033329-4FEC-4EDB-8F05-6C4CD6015401}"/>
                </a:ext>
              </a:extLst>
            </p:cNvPr>
            <p:cNvSpPr>
              <a:spLocks/>
            </p:cNvSpPr>
            <p:nvPr userDrawn="1"/>
          </p:nvSpPr>
          <p:spPr bwMode="auto">
            <a:xfrm>
              <a:off x="469900" y="59832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8">
              <a:extLst>
                <a:ext uri="{FF2B5EF4-FFF2-40B4-BE49-F238E27FC236}">
                  <a16:creationId xmlns:a16="http://schemas.microsoft.com/office/drawing/2014/main" id="{EFC56E08-D0B4-4BCF-B28A-B733B794FA71}"/>
                </a:ext>
              </a:extLst>
            </p:cNvPr>
            <p:cNvSpPr>
              <a:spLocks/>
            </p:cNvSpPr>
            <p:nvPr userDrawn="1"/>
          </p:nvSpPr>
          <p:spPr bwMode="auto">
            <a:xfrm>
              <a:off x="471488" y="5976938"/>
              <a:ext cx="12700" cy="14288"/>
            </a:xfrm>
            <a:custGeom>
              <a:avLst/>
              <a:gdLst>
                <a:gd name="T0" fmla="*/ 7 w 15"/>
                <a:gd name="T1" fmla="*/ 15 h 15"/>
                <a:gd name="T2" fmla="*/ 0 w 15"/>
                <a:gd name="T3" fmla="*/ 8 h 15"/>
                <a:gd name="T4" fmla="*/ 0 w 15"/>
                <a:gd name="T5" fmla="*/ 7 h 15"/>
                <a:gd name="T6" fmla="*/ 8 w 15"/>
                <a:gd name="T7" fmla="*/ 0 h 15"/>
                <a:gd name="T8" fmla="*/ 15 w 15"/>
                <a:gd name="T9" fmla="*/ 8 h 15"/>
                <a:gd name="T10" fmla="*/ 7 w 15"/>
                <a:gd name="T11" fmla="*/ 15 h 15"/>
              </a:gdLst>
              <a:ahLst/>
              <a:cxnLst>
                <a:cxn ang="0">
                  <a:pos x="T0" y="T1"/>
                </a:cxn>
                <a:cxn ang="0">
                  <a:pos x="T2" y="T3"/>
                </a:cxn>
                <a:cxn ang="0">
                  <a:pos x="T4" y="T5"/>
                </a:cxn>
                <a:cxn ang="0">
                  <a:pos x="T6" y="T7"/>
                </a:cxn>
                <a:cxn ang="0">
                  <a:pos x="T8" y="T9"/>
                </a:cxn>
                <a:cxn ang="0">
                  <a:pos x="T10" y="T11"/>
                </a:cxn>
              </a:cxnLst>
              <a:rect l="0" t="0" r="r" b="b"/>
              <a:pathLst>
                <a:path w="15" h="15">
                  <a:moveTo>
                    <a:pt x="7" y="15"/>
                  </a:moveTo>
                  <a:cubicBezTo>
                    <a:pt x="3" y="15"/>
                    <a:pt x="0" y="12"/>
                    <a:pt x="0" y="8"/>
                  </a:cubicBezTo>
                  <a:cubicBezTo>
                    <a:pt x="0" y="7"/>
                    <a:pt x="0" y="7"/>
                    <a:pt x="0" y="7"/>
                  </a:cubicBezTo>
                  <a:cubicBezTo>
                    <a:pt x="0" y="3"/>
                    <a:pt x="3" y="0"/>
                    <a:pt x="8" y="0"/>
                  </a:cubicBezTo>
                  <a:cubicBezTo>
                    <a:pt x="12" y="0"/>
                    <a:pt x="15" y="4"/>
                    <a:pt x="15" y="8"/>
                  </a:cubicBezTo>
                  <a:cubicBezTo>
                    <a:pt x="15" y="12"/>
                    <a:pt x="11" y="15"/>
                    <a:pt x="7" y="15"/>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0" name="Line 9">
              <a:extLst>
                <a:ext uri="{FF2B5EF4-FFF2-40B4-BE49-F238E27FC236}">
                  <a16:creationId xmlns:a16="http://schemas.microsoft.com/office/drawing/2014/main" id="{1512361E-316F-426A-9E5D-D926FF320E4D}"/>
                </a:ext>
              </a:extLst>
            </p:cNvPr>
            <p:cNvSpPr>
              <a:spLocks noChangeShapeType="1"/>
            </p:cNvSpPr>
            <p:nvPr userDrawn="1"/>
          </p:nvSpPr>
          <p:spPr bwMode="auto">
            <a:xfrm>
              <a:off x="469900" y="59832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1" name="Line 10">
              <a:extLst>
                <a:ext uri="{FF2B5EF4-FFF2-40B4-BE49-F238E27FC236}">
                  <a16:creationId xmlns:a16="http://schemas.microsoft.com/office/drawing/2014/main" id="{6A84A2D8-D3E2-4B9C-94F0-E6951A705482}"/>
                </a:ext>
              </a:extLst>
            </p:cNvPr>
            <p:cNvSpPr>
              <a:spLocks noChangeShapeType="1"/>
            </p:cNvSpPr>
            <p:nvPr userDrawn="1"/>
          </p:nvSpPr>
          <p:spPr bwMode="auto">
            <a:xfrm>
              <a:off x="469900" y="59832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2" name="Freeform 11">
              <a:extLst>
                <a:ext uri="{FF2B5EF4-FFF2-40B4-BE49-F238E27FC236}">
                  <a16:creationId xmlns:a16="http://schemas.microsoft.com/office/drawing/2014/main" id="{B031168D-733A-4A91-942A-C0CB0B691E60}"/>
                </a:ext>
              </a:extLst>
            </p:cNvPr>
            <p:cNvSpPr>
              <a:spLocks/>
            </p:cNvSpPr>
            <p:nvPr userDrawn="1"/>
          </p:nvSpPr>
          <p:spPr bwMode="auto">
            <a:xfrm>
              <a:off x="471488" y="59642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3" name="Freeform 12">
              <a:extLst>
                <a:ext uri="{FF2B5EF4-FFF2-40B4-BE49-F238E27FC236}">
                  <a16:creationId xmlns:a16="http://schemas.microsoft.com/office/drawing/2014/main" id="{FBC650C7-26A1-4DAB-95FD-0C7B7E60EC9C}"/>
                </a:ext>
              </a:extLst>
            </p:cNvPr>
            <p:cNvSpPr>
              <a:spLocks/>
            </p:cNvSpPr>
            <p:nvPr userDrawn="1"/>
          </p:nvSpPr>
          <p:spPr bwMode="auto">
            <a:xfrm>
              <a:off x="471488" y="5957888"/>
              <a:ext cx="14288" cy="12700"/>
            </a:xfrm>
            <a:custGeom>
              <a:avLst/>
              <a:gdLst>
                <a:gd name="T0" fmla="*/ 8 w 16"/>
                <a:gd name="T1" fmla="*/ 0 h 15"/>
                <a:gd name="T2" fmla="*/ 16 w 16"/>
                <a:gd name="T3" fmla="*/ 8 h 15"/>
                <a:gd name="T4" fmla="*/ 8 w 16"/>
                <a:gd name="T5" fmla="*/ 15 h 15"/>
                <a:gd name="T6" fmla="*/ 2 w 16"/>
                <a:gd name="T7" fmla="*/ 12 h 15"/>
                <a:gd name="T8" fmla="*/ 0 w 16"/>
                <a:gd name="T9" fmla="*/ 7 h 15"/>
                <a:gd name="T10" fmla="*/ 0 w 16"/>
                <a:gd name="T11" fmla="*/ 7 h 15"/>
                <a:gd name="T12" fmla="*/ 8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8" y="0"/>
                  </a:moveTo>
                  <a:cubicBezTo>
                    <a:pt x="13" y="0"/>
                    <a:pt x="16" y="3"/>
                    <a:pt x="16" y="8"/>
                  </a:cubicBezTo>
                  <a:cubicBezTo>
                    <a:pt x="16" y="12"/>
                    <a:pt x="12" y="15"/>
                    <a:pt x="8" y="15"/>
                  </a:cubicBezTo>
                  <a:cubicBezTo>
                    <a:pt x="6" y="15"/>
                    <a:pt x="4" y="14"/>
                    <a:pt x="2" y="12"/>
                  </a:cubicBezTo>
                  <a:cubicBezTo>
                    <a:pt x="1" y="11"/>
                    <a:pt x="0" y="9"/>
                    <a:pt x="0" y="7"/>
                  </a:cubicBezTo>
                  <a:cubicBezTo>
                    <a:pt x="0" y="7"/>
                    <a:pt x="0" y="7"/>
                    <a:pt x="0" y="7"/>
                  </a:cubicBezTo>
                  <a:cubicBezTo>
                    <a:pt x="1" y="3"/>
                    <a:pt x="4" y="0"/>
                    <a:pt x="8" y="0"/>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4" name="Freeform 13">
              <a:extLst>
                <a:ext uri="{FF2B5EF4-FFF2-40B4-BE49-F238E27FC236}">
                  <a16:creationId xmlns:a16="http://schemas.microsoft.com/office/drawing/2014/main" id="{C7C4F67D-18C2-414D-865F-A0256F8F6DDB}"/>
                </a:ext>
              </a:extLst>
            </p:cNvPr>
            <p:cNvSpPr>
              <a:spLocks/>
            </p:cNvSpPr>
            <p:nvPr userDrawn="1"/>
          </p:nvSpPr>
          <p:spPr bwMode="auto">
            <a:xfrm>
              <a:off x="492125" y="5862638"/>
              <a:ext cx="74613" cy="73025"/>
            </a:xfrm>
            <a:custGeom>
              <a:avLst/>
              <a:gdLst>
                <a:gd name="T0" fmla="*/ 16 w 81"/>
                <a:gd name="T1" fmla="*/ 1 h 81"/>
                <a:gd name="T2" fmla="*/ 11 w 81"/>
                <a:gd name="T3" fmla="*/ 10 h 81"/>
                <a:gd name="T4" fmla="*/ 5 w 81"/>
                <a:gd name="T5" fmla="*/ 27 h 81"/>
                <a:gd name="T6" fmla="*/ 33 w 81"/>
                <a:gd name="T7" fmla="*/ 76 h 81"/>
                <a:gd name="T8" fmla="*/ 78 w 81"/>
                <a:gd name="T9" fmla="*/ 42 h 81"/>
                <a:gd name="T10" fmla="*/ 74 w 81"/>
                <a:gd name="T11" fmla="*/ 10 h 81"/>
                <a:gd name="T12" fmla="*/ 74 w 81"/>
                <a:gd name="T13" fmla="*/ 10 h 81"/>
                <a:gd name="T14" fmla="*/ 44 w 81"/>
                <a:gd name="T15" fmla="*/ 4 h 81"/>
                <a:gd name="T16" fmla="*/ 38 w 81"/>
                <a:gd name="T17" fmla="*/ 33 h 81"/>
                <a:gd name="T18" fmla="*/ 54 w 81"/>
                <a:gd name="T19" fmla="*/ 36 h 81"/>
                <a:gd name="T20" fmla="*/ 55 w 81"/>
                <a:gd name="T21" fmla="*/ 27 h 81"/>
                <a:gd name="T22" fmla="*/ 61 w 81"/>
                <a:gd name="T23" fmla="*/ 28 h 81"/>
                <a:gd name="T24" fmla="*/ 62 w 81"/>
                <a:gd name="T25" fmla="*/ 33 h 81"/>
                <a:gd name="T26" fmla="*/ 61 w 81"/>
                <a:gd name="T27" fmla="*/ 39 h 81"/>
                <a:gd name="T28" fmla="*/ 52 w 81"/>
                <a:gd name="T29" fmla="*/ 53 h 81"/>
                <a:gd name="T30" fmla="*/ 38 w 81"/>
                <a:gd name="T31" fmla="*/ 56 h 81"/>
                <a:gd name="T32" fmla="*/ 22 w 81"/>
                <a:gd name="T33" fmla="*/ 29 h 81"/>
                <a:gd name="T34" fmla="*/ 32 w 81"/>
                <a:gd name="T35" fmla="*/ 6 h 81"/>
                <a:gd name="T36" fmla="*/ 34 w 81"/>
                <a:gd name="T37" fmla="*/ 4 h 81"/>
                <a:gd name="T38" fmla="*/ 16 w 81"/>
                <a:gd name="T39" fmla="*/ 0 h 81"/>
                <a:gd name="T40" fmla="*/ 16 w 81"/>
                <a:gd name="T41"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81">
                  <a:moveTo>
                    <a:pt x="16" y="1"/>
                  </a:moveTo>
                  <a:cubicBezTo>
                    <a:pt x="13" y="5"/>
                    <a:pt x="12" y="6"/>
                    <a:pt x="11" y="10"/>
                  </a:cubicBezTo>
                  <a:cubicBezTo>
                    <a:pt x="8" y="15"/>
                    <a:pt x="6" y="21"/>
                    <a:pt x="5" y="27"/>
                  </a:cubicBezTo>
                  <a:cubicBezTo>
                    <a:pt x="0" y="52"/>
                    <a:pt x="11" y="72"/>
                    <a:pt x="33" y="76"/>
                  </a:cubicBezTo>
                  <a:cubicBezTo>
                    <a:pt x="55" y="81"/>
                    <a:pt x="74" y="66"/>
                    <a:pt x="78" y="42"/>
                  </a:cubicBezTo>
                  <a:cubicBezTo>
                    <a:pt x="81" y="30"/>
                    <a:pt x="79" y="18"/>
                    <a:pt x="74" y="10"/>
                  </a:cubicBezTo>
                  <a:cubicBezTo>
                    <a:pt x="74" y="10"/>
                    <a:pt x="74" y="10"/>
                    <a:pt x="74" y="10"/>
                  </a:cubicBezTo>
                  <a:cubicBezTo>
                    <a:pt x="44" y="4"/>
                    <a:pt x="44" y="4"/>
                    <a:pt x="44" y="4"/>
                  </a:cubicBezTo>
                  <a:cubicBezTo>
                    <a:pt x="38" y="33"/>
                    <a:pt x="38" y="33"/>
                    <a:pt x="38" y="33"/>
                  </a:cubicBezTo>
                  <a:cubicBezTo>
                    <a:pt x="54" y="36"/>
                    <a:pt x="54" y="36"/>
                    <a:pt x="54" y="36"/>
                  </a:cubicBezTo>
                  <a:cubicBezTo>
                    <a:pt x="54" y="36"/>
                    <a:pt x="55" y="29"/>
                    <a:pt x="55" y="27"/>
                  </a:cubicBezTo>
                  <a:cubicBezTo>
                    <a:pt x="57" y="27"/>
                    <a:pt x="60" y="28"/>
                    <a:pt x="61" y="28"/>
                  </a:cubicBezTo>
                  <a:cubicBezTo>
                    <a:pt x="61" y="30"/>
                    <a:pt x="62" y="31"/>
                    <a:pt x="62" y="33"/>
                  </a:cubicBezTo>
                  <a:cubicBezTo>
                    <a:pt x="62" y="35"/>
                    <a:pt x="61" y="37"/>
                    <a:pt x="61" y="39"/>
                  </a:cubicBezTo>
                  <a:cubicBezTo>
                    <a:pt x="60" y="45"/>
                    <a:pt x="57" y="50"/>
                    <a:pt x="52" y="53"/>
                  </a:cubicBezTo>
                  <a:cubicBezTo>
                    <a:pt x="48" y="56"/>
                    <a:pt x="43" y="57"/>
                    <a:pt x="38" y="56"/>
                  </a:cubicBezTo>
                  <a:cubicBezTo>
                    <a:pt x="25" y="54"/>
                    <a:pt x="19" y="43"/>
                    <a:pt x="22" y="29"/>
                  </a:cubicBezTo>
                  <a:cubicBezTo>
                    <a:pt x="24" y="21"/>
                    <a:pt x="27" y="13"/>
                    <a:pt x="32" y="6"/>
                  </a:cubicBezTo>
                  <a:cubicBezTo>
                    <a:pt x="34" y="4"/>
                    <a:pt x="34" y="4"/>
                    <a:pt x="34" y="4"/>
                  </a:cubicBezTo>
                  <a:cubicBezTo>
                    <a:pt x="16" y="0"/>
                    <a:pt x="16" y="0"/>
                    <a:pt x="16" y="0"/>
                  </a:cubicBezTo>
                  <a:lnTo>
                    <a:pt x="16" y="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5" name="Freeform 14">
              <a:extLst>
                <a:ext uri="{FF2B5EF4-FFF2-40B4-BE49-F238E27FC236}">
                  <a16:creationId xmlns:a16="http://schemas.microsoft.com/office/drawing/2014/main" id="{05A36F38-0A0D-4A63-8BC4-725029B9A3DE}"/>
                </a:ext>
              </a:extLst>
            </p:cNvPr>
            <p:cNvSpPr>
              <a:spLocks noEditPoints="1"/>
            </p:cNvSpPr>
            <p:nvPr userDrawn="1"/>
          </p:nvSpPr>
          <p:spPr bwMode="auto">
            <a:xfrm>
              <a:off x="517525" y="5794375"/>
              <a:ext cx="77788" cy="71438"/>
            </a:xfrm>
            <a:custGeom>
              <a:avLst/>
              <a:gdLst>
                <a:gd name="T0" fmla="*/ 7 w 87"/>
                <a:gd name="T1" fmla="*/ 4 h 78"/>
                <a:gd name="T2" fmla="*/ 0 w 87"/>
                <a:gd name="T3" fmla="*/ 25 h 78"/>
                <a:gd name="T4" fmla="*/ 58 w 87"/>
                <a:gd name="T5" fmla="*/ 78 h 78"/>
                <a:gd name="T6" fmla="*/ 65 w 87"/>
                <a:gd name="T7" fmla="*/ 58 h 78"/>
                <a:gd name="T8" fmla="*/ 54 w 87"/>
                <a:gd name="T9" fmla="*/ 48 h 78"/>
                <a:gd name="T10" fmla="*/ 64 w 87"/>
                <a:gd name="T11" fmla="*/ 21 h 78"/>
                <a:gd name="T12" fmla="*/ 79 w 87"/>
                <a:gd name="T13" fmla="*/ 21 h 78"/>
                <a:gd name="T14" fmla="*/ 87 w 87"/>
                <a:gd name="T15" fmla="*/ 0 h 78"/>
                <a:gd name="T16" fmla="*/ 7 w 87"/>
                <a:gd name="T17" fmla="*/ 4 h 78"/>
                <a:gd name="T18" fmla="*/ 48 w 87"/>
                <a:gd name="T19" fmla="*/ 21 h 78"/>
                <a:gd name="T20" fmla="*/ 42 w 87"/>
                <a:gd name="T21" fmla="*/ 37 h 78"/>
                <a:gd name="T22" fmla="*/ 24 w 87"/>
                <a:gd name="T23" fmla="*/ 22 h 78"/>
                <a:gd name="T24" fmla="*/ 48 w 87"/>
                <a:gd name="T25"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78">
                  <a:moveTo>
                    <a:pt x="7" y="4"/>
                  </a:moveTo>
                  <a:cubicBezTo>
                    <a:pt x="0" y="25"/>
                    <a:pt x="0" y="25"/>
                    <a:pt x="0" y="25"/>
                  </a:cubicBezTo>
                  <a:cubicBezTo>
                    <a:pt x="58" y="78"/>
                    <a:pt x="58" y="78"/>
                    <a:pt x="58" y="78"/>
                  </a:cubicBezTo>
                  <a:cubicBezTo>
                    <a:pt x="65" y="58"/>
                    <a:pt x="65" y="58"/>
                    <a:pt x="65" y="58"/>
                  </a:cubicBezTo>
                  <a:cubicBezTo>
                    <a:pt x="65" y="58"/>
                    <a:pt x="56" y="49"/>
                    <a:pt x="54" y="48"/>
                  </a:cubicBezTo>
                  <a:cubicBezTo>
                    <a:pt x="55" y="46"/>
                    <a:pt x="64" y="23"/>
                    <a:pt x="64" y="21"/>
                  </a:cubicBezTo>
                  <a:cubicBezTo>
                    <a:pt x="66" y="21"/>
                    <a:pt x="79" y="21"/>
                    <a:pt x="79" y="21"/>
                  </a:cubicBezTo>
                  <a:cubicBezTo>
                    <a:pt x="87" y="0"/>
                    <a:pt x="87" y="0"/>
                    <a:pt x="87" y="0"/>
                  </a:cubicBezTo>
                  <a:lnTo>
                    <a:pt x="7" y="4"/>
                  </a:lnTo>
                  <a:close/>
                  <a:moveTo>
                    <a:pt x="48" y="21"/>
                  </a:moveTo>
                  <a:cubicBezTo>
                    <a:pt x="47" y="24"/>
                    <a:pt x="43" y="35"/>
                    <a:pt x="42" y="37"/>
                  </a:cubicBezTo>
                  <a:cubicBezTo>
                    <a:pt x="40" y="35"/>
                    <a:pt x="28" y="25"/>
                    <a:pt x="24" y="22"/>
                  </a:cubicBezTo>
                  <a:cubicBezTo>
                    <a:pt x="30" y="22"/>
                    <a:pt x="45" y="22"/>
                    <a:pt x="48" y="21"/>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6" name="Freeform 15">
              <a:extLst>
                <a:ext uri="{FF2B5EF4-FFF2-40B4-BE49-F238E27FC236}">
                  <a16:creationId xmlns:a16="http://schemas.microsoft.com/office/drawing/2014/main" id="{434F6A91-E8F6-4805-AE4F-50FF83805F58}"/>
                </a:ext>
              </a:extLst>
            </p:cNvPr>
            <p:cNvSpPr>
              <a:spLocks noEditPoints="1"/>
            </p:cNvSpPr>
            <p:nvPr userDrawn="1"/>
          </p:nvSpPr>
          <p:spPr bwMode="auto">
            <a:xfrm>
              <a:off x="487363" y="5938838"/>
              <a:ext cx="68263" cy="76200"/>
            </a:xfrm>
            <a:custGeom>
              <a:avLst/>
              <a:gdLst>
                <a:gd name="T0" fmla="*/ 1 w 75"/>
                <a:gd name="T1" fmla="*/ 29 h 83"/>
                <a:gd name="T2" fmla="*/ 0 w 75"/>
                <a:gd name="T3" fmla="*/ 51 h 83"/>
                <a:gd name="T4" fmla="*/ 72 w 75"/>
                <a:gd name="T5" fmla="*/ 83 h 83"/>
                <a:gd name="T6" fmla="*/ 73 w 75"/>
                <a:gd name="T7" fmla="*/ 62 h 83"/>
                <a:gd name="T8" fmla="*/ 59 w 75"/>
                <a:gd name="T9" fmla="*/ 56 h 83"/>
                <a:gd name="T10" fmla="*/ 60 w 75"/>
                <a:gd name="T11" fmla="*/ 27 h 83"/>
                <a:gd name="T12" fmla="*/ 74 w 75"/>
                <a:gd name="T13" fmla="*/ 22 h 83"/>
                <a:gd name="T14" fmla="*/ 75 w 75"/>
                <a:gd name="T15" fmla="*/ 0 h 83"/>
                <a:gd name="T16" fmla="*/ 1 w 75"/>
                <a:gd name="T17" fmla="*/ 29 h 83"/>
                <a:gd name="T18" fmla="*/ 45 w 75"/>
                <a:gd name="T19" fmla="*/ 33 h 83"/>
                <a:gd name="T20" fmla="*/ 44 w 75"/>
                <a:gd name="T21" fmla="*/ 50 h 83"/>
                <a:gd name="T22" fmla="*/ 23 w 75"/>
                <a:gd name="T23" fmla="*/ 41 h 83"/>
                <a:gd name="T24" fmla="*/ 45 w 75"/>
                <a:gd name="T25"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83">
                  <a:moveTo>
                    <a:pt x="1" y="29"/>
                  </a:moveTo>
                  <a:cubicBezTo>
                    <a:pt x="0" y="51"/>
                    <a:pt x="0" y="51"/>
                    <a:pt x="0" y="51"/>
                  </a:cubicBezTo>
                  <a:cubicBezTo>
                    <a:pt x="72" y="83"/>
                    <a:pt x="72" y="83"/>
                    <a:pt x="72" y="83"/>
                  </a:cubicBezTo>
                  <a:cubicBezTo>
                    <a:pt x="73" y="62"/>
                    <a:pt x="73" y="62"/>
                    <a:pt x="73" y="62"/>
                  </a:cubicBezTo>
                  <a:cubicBezTo>
                    <a:pt x="73" y="62"/>
                    <a:pt x="61" y="57"/>
                    <a:pt x="59" y="56"/>
                  </a:cubicBezTo>
                  <a:cubicBezTo>
                    <a:pt x="59" y="54"/>
                    <a:pt x="60" y="29"/>
                    <a:pt x="60" y="27"/>
                  </a:cubicBezTo>
                  <a:cubicBezTo>
                    <a:pt x="62" y="27"/>
                    <a:pt x="74" y="22"/>
                    <a:pt x="74" y="22"/>
                  </a:cubicBezTo>
                  <a:cubicBezTo>
                    <a:pt x="75" y="0"/>
                    <a:pt x="75" y="0"/>
                    <a:pt x="75" y="0"/>
                  </a:cubicBezTo>
                  <a:lnTo>
                    <a:pt x="1" y="29"/>
                  </a:lnTo>
                  <a:close/>
                  <a:moveTo>
                    <a:pt x="45" y="33"/>
                  </a:moveTo>
                  <a:cubicBezTo>
                    <a:pt x="45" y="36"/>
                    <a:pt x="44" y="47"/>
                    <a:pt x="44" y="50"/>
                  </a:cubicBezTo>
                  <a:cubicBezTo>
                    <a:pt x="41" y="49"/>
                    <a:pt x="27" y="43"/>
                    <a:pt x="23" y="41"/>
                  </a:cubicBezTo>
                  <a:cubicBezTo>
                    <a:pt x="28" y="39"/>
                    <a:pt x="42" y="34"/>
                    <a:pt x="45" y="33"/>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7" name="Freeform 16">
              <a:extLst>
                <a:ext uri="{FF2B5EF4-FFF2-40B4-BE49-F238E27FC236}">
                  <a16:creationId xmlns:a16="http://schemas.microsoft.com/office/drawing/2014/main" id="{890C1F2C-0EF5-4329-859C-0D8187DCE32C}"/>
                </a:ext>
              </a:extLst>
            </p:cNvPr>
            <p:cNvSpPr>
              <a:spLocks noEditPoints="1"/>
            </p:cNvSpPr>
            <p:nvPr userDrawn="1"/>
          </p:nvSpPr>
          <p:spPr bwMode="auto">
            <a:xfrm>
              <a:off x="542925" y="5716588"/>
              <a:ext cx="87313" cy="71438"/>
            </a:xfrm>
            <a:custGeom>
              <a:avLst/>
              <a:gdLst>
                <a:gd name="T0" fmla="*/ 27 w 95"/>
                <a:gd name="T1" fmla="*/ 3 h 79"/>
                <a:gd name="T2" fmla="*/ 14 w 95"/>
                <a:gd name="T3" fmla="*/ 17 h 79"/>
                <a:gd name="T4" fmla="*/ 0 w 95"/>
                <a:gd name="T5" fmla="*/ 42 h 79"/>
                <a:gd name="T6" fmla="*/ 63 w 95"/>
                <a:gd name="T7" fmla="*/ 79 h 79"/>
                <a:gd name="T8" fmla="*/ 73 w 95"/>
                <a:gd name="T9" fmla="*/ 61 h 79"/>
                <a:gd name="T10" fmla="*/ 48 w 95"/>
                <a:gd name="T11" fmla="*/ 47 h 79"/>
                <a:gd name="T12" fmla="*/ 49 w 95"/>
                <a:gd name="T13" fmla="*/ 46 h 79"/>
                <a:gd name="T14" fmla="*/ 52 w 95"/>
                <a:gd name="T15" fmla="*/ 42 h 79"/>
                <a:gd name="T16" fmla="*/ 65 w 95"/>
                <a:gd name="T17" fmla="*/ 40 h 79"/>
                <a:gd name="T18" fmla="*/ 71 w 95"/>
                <a:gd name="T19" fmla="*/ 41 h 79"/>
                <a:gd name="T20" fmla="*/ 76 w 95"/>
                <a:gd name="T21" fmla="*/ 41 h 79"/>
                <a:gd name="T22" fmla="*/ 79 w 95"/>
                <a:gd name="T23" fmla="*/ 42 h 79"/>
                <a:gd name="T24" fmla="*/ 83 w 95"/>
                <a:gd name="T25" fmla="*/ 42 h 79"/>
                <a:gd name="T26" fmla="*/ 84 w 95"/>
                <a:gd name="T27" fmla="*/ 42 h 79"/>
                <a:gd name="T28" fmla="*/ 95 w 95"/>
                <a:gd name="T29" fmla="*/ 23 h 79"/>
                <a:gd name="T30" fmla="*/ 92 w 95"/>
                <a:gd name="T31" fmla="*/ 23 h 79"/>
                <a:gd name="T32" fmla="*/ 88 w 95"/>
                <a:gd name="T33" fmla="*/ 22 h 79"/>
                <a:gd name="T34" fmla="*/ 83 w 95"/>
                <a:gd name="T35" fmla="*/ 22 h 79"/>
                <a:gd name="T36" fmla="*/ 72 w 95"/>
                <a:gd name="T37" fmla="*/ 21 h 79"/>
                <a:gd name="T38" fmla="*/ 57 w 95"/>
                <a:gd name="T39" fmla="*/ 22 h 79"/>
                <a:gd name="T40" fmla="*/ 57 w 95"/>
                <a:gd name="T41" fmla="*/ 21 h 79"/>
                <a:gd name="T42" fmla="*/ 56 w 95"/>
                <a:gd name="T43" fmla="*/ 17 h 79"/>
                <a:gd name="T44" fmla="*/ 47 w 95"/>
                <a:gd name="T45" fmla="*/ 4 h 79"/>
                <a:gd name="T46" fmla="*/ 27 w 95"/>
                <a:gd name="T47" fmla="*/ 3 h 79"/>
                <a:gd name="T48" fmla="*/ 27 w 95"/>
                <a:gd name="T49" fmla="*/ 26 h 79"/>
                <a:gd name="T50" fmla="*/ 32 w 95"/>
                <a:gd name="T51" fmla="*/ 21 h 79"/>
                <a:gd name="T52" fmla="*/ 37 w 95"/>
                <a:gd name="T53" fmla="*/ 22 h 79"/>
                <a:gd name="T54" fmla="*/ 40 w 95"/>
                <a:gd name="T55" fmla="*/ 27 h 79"/>
                <a:gd name="T56" fmla="*/ 39 w 95"/>
                <a:gd name="T57" fmla="*/ 31 h 79"/>
                <a:gd name="T58" fmla="*/ 38 w 95"/>
                <a:gd name="T59" fmla="*/ 33 h 79"/>
                <a:gd name="T60" fmla="*/ 38 w 95"/>
                <a:gd name="T61" fmla="*/ 34 h 79"/>
                <a:gd name="T62" fmla="*/ 35 w 95"/>
                <a:gd name="T63" fmla="*/ 39 h 79"/>
                <a:gd name="T64" fmla="*/ 24 w 95"/>
                <a:gd name="T65" fmla="*/ 32 h 79"/>
                <a:gd name="T66" fmla="*/ 27 w 95"/>
                <a:gd name="T67" fmla="*/ 2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79">
                  <a:moveTo>
                    <a:pt x="27" y="3"/>
                  </a:moveTo>
                  <a:cubicBezTo>
                    <a:pt x="22" y="6"/>
                    <a:pt x="19" y="9"/>
                    <a:pt x="14" y="17"/>
                  </a:cubicBezTo>
                  <a:cubicBezTo>
                    <a:pt x="0" y="42"/>
                    <a:pt x="0" y="42"/>
                    <a:pt x="0" y="42"/>
                  </a:cubicBezTo>
                  <a:cubicBezTo>
                    <a:pt x="63" y="79"/>
                    <a:pt x="63" y="79"/>
                    <a:pt x="63" y="79"/>
                  </a:cubicBezTo>
                  <a:cubicBezTo>
                    <a:pt x="73" y="61"/>
                    <a:pt x="73" y="61"/>
                    <a:pt x="73" y="61"/>
                  </a:cubicBezTo>
                  <a:cubicBezTo>
                    <a:pt x="73" y="61"/>
                    <a:pt x="51" y="48"/>
                    <a:pt x="48" y="47"/>
                  </a:cubicBezTo>
                  <a:cubicBezTo>
                    <a:pt x="49" y="46"/>
                    <a:pt x="49" y="46"/>
                    <a:pt x="49" y="46"/>
                  </a:cubicBezTo>
                  <a:cubicBezTo>
                    <a:pt x="51" y="43"/>
                    <a:pt x="51" y="43"/>
                    <a:pt x="52" y="42"/>
                  </a:cubicBezTo>
                  <a:cubicBezTo>
                    <a:pt x="54" y="40"/>
                    <a:pt x="59" y="39"/>
                    <a:pt x="65" y="40"/>
                  </a:cubicBezTo>
                  <a:cubicBezTo>
                    <a:pt x="71" y="41"/>
                    <a:pt x="71" y="41"/>
                    <a:pt x="71" y="41"/>
                  </a:cubicBezTo>
                  <a:cubicBezTo>
                    <a:pt x="76" y="41"/>
                    <a:pt x="76" y="41"/>
                    <a:pt x="76" y="41"/>
                  </a:cubicBezTo>
                  <a:cubicBezTo>
                    <a:pt x="79" y="42"/>
                    <a:pt x="79" y="42"/>
                    <a:pt x="79" y="42"/>
                  </a:cubicBezTo>
                  <a:cubicBezTo>
                    <a:pt x="83" y="42"/>
                    <a:pt x="83" y="42"/>
                    <a:pt x="83" y="42"/>
                  </a:cubicBezTo>
                  <a:cubicBezTo>
                    <a:pt x="84" y="42"/>
                    <a:pt x="84" y="42"/>
                    <a:pt x="84" y="42"/>
                  </a:cubicBezTo>
                  <a:cubicBezTo>
                    <a:pt x="95" y="23"/>
                    <a:pt x="95" y="23"/>
                    <a:pt x="95" y="23"/>
                  </a:cubicBezTo>
                  <a:cubicBezTo>
                    <a:pt x="92" y="23"/>
                    <a:pt x="92" y="23"/>
                    <a:pt x="92" y="23"/>
                  </a:cubicBezTo>
                  <a:cubicBezTo>
                    <a:pt x="88" y="22"/>
                    <a:pt x="88" y="22"/>
                    <a:pt x="88" y="22"/>
                  </a:cubicBezTo>
                  <a:cubicBezTo>
                    <a:pt x="83" y="22"/>
                    <a:pt x="83" y="22"/>
                    <a:pt x="83" y="22"/>
                  </a:cubicBezTo>
                  <a:cubicBezTo>
                    <a:pt x="72" y="21"/>
                    <a:pt x="72" y="21"/>
                    <a:pt x="72" y="21"/>
                  </a:cubicBezTo>
                  <a:cubicBezTo>
                    <a:pt x="65" y="20"/>
                    <a:pt x="60" y="20"/>
                    <a:pt x="57" y="22"/>
                  </a:cubicBezTo>
                  <a:cubicBezTo>
                    <a:pt x="57" y="21"/>
                    <a:pt x="57" y="21"/>
                    <a:pt x="57" y="21"/>
                  </a:cubicBezTo>
                  <a:cubicBezTo>
                    <a:pt x="57" y="19"/>
                    <a:pt x="57" y="18"/>
                    <a:pt x="56" y="17"/>
                  </a:cubicBezTo>
                  <a:cubicBezTo>
                    <a:pt x="55" y="11"/>
                    <a:pt x="52" y="7"/>
                    <a:pt x="47" y="4"/>
                  </a:cubicBezTo>
                  <a:cubicBezTo>
                    <a:pt x="41" y="0"/>
                    <a:pt x="33" y="0"/>
                    <a:pt x="27" y="3"/>
                  </a:cubicBezTo>
                  <a:moveTo>
                    <a:pt x="27" y="26"/>
                  </a:moveTo>
                  <a:cubicBezTo>
                    <a:pt x="29" y="23"/>
                    <a:pt x="31" y="22"/>
                    <a:pt x="32" y="21"/>
                  </a:cubicBezTo>
                  <a:cubicBezTo>
                    <a:pt x="34" y="21"/>
                    <a:pt x="35" y="21"/>
                    <a:pt x="37" y="22"/>
                  </a:cubicBezTo>
                  <a:cubicBezTo>
                    <a:pt x="39" y="23"/>
                    <a:pt x="40" y="25"/>
                    <a:pt x="40" y="27"/>
                  </a:cubicBezTo>
                  <a:cubicBezTo>
                    <a:pt x="40" y="28"/>
                    <a:pt x="40" y="30"/>
                    <a:pt x="39" y="31"/>
                  </a:cubicBezTo>
                  <a:cubicBezTo>
                    <a:pt x="38" y="33"/>
                    <a:pt x="38" y="33"/>
                    <a:pt x="38" y="33"/>
                  </a:cubicBezTo>
                  <a:cubicBezTo>
                    <a:pt x="38" y="34"/>
                    <a:pt x="38" y="34"/>
                    <a:pt x="38" y="34"/>
                  </a:cubicBezTo>
                  <a:cubicBezTo>
                    <a:pt x="38" y="34"/>
                    <a:pt x="36" y="37"/>
                    <a:pt x="35" y="39"/>
                  </a:cubicBezTo>
                  <a:cubicBezTo>
                    <a:pt x="33" y="38"/>
                    <a:pt x="25" y="33"/>
                    <a:pt x="24" y="32"/>
                  </a:cubicBezTo>
                  <a:cubicBezTo>
                    <a:pt x="25" y="30"/>
                    <a:pt x="27" y="26"/>
                    <a:pt x="27" y="26"/>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8" name="Freeform 17">
              <a:extLst>
                <a:ext uri="{FF2B5EF4-FFF2-40B4-BE49-F238E27FC236}">
                  <a16:creationId xmlns:a16="http://schemas.microsoft.com/office/drawing/2014/main" id="{62AF193F-14C2-4A0E-910F-F1E6291ACFBC}"/>
                </a:ext>
              </a:extLst>
            </p:cNvPr>
            <p:cNvSpPr>
              <a:spLocks/>
            </p:cNvSpPr>
            <p:nvPr userDrawn="1"/>
          </p:nvSpPr>
          <p:spPr bwMode="auto">
            <a:xfrm>
              <a:off x="584200" y="5651500"/>
              <a:ext cx="80963" cy="79375"/>
            </a:xfrm>
            <a:custGeom>
              <a:avLst/>
              <a:gdLst>
                <a:gd name="T0" fmla="*/ 0 w 90"/>
                <a:gd name="T1" fmla="*/ 41 h 88"/>
                <a:gd name="T2" fmla="*/ 56 w 90"/>
                <a:gd name="T3" fmla="*/ 88 h 88"/>
                <a:gd name="T4" fmla="*/ 90 w 90"/>
                <a:gd name="T5" fmla="*/ 46 h 88"/>
                <a:gd name="T6" fmla="*/ 78 w 90"/>
                <a:gd name="T7" fmla="*/ 36 h 88"/>
                <a:gd name="T8" fmla="*/ 57 w 90"/>
                <a:gd name="T9" fmla="*/ 62 h 88"/>
                <a:gd name="T10" fmla="*/ 46 w 90"/>
                <a:gd name="T11" fmla="*/ 53 h 88"/>
                <a:gd name="T12" fmla="*/ 66 w 90"/>
                <a:gd name="T13" fmla="*/ 29 h 88"/>
                <a:gd name="T14" fmla="*/ 54 w 90"/>
                <a:gd name="T15" fmla="*/ 19 h 88"/>
                <a:gd name="T16" fmla="*/ 34 w 90"/>
                <a:gd name="T17" fmla="*/ 43 h 88"/>
                <a:gd name="T18" fmla="*/ 25 w 90"/>
                <a:gd name="T19" fmla="*/ 36 h 88"/>
                <a:gd name="T20" fmla="*/ 46 w 90"/>
                <a:gd name="T21" fmla="*/ 10 h 88"/>
                <a:gd name="T22" fmla="*/ 34 w 90"/>
                <a:gd name="T23" fmla="*/ 0 h 88"/>
                <a:gd name="T24" fmla="*/ 0 w 90"/>
                <a:gd name="T25" fmla="*/ 4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8">
                  <a:moveTo>
                    <a:pt x="0" y="41"/>
                  </a:moveTo>
                  <a:cubicBezTo>
                    <a:pt x="56" y="88"/>
                    <a:pt x="56" y="88"/>
                    <a:pt x="56" y="88"/>
                  </a:cubicBezTo>
                  <a:cubicBezTo>
                    <a:pt x="90" y="46"/>
                    <a:pt x="90" y="46"/>
                    <a:pt x="90" y="46"/>
                  </a:cubicBezTo>
                  <a:cubicBezTo>
                    <a:pt x="78" y="36"/>
                    <a:pt x="78" y="36"/>
                    <a:pt x="78" y="36"/>
                  </a:cubicBezTo>
                  <a:cubicBezTo>
                    <a:pt x="78" y="36"/>
                    <a:pt x="58" y="60"/>
                    <a:pt x="57" y="62"/>
                  </a:cubicBezTo>
                  <a:cubicBezTo>
                    <a:pt x="55" y="61"/>
                    <a:pt x="48" y="55"/>
                    <a:pt x="46" y="53"/>
                  </a:cubicBezTo>
                  <a:cubicBezTo>
                    <a:pt x="48" y="51"/>
                    <a:pt x="66" y="29"/>
                    <a:pt x="66" y="29"/>
                  </a:cubicBezTo>
                  <a:cubicBezTo>
                    <a:pt x="54" y="19"/>
                    <a:pt x="54" y="19"/>
                    <a:pt x="54" y="19"/>
                  </a:cubicBezTo>
                  <a:cubicBezTo>
                    <a:pt x="54" y="19"/>
                    <a:pt x="35" y="41"/>
                    <a:pt x="34" y="43"/>
                  </a:cubicBezTo>
                  <a:cubicBezTo>
                    <a:pt x="32" y="42"/>
                    <a:pt x="26" y="37"/>
                    <a:pt x="25" y="36"/>
                  </a:cubicBezTo>
                  <a:cubicBezTo>
                    <a:pt x="27" y="34"/>
                    <a:pt x="46" y="10"/>
                    <a:pt x="46" y="10"/>
                  </a:cubicBezTo>
                  <a:cubicBezTo>
                    <a:pt x="34" y="0"/>
                    <a:pt x="34" y="0"/>
                    <a:pt x="34" y="0"/>
                  </a:cubicBezTo>
                  <a:lnTo>
                    <a:pt x="0" y="4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29" name="Freeform 18">
              <a:extLst>
                <a:ext uri="{FF2B5EF4-FFF2-40B4-BE49-F238E27FC236}">
                  <a16:creationId xmlns:a16="http://schemas.microsoft.com/office/drawing/2014/main" id="{AEA709F8-C8AF-4112-BE30-AF6144B11459}"/>
                </a:ext>
              </a:extLst>
            </p:cNvPr>
            <p:cNvSpPr>
              <a:spLocks/>
            </p:cNvSpPr>
            <p:nvPr userDrawn="1"/>
          </p:nvSpPr>
          <p:spPr bwMode="auto">
            <a:xfrm>
              <a:off x="631825" y="5603875"/>
              <a:ext cx="60325" cy="80963"/>
            </a:xfrm>
            <a:custGeom>
              <a:avLst/>
              <a:gdLst>
                <a:gd name="T0" fmla="*/ 0 w 67"/>
                <a:gd name="T1" fmla="*/ 32 h 88"/>
                <a:gd name="T2" fmla="*/ 48 w 67"/>
                <a:gd name="T3" fmla="*/ 88 h 88"/>
                <a:gd name="T4" fmla="*/ 63 w 67"/>
                <a:gd name="T5" fmla="*/ 75 h 88"/>
                <a:gd name="T6" fmla="*/ 44 w 67"/>
                <a:gd name="T7" fmla="*/ 53 h 88"/>
                <a:gd name="T8" fmla="*/ 67 w 67"/>
                <a:gd name="T9" fmla="*/ 34 h 88"/>
                <a:gd name="T10" fmla="*/ 57 w 67"/>
                <a:gd name="T11" fmla="*/ 21 h 88"/>
                <a:gd name="T12" fmla="*/ 34 w 67"/>
                <a:gd name="T13" fmla="*/ 41 h 88"/>
                <a:gd name="T14" fmla="*/ 26 w 67"/>
                <a:gd name="T15" fmla="*/ 32 h 88"/>
                <a:gd name="T16" fmla="*/ 49 w 67"/>
                <a:gd name="T17" fmla="*/ 12 h 88"/>
                <a:gd name="T18" fmla="*/ 39 w 67"/>
                <a:gd name="T19" fmla="*/ 0 h 88"/>
                <a:gd name="T20" fmla="*/ 0 w 67"/>
                <a:gd name="T21"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88">
                  <a:moveTo>
                    <a:pt x="0" y="32"/>
                  </a:moveTo>
                  <a:cubicBezTo>
                    <a:pt x="48" y="88"/>
                    <a:pt x="48" y="88"/>
                    <a:pt x="48" y="88"/>
                  </a:cubicBezTo>
                  <a:cubicBezTo>
                    <a:pt x="63" y="75"/>
                    <a:pt x="63" y="75"/>
                    <a:pt x="63" y="75"/>
                  </a:cubicBezTo>
                  <a:cubicBezTo>
                    <a:pt x="63" y="75"/>
                    <a:pt x="46" y="55"/>
                    <a:pt x="44" y="53"/>
                  </a:cubicBezTo>
                  <a:cubicBezTo>
                    <a:pt x="46" y="51"/>
                    <a:pt x="67" y="34"/>
                    <a:pt x="67" y="34"/>
                  </a:cubicBezTo>
                  <a:cubicBezTo>
                    <a:pt x="57" y="21"/>
                    <a:pt x="57" y="21"/>
                    <a:pt x="57" y="21"/>
                  </a:cubicBezTo>
                  <a:cubicBezTo>
                    <a:pt x="57" y="21"/>
                    <a:pt x="36" y="39"/>
                    <a:pt x="34" y="41"/>
                  </a:cubicBezTo>
                  <a:cubicBezTo>
                    <a:pt x="33" y="39"/>
                    <a:pt x="28" y="33"/>
                    <a:pt x="26" y="32"/>
                  </a:cubicBezTo>
                  <a:cubicBezTo>
                    <a:pt x="28" y="30"/>
                    <a:pt x="49" y="12"/>
                    <a:pt x="49" y="12"/>
                  </a:cubicBezTo>
                  <a:cubicBezTo>
                    <a:pt x="39" y="0"/>
                    <a:pt x="39" y="0"/>
                    <a:pt x="39" y="0"/>
                  </a:cubicBezTo>
                  <a:lnTo>
                    <a:pt x="0" y="32"/>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0" name="Freeform 19">
              <a:extLst>
                <a:ext uri="{FF2B5EF4-FFF2-40B4-BE49-F238E27FC236}">
                  <a16:creationId xmlns:a16="http://schemas.microsoft.com/office/drawing/2014/main" id="{C502F7FC-2B59-4E5D-9CF8-D6F6C81AE04C}"/>
                </a:ext>
              </a:extLst>
            </p:cNvPr>
            <p:cNvSpPr>
              <a:spLocks noEditPoints="1"/>
            </p:cNvSpPr>
            <p:nvPr userDrawn="1"/>
          </p:nvSpPr>
          <p:spPr bwMode="auto">
            <a:xfrm>
              <a:off x="690563" y="5553075"/>
              <a:ext cx="77788" cy="88900"/>
            </a:xfrm>
            <a:custGeom>
              <a:avLst/>
              <a:gdLst>
                <a:gd name="T0" fmla="*/ 10 w 86"/>
                <a:gd name="T1" fmla="*/ 12 h 98"/>
                <a:gd name="T2" fmla="*/ 19 w 86"/>
                <a:gd name="T3" fmla="*/ 15 h 98"/>
                <a:gd name="T4" fmla="*/ 16 w 86"/>
                <a:gd name="T5" fmla="*/ 24 h 98"/>
                <a:gd name="T6" fmla="*/ 7 w 86"/>
                <a:gd name="T7" fmla="*/ 21 h 98"/>
                <a:gd name="T8" fmla="*/ 10 w 86"/>
                <a:gd name="T9" fmla="*/ 12 h 98"/>
                <a:gd name="T10" fmla="*/ 30 w 86"/>
                <a:gd name="T11" fmla="*/ 1 h 98"/>
                <a:gd name="T12" fmla="*/ 39 w 86"/>
                <a:gd name="T13" fmla="*/ 4 h 98"/>
                <a:gd name="T14" fmla="*/ 36 w 86"/>
                <a:gd name="T15" fmla="*/ 13 h 98"/>
                <a:gd name="T16" fmla="*/ 27 w 86"/>
                <a:gd name="T17" fmla="*/ 11 h 98"/>
                <a:gd name="T18" fmla="*/ 30 w 86"/>
                <a:gd name="T19" fmla="*/ 1 h 98"/>
                <a:gd name="T20" fmla="*/ 9 w 86"/>
                <a:gd name="T21" fmla="*/ 11 h 98"/>
                <a:gd name="T22" fmla="*/ 9 w 86"/>
                <a:gd name="T23" fmla="*/ 11 h 98"/>
                <a:gd name="T24" fmla="*/ 28 w 86"/>
                <a:gd name="T25" fmla="*/ 21 h 98"/>
                <a:gd name="T26" fmla="*/ 10 w 86"/>
                <a:gd name="T27" fmla="*/ 74 h 98"/>
                <a:gd name="T28" fmla="*/ 63 w 86"/>
                <a:gd name="T29" fmla="*/ 87 h 98"/>
                <a:gd name="T30" fmla="*/ 86 w 86"/>
                <a:gd name="T31" fmla="*/ 52 h 98"/>
                <a:gd name="T32" fmla="*/ 82 w 86"/>
                <a:gd name="T33" fmla="*/ 35 h 98"/>
                <a:gd name="T34" fmla="*/ 60 w 86"/>
                <a:gd name="T35" fmla="*/ 17 h 98"/>
                <a:gd name="T36" fmla="*/ 28 w 86"/>
                <a:gd name="T37" fmla="*/ 21 h 98"/>
                <a:gd name="T38" fmla="*/ 52 w 86"/>
                <a:gd name="T39" fmla="*/ 35 h 98"/>
                <a:gd name="T40" fmla="*/ 64 w 86"/>
                <a:gd name="T41" fmla="*/ 45 h 98"/>
                <a:gd name="T42" fmla="*/ 66 w 86"/>
                <a:gd name="T43" fmla="*/ 60 h 98"/>
                <a:gd name="T44" fmla="*/ 55 w 86"/>
                <a:gd name="T45" fmla="*/ 72 h 98"/>
                <a:gd name="T46" fmla="*/ 40 w 86"/>
                <a:gd name="T47" fmla="*/ 74 h 98"/>
                <a:gd name="T48" fmla="*/ 28 w 86"/>
                <a:gd name="T49" fmla="*/ 64 h 98"/>
                <a:gd name="T50" fmla="*/ 25 w 86"/>
                <a:gd name="T51" fmla="*/ 54 h 98"/>
                <a:gd name="T52" fmla="*/ 36 w 86"/>
                <a:gd name="T53" fmla="*/ 37 h 98"/>
                <a:gd name="T54" fmla="*/ 52 w 86"/>
                <a:gd name="T55" fmla="*/ 35 h 98"/>
                <a:gd name="T56" fmla="*/ 29 w 86"/>
                <a:gd name="T57" fmla="*/ 0 h 98"/>
                <a:gd name="T58" fmla="*/ 29 w 86"/>
                <a:gd name="T5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98">
                  <a:moveTo>
                    <a:pt x="10" y="12"/>
                  </a:moveTo>
                  <a:cubicBezTo>
                    <a:pt x="13" y="10"/>
                    <a:pt x="17" y="12"/>
                    <a:pt x="19" y="15"/>
                  </a:cubicBezTo>
                  <a:cubicBezTo>
                    <a:pt x="21" y="18"/>
                    <a:pt x="20" y="22"/>
                    <a:pt x="16" y="24"/>
                  </a:cubicBezTo>
                  <a:cubicBezTo>
                    <a:pt x="13" y="26"/>
                    <a:pt x="9" y="25"/>
                    <a:pt x="7" y="21"/>
                  </a:cubicBezTo>
                  <a:cubicBezTo>
                    <a:pt x="6" y="18"/>
                    <a:pt x="7" y="14"/>
                    <a:pt x="10" y="12"/>
                  </a:cubicBezTo>
                  <a:moveTo>
                    <a:pt x="30" y="1"/>
                  </a:moveTo>
                  <a:cubicBezTo>
                    <a:pt x="33" y="0"/>
                    <a:pt x="37" y="1"/>
                    <a:pt x="39" y="4"/>
                  </a:cubicBezTo>
                  <a:cubicBezTo>
                    <a:pt x="41" y="8"/>
                    <a:pt x="39" y="12"/>
                    <a:pt x="36" y="13"/>
                  </a:cubicBezTo>
                  <a:cubicBezTo>
                    <a:pt x="33" y="15"/>
                    <a:pt x="29" y="14"/>
                    <a:pt x="27" y="11"/>
                  </a:cubicBezTo>
                  <a:cubicBezTo>
                    <a:pt x="25" y="7"/>
                    <a:pt x="26" y="3"/>
                    <a:pt x="30" y="1"/>
                  </a:cubicBezTo>
                  <a:moveTo>
                    <a:pt x="9" y="11"/>
                  </a:moveTo>
                  <a:cubicBezTo>
                    <a:pt x="9" y="11"/>
                    <a:pt x="9" y="11"/>
                    <a:pt x="9" y="11"/>
                  </a:cubicBezTo>
                  <a:moveTo>
                    <a:pt x="28" y="21"/>
                  </a:moveTo>
                  <a:cubicBezTo>
                    <a:pt x="8" y="32"/>
                    <a:pt x="0" y="55"/>
                    <a:pt x="10" y="74"/>
                  </a:cubicBezTo>
                  <a:cubicBezTo>
                    <a:pt x="20" y="92"/>
                    <a:pt x="43" y="98"/>
                    <a:pt x="63" y="87"/>
                  </a:cubicBezTo>
                  <a:cubicBezTo>
                    <a:pt x="78" y="80"/>
                    <a:pt x="86" y="66"/>
                    <a:pt x="86" y="52"/>
                  </a:cubicBezTo>
                  <a:cubicBezTo>
                    <a:pt x="86" y="46"/>
                    <a:pt x="85" y="40"/>
                    <a:pt x="82" y="35"/>
                  </a:cubicBezTo>
                  <a:cubicBezTo>
                    <a:pt x="77" y="26"/>
                    <a:pt x="69" y="20"/>
                    <a:pt x="60" y="17"/>
                  </a:cubicBezTo>
                  <a:cubicBezTo>
                    <a:pt x="50" y="14"/>
                    <a:pt x="38" y="16"/>
                    <a:pt x="28" y="21"/>
                  </a:cubicBezTo>
                  <a:moveTo>
                    <a:pt x="52" y="35"/>
                  </a:moveTo>
                  <a:cubicBezTo>
                    <a:pt x="57" y="36"/>
                    <a:pt x="61" y="40"/>
                    <a:pt x="64" y="45"/>
                  </a:cubicBezTo>
                  <a:cubicBezTo>
                    <a:pt x="66" y="50"/>
                    <a:pt x="67" y="55"/>
                    <a:pt x="66" y="60"/>
                  </a:cubicBezTo>
                  <a:cubicBezTo>
                    <a:pt x="64" y="65"/>
                    <a:pt x="61" y="69"/>
                    <a:pt x="55" y="72"/>
                  </a:cubicBezTo>
                  <a:cubicBezTo>
                    <a:pt x="50" y="75"/>
                    <a:pt x="45" y="76"/>
                    <a:pt x="40" y="74"/>
                  </a:cubicBezTo>
                  <a:cubicBezTo>
                    <a:pt x="35" y="73"/>
                    <a:pt x="31" y="69"/>
                    <a:pt x="28" y="64"/>
                  </a:cubicBezTo>
                  <a:cubicBezTo>
                    <a:pt x="26" y="61"/>
                    <a:pt x="25" y="57"/>
                    <a:pt x="25" y="54"/>
                  </a:cubicBezTo>
                  <a:cubicBezTo>
                    <a:pt x="25" y="47"/>
                    <a:pt x="29" y="41"/>
                    <a:pt x="36" y="37"/>
                  </a:cubicBezTo>
                  <a:cubicBezTo>
                    <a:pt x="42" y="34"/>
                    <a:pt x="47" y="33"/>
                    <a:pt x="52" y="35"/>
                  </a:cubicBezTo>
                  <a:moveTo>
                    <a:pt x="29" y="0"/>
                  </a:moveTo>
                  <a:cubicBezTo>
                    <a:pt x="29" y="0"/>
                    <a:pt x="29" y="0"/>
                    <a:pt x="29" y="0"/>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1" name="Freeform 20">
              <a:extLst>
                <a:ext uri="{FF2B5EF4-FFF2-40B4-BE49-F238E27FC236}">
                  <a16:creationId xmlns:a16="http://schemas.microsoft.com/office/drawing/2014/main" id="{C95603CD-731B-4611-BC6C-C960DF6F11BF}"/>
                </a:ext>
              </a:extLst>
            </p:cNvPr>
            <p:cNvSpPr>
              <a:spLocks noEditPoints="1"/>
            </p:cNvSpPr>
            <p:nvPr userDrawn="1"/>
          </p:nvSpPr>
          <p:spPr bwMode="auto">
            <a:xfrm>
              <a:off x="771525" y="5537200"/>
              <a:ext cx="73025" cy="74613"/>
            </a:xfrm>
            <a:custGeom>
              <a:avLst/>
              <a:gdLst>
                <a:gd name="T0" fmla="*/ 27 w 81"/>
                <a:gd name="T1" fmla="*/ 3 h 81"/>
                <a:gd name="T2" fmla="*/ 0 w 81"/>
                <a:gd name="T3" fmla="*/ 10 h 81"/>
                <a:gd name="T4" fmla="*/ 18 w 81"/>
                <a:gd name="T5" fmla="*/ 81 h 81"/>
                <a:gd name="T6" fmla="*/ 38 w 81"/>
                <a:gd name="T7" fmla="*/ 76 h 81"/>
                <a:gd name="T8" fmla="*/ 31 w 81"/>
                <a:gd name="T9" fmla="*/ 48 h 81"/>
                <a:gd name="T10" fmla="*/ 32 w 81"/>
                <a:gd name="T11" fmla="*/ 48 h 81"/>
                <a:gd name="T12" fmla="*/ 36 w 81"/>
                <a:gd name="T13" fmla="*/ 47 h 81"/>
                <a:gd name="T14" fmla="*/ 47 w 81"/>
                <a:gd name="T15" fmla="*/ 55 h 81"/>
                <a:gd name="T16" fmla="*/ 51 w 81"/>
                <a:gd name="T17" fmla="*/ 60 h 81"/>
                <a:gd name="T18" fmla="*/ 54 w 81"/>
                <a:gd name="T19" fmla="*/ 64 h 81"/>
                <a:gd name="T20" fmla="*/ 56 w 81"/>
                <a:gd name="T21" fmla="*/ 66 h 81"/>
                <a:gd name="T22" fmla="*/ 58 w 81"/>
                <a:gd name="T23" fmla="*/ 69 h 81"/>
                <a:gd name="T24" fmla="*/ 59 w 81"/>
                <a:gd name="T25" fmla="*/ 70 h 81"/>
                <a:gd name="T26" fmla="*/ 81 w 81"/>
                <a:gd name="T27" fmla="*/ 65 h 81"/>
                <a:gd name="T28" fmla="*/ 78 w 81"/>
                <a:gd name="T29" fmla="*/ 62 h 81"/>
                <a:gd name="T30" fmla="*/ 76 w 81"/>
                <a:gd name="T31" fmla="*/ 59 h 81"/>
                <a:gd name="T32" fmla="*/ 72 w 81"/>
                <a:gd name="T33" fmla="*/ 55 h 81"/>
                <a:gd name="T34" fmla="*/ 70 w 81"/>
                <a:gd name="T35" fmla="*/ 51 h 81"/>
                <a:gd name="T36" fmla="*/ 66 w 81"/>
                <a:gd name="T37" fmla="*/ 46 h 81"/>
                <a:gd name="T38" fmla="*/ 54 w 81"/>
                <a:gd name="T39" fmla="*/ 36 h 81"/>
                <a:gd name="T40" fmla="*/ 58 w 81"/>
                <a:gd name="T41" fmla="*/ 33 h 81"/>
                <a:gd name="T42" fmla="*/ 61 w 81"/>
                <a:gd name="T43" fmla="*/ 22 h 81"/>
                <a:gd name="T44" fmla="*/ 60 w 81"/>
                <a:gd name="T45" fmla="*/ 17 h 81"/>
                <a:gd name="T46" fmla="*/ 46 w 81"/>
                <a:gd name="T47" fmla="*/ 2 h 81"/>
                <a:gd name="T48" fmla="*/ 27 w 81"/>
                <a:gd name="T49" fmla="*/ 3 h 81"/>
                <a:gd name="T50" fmla="*/ 31 w 81"/>
                <a:gd name="T51" fmla="*/ 18 h 81"/>
                <a:gd name="T52" fmla="*/ 38 w 81"/>
                <a:gd name="T53" fmla="*/ 19 h 81"/>
                <a:gd name="T54" fmla="*/ 40 w 81"/>
                <a:gd name="T55" fmla="*/ 23 h 81"/>
                <a:gd name="T56" fmla="*/ 40 w 81"/>
                <a:gd name="T57" fmla="*/ 25 h 81"/>
                <a:gd name="T58" fmla="*/ 36 w 81"/>
                <a:gd name="T59" fmla="*/ 30 h 81"/>
                <a:gd name="T60" fmla="*/ 34 w 81"/>
                <a:gd name="T61" fmla="*/ 31 h 81"/>
                <a:gd name="T62" fmla="*/ 32 w 81"/>
                <a:gd name="T63" fmla="*/ 31 h 81"/>
                <a:gd name="T64" fmla="*/ 27 w 81"/>
                <a:gd name="T65" fmla="*/ 33 h 81"/>
                <a:gd name="T66" fmla="*/ 24 w 81"/>
                <a:gd name="T67" fmla="*/ 20 h 81"/>
                <a:gd name="T68" fmla="*/ 31 w 81"/>
                <a:gd name="T69"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81">
                  <a:moveTo>
                    <a:pt x="27" y="3"/>
                  </a:moveTo>
                  <a:cubicBezTo>
                    <a:pt x="0" y="10"/>
                    <a:pt x="0" y="10"/>
                    <a:pt x="0" y="10"/>
                  </a:cubicBezTo>
                  <a:cubicBezTo>
                    <a:pt x="18" y="81"/>
                    <a:pt x="18" y="81"/>
                    <a:pt x="18" y="81"/>
                  </a:cubicBezTo>
                  <a:cubicBezTo>
                    <a:pt x="38" y="76"/>
                    <a:pt x="38" y="76"/>
                    <a:pt x="38" y="76"/>
                  </a:cubicBezTo>
                  <a:cubicBezTo>
                    <a:pt x="38" y="76"/>
                    <a:pt x="31" y="51"/>
                    <a:pt x="31" y="48"/>
                  </a:cubicBezTo>
                  <a:cubicBezTo>
                    <a:pt x="31" y="48"/>
                    <a:pt x="32" y="48"/>
                    <a:pt x="32" y="48"/>
                  </a:cubicBezTo>
                  <a:cubicBezTo>
                    <a:pt x="35" y="47"/>
                    <a:pt x="35" y="47"/>
                    <a:pt x="36" y="47"/>
                  </a:cubicBezTo>
                  <a:cubicBezTo>
                    <a:pt x="39" y="47"/>
                    <a:pt x="43" y="50"/>
                    <a:pt x="47" y="55"/>
                  </a:cubicBezTo>
                  <a:cubicBezTo>
                    <a:pt x="51" y="60"/>
                    <a:pt x="51" y="60"/>
                    <a:pt x="51" y="60"/>
                  </a:cubicBezTo>
                  <a:cubicBezTo>
                    <a:pt x="54" y="64"/>
                    <a:pt x="54" y="64"/>
                    <a:pt x="54" y="64"/>
                  </a:cubicBezTo>
                  <a:cubicBezTo>
                    <a:pt x="56" y="66"/>
                    <a:pt x="56" y="66"/>
                    <a:pt x="56" y="66"/>
                  </a:cubicBezTo>
                  <a:cubicBezTo>
                    <a:pt x="58" y="69"/>
                    <a:pt x="58" y="69"/>
                    <a:pt x="58" y="69"/>
                  </a:cubicBezTo>
                  <a:cubicBezTo>
                    <a:pt x="59" y="70"/>
                    <a:pt x="59" y="70"/>
                    <a:pt x="59" y="70"/>
                  </a:cubicBezTo>
                  <a:cubicBezTo>
                    <a:pt x="81" y="65"/>
                    <a:pt x="81" y="65"/>
                    <a:pt x="81" y="65"/>
                  </a:cubicBezTo>
                  <a:cubicBezTo>
                    <a:pt x="78" y="62"/>
                    <a:pt x="78" y="62"/>
                    <a:pt x="78" y="62"/>
                  </a:cubicBezTo>
                  <a:cubicBezTo>
                    <a:pt x="76" y="59"/>
                    <a:pt x="76" y="59"/>
                    <a:pt x="76" y="59"/>
                  </a:cubicBezTo>
                  <a:cubicBezTo>
                    <a:pt x="72" y="55"/>
                    <a:pt x="72" y="55"/>
                    <a:pt x="72" y="55"/>
                  </a:cubicBezTo>
                  <a:cubicBezTo>
                    <a:pt x="70" y="51"/>
                    <a:pt x="70" y="51"/>
                    <a:pt x="70" y="51"/>
                  </a:cubicBezTo>
                  <a:cubicBezTo>
                    <a:pt x="66" y="46"/>
                    <a:pt x="66" y="46"/>
                    <a:pt x="66" y="46"/>
                  </a:cubicBezTo>
                  <a:cubicBezTo>
                    <a:pt x="61" y="41"/>
                    <a:pt x="58" y="38"/>
                    <a:pt x="54" y="36"/>
                  </a:cubicBezTo>
                  <a:cubicBezTo>
                    <a:pt x="56" y="35"/>
                    <a:pt x="57" y="34"/>
                    <a:pt x="58" y="33"/>
                  </a:cubicBezTo>
                  <a:cubicBezTo>
                    <a:pt x="60" y="29"/>
                    <a:pt x="61" y="26"/>
                    <a:pt x="61" y="22"/>
                  </a:cubicBezTo>
                  <a:cubicBezTo>
                    <a:pt x="61" y="20"/>
                    <a:pt x="61" y="19"/>
                    <a:pt x="60" y="17"/>
                  </a:cubicBezTo>
                  <a:cubicBezTo>
                    <a:pt x="58" y="10"/>
                    <a:pt x="53" y="4"/>
                    <a:pt x="46" y="2"/>
                  </a:cubicBezTo>
                  <a:cubicBezTo>
                    <a:pt x="41" y="0"/>
                    <a:pt x="37" y="0"/>
                    <a:pt x="27" y="3"/>
                  </a:cubicBezTo>
                  <a:moveTo>
                    <a:pt x="31" y="18"/>
                  </a:moveTo>
                  <a:cubicBezTo>
                    <a:pt x="34" y="17"/>
                    <a:pt x="36" y="18"/>
                    <a:pt x="38" y="19"/>
                  </a:cubicBezTo>
                  <a:cubicBezTo>
                    <a:pt x="39" y="19"/>
                    <a:pt x="40" y="21"/>
                    <a:pt x="40" y="23"/>
                  </a:cubicBezTo>
                  <a:cubicBezTo>
                    <a:pt x="40" y="23"/>
                    <a:pt x="40" y="24"/>
                    <a:pt x="40" y="25"/>
                  </a:cubicBezTo>
                  <a:cubicBezTo>
                    <a:pt x="40" y="27"/>
                    <a:pt x="39" y="30"/>
                    <a:pt x="36" y="30"/>
                  </a:cubicBezTo>
                  <a:cubicBezTo>
                    <a:pt x="34" y="31"/>
                    <a:pt x="34" y="31"/>
                    <a:pt x="34" y="31"/>
                  </a:cubicBezTo>
                  <a:cubicBezTo>
                    <a:pt x="32" y="31"/>
                    <a:pt x="32" y="31"/>
                    <a:pt x="32" y="31"/>
                  </a:cubicBezTo>
                  <a:cubicBezTo>
                    <a:pt x="32" y="31"/>
                    <a:pt x="29" y="32"/>
                    <a:pt x="27" y="33"/>
                  </a:cubicBezTo>
                  <a:cubicBezTo>
                    <a:pt x="26" y="31"/>
                    <a:pt x="24" y="22"/>
                    <a:pt x="24" y="20"/>
                  </a:cubicBezTo>
                  <a:cubicBezTo>
                    <a:pt x="26" y="20"/>
                    <a:pt x="31" y="18"/>
                    <a:pt x="31" y="18"/>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2" name="Freeform 21">
              <a:extLst>
                <a:ext uri="{FF2B5EF4-FFF2-40B4-BE49-F238E27FC236}">
                  <a16:creationId xmlns:a16="http://schemas.microsoft.com/office/drawing/2014/main" id="{B79D3025-88C0-4D93-93B9-EF742531499D}"/>
                </a:ext>
              </a:extLst>
            </p:cNvPr>
            <p:cNvSpPr>
              <a:spLocks noEditPoints="1"/>
            </p:cNvSpPr>
            <p:nvPr userDrawn="1"/>
          </p:nvSpPr>
          <p:spPr bwMode="auto">
            <a:xfrm>
              <a:off x="850900" y="5529263"/>
              <a:ext cx="57150" cy="68263"/>
            </a:xfrm>
            <a:custGeom>
              <a:avLst/>
              <a:gdLst>
                <a:gd name="T0" fmla="*/ 28 w 62"/>
                <a:gd name="T1" fmla="*/ 0 h 74"/>
                <a:gd name="T2" fmla="*/ 28 w 62"/>
                <a:gd name="T3" fmla="*/ 0 h 74"/>
                <a:gd name="T4" fmla="*/ 0 w 62"/>
                <a:gd name="T5" fmla="*/ 1 h 74"/>
                <a:gd name="T6" fmla="*/ 2 w 62"/>
                <a:gd name="T7" fmla="*/ 74 h 74"/>
                <a:gd name="T8" fmla="*/ 35 w 62"/>
                <a:gd name="T9" fmla="*/ 73 h 74"/>
                <a:gd name="T10" fmla="*/ 48 w 62"/>
                <a:gd name="T11" fmla="*/ 71 h 74"/>
                <a:gd name="T12" fmla="*/ 62 w 62"/>
                <a:gd name="T13" fmla="*/ 51 h 74"/>
                <a:gd name="T14" fmla="*/ 62 w 62"/>
                <a:gd name="T15" fmla="*/ 51 h 74"/>
                <a:gd name="T16" fmla="*/ 49 w 62"/>
                <a:gd name="T17" fmla="*/ 32 h 74"/>
                <a:gd name="T18" fmla="*/ 56 w 62"/>
                <a:gd name="T19" fmla="*/ 19 h 74"/>
                <a:gd name="T20" fmla="*/ 56 w 62"/>
                <a:gd name="T21" fmla="*/ 18 h 74"/>
                <a:gd name="T22" fmla="*/ 42 w 62"/>
                <a:gd name="T23" fmla="*/ 1 h 74"/>
                <a:gd name="T24" fmla="*/ 28 w 62"/>
                <a:gd name="T25" fmla="*/ 0 h 74"/>
                <a:gd name="T26" fmla="*/ 26 w 62"/>
                <a:gd name="T27" fmla="*/ 16 h 74"/>
                <a:gd name="T28" fmla="*/ 35 w 62"/>
                <a:gd name="T29" fmla="*/ 17 h 74"/>
                <a:gd name="T30" fmla="*/ 36 w 62"/>
                <a:gd name="T31" fmla="*/ 22 h 74"/>
                <a:gd name="T32" fmla="*/ 36 w 62"/>
                <a:gd name="T33" fmla="*/ 22 h 74"/>
                <a:gd name="T34" fmla="*/ 26 w 62"/>
                <a:gd name="T35" fmla="*/ 28 h 74"/>
                <a:gd name="T36" fmla="*/ 21 w 62"/>
                <a:gd name="T37" fmla="*/ 28 h 74"/>
                <a:gd name="T38" fmla="*/ 21 w 62"/>
                <a:gd name="T39" fmla="*/ 16 h 74"/>
                <a:gd name="T40" fmla="*/ 26 w 62"/>
                <a:gd name="T41" fmla="*/ 16 h 74"/>
                <a:gd name="T42" fmla="*/ 28 w 62"/>
                <a:gd name="T43" fmla="*/ 44 h 74"/>
                <a:gd name="T44" fmla="*/ 40 w 62"/>
                <a:gd name="T45" fmla="*/ 46 h 74"/>
                <a:gd name="T46" fmla="*/ 42 w 62"/>
                <a:gd name="T47" fmla="*/ 50 h 74"/>
                <a:gd name="T48" fmla="*/ 42 w 62"/>
                <a:gd name="T49" fmla="*/ 51 h 74"/>
                <a:gd name="T50" fmla="*/ 29 w 62"/>
                <a:gd name="T51" fmla="*/ 58 h 74"/>
                <a:gd name="T52" fmla="*/ 22 w 62"/>
                <a:gd name="T53" fmla="*/ 58 h 74"/>
                <a:gd name="T54" fmla="*/ 21 w 62"/>
                <a:gd name="T55" fmla="*/ 44 h 74"/>
                <a:gd name="T56" fmla="*/ 28 w 62"/>
                <a:gd name="T57"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74">
                  <a:moveTo>
                    <a:pt x="28" y="0"/>
                  </a:moveTo>
                  <a:cubicBezTo>
                    <a:pt x="28" y="0"/>
                    <a:pt x="28" y="0"/>
                    <a:pt x="28" y="0"/>
                  </a:cubicBezTo>
                  <a:cubicBezTo>
                    <a:pt x="0" y="1"/>
                    <a:pt x="0" y="1"/>
                    <a:pt x="0" y="1"/>
                  </a:cubicBezTo>
                  <a:cubicBezTo>
                    <a:pt x="2" y="74"/>
                    <a:pt x="2" y="74"/>
                    <a:pt x="2" y="74"/>
                  </a:cubicBezTo>
                  <a:cubicBezTo>
                    <a:pt x="35" y="73"/>
                    <a:pt x="35" y="73"/>
                    <a:pt x="35" y="73"/>
                  </a:cubicBezTo>
                  <a:cubicBezTo>
                    <a:pt x="41" y="73"/>
                    <a:pt x="45" y="73"/>
                    <a:pt x="48" y="71"/>
                  </a:cubicBezTo>
                  <a:cubicBezTo>
                    <a:pt x="57" y="68"/>
                    <a:pt x="62" y="60"/>
                    <a:pt x="62" y="51"/>
                  </a:cubicBezTo>
                  <a:cubicBezTo>
                    <a:pt x="62" y="51"/>
                    <a:pt x="62" y="51"/>
                    <a:pt x="62" y="51"/>
                  </a:cubicBezTo>
                  <a:cubicBezTo>
                    <a:pt x="62" y="42"/>
                    <a:pt x="58" y="36"/>
                    <a:pt x="49" y="32"/>
                  </a:cubicBezTo>
                  <a:cubicBezTo>
                    <a:pt x="54" y="29"/>
                    <a:pt x="56" y="24"/>
                    <a:pt x="56" y="19"/>
                  </a:cubicBezTo>
                  <a:cubicBezTo>
                    <a:pt x="56" y="18"/>
                    <a:pt x="56" y="18"/>
                    <a:pt x="56" y="18"/>
                  </a:cubicBezTo>
                  <a:cubicBezTo>
                    <a:pt x="56" y="11"/>
                    <a:pt x="50" y="3"/>
                    <a:pt x="42" y="1"/>
                  </a:cubicBezTo>
                  <a:cubicBezTo>
                    <a:pt x="38" y="0"/>
                    <a:pt x="35" y="0"/>
                    <a:pt x="28" y="0"/>
                  </a:cubicBezTo>
                  <a:moveTo>
                    <a:pt x="26" y="16"/>
                  </a:moveTo>
                  <a:cubicBezTo>
                    <a:pt x="31" y="15"/>
                    <a:pt x="33" y="16"/>
                    <a:pt x="35" y="17"/>
                  </a:cubicBezTo>
                  <a:cubicBezTo>
                    <a:pt x="36" y="18"/>
                    <a:pt x="36" y="20"/>
                    <a:pt x="36" y="22"/>
                  </a:cubicBezTo>
                  <a:cubicBezTo>
                    <a:pt x="36" y="22"/>
                    <a:pt x="36" y="22"/>
                    <a:pt x="36" y="22"/>
                  </a:cubicBezTo>
                  <a:cubicBezTo>
                    <a:pt x="36" y="26"/>
                    <a:pt x="35" y="28"/>
                    <a:pt x="26" y="28"/>
                  </a:cubicBezTo>
                  <a:cubicBezTo>
                    <a:pt x="26" y="28"/>
                    <a:pt x="23" y="28"/>
                    <a:pt x="21" y="28"/>
                  </a:cubicBezTo>
                  <a:cubicBezTo>
                    <a:pt x="21" y="26"/>
                    <a:pt x="21" y="18"/>
                    <a:pt x="21" y="16"/>
                  </a:cubicBezTo>
                  <a:cubicBezTo>
                    <a:pt x="23" y="16"/>
                    <a:pt x="26" y="16"/>
                    <a:pt x="26" y="16"/>
                  </a:cubicBezTo>
                  <a:moveTo>
                    <a:pt x="28" y="44"/>
                  </a:moveTo>
                  <a:cubicBezTo>
                    <a:pt x="35" y="43"/>
                    <a:pt x="38" y="44"/>
                    <a:pt x="40" y="46"/>
                  </a:cubicBezTo>
                  <a:cubicBezTo>
                    <a:pt x="41" y="47"/>
                    <a:pt x="42" y="48"/>
                    <a:pt x="42" y="50"/>
                  </a:cubicBezTo>
                  <a:cubicBezTo>
                    <a:pt x="42" y="51"/>
                    <a:pt x="42" y="51"/>
                    <a:pt x="42" y="51"/>
                  </a:cubicBezTo>
                  <a:cubicBezTo>
                    <a:pt x="42" y="55"/>
                    <a:pt x="40" y="57"/>
                    <a:pt x="29" y="58"/>
                  </a:cubicBezTo>
                  <a:cubicBezTo>
                    <a:pt x="29" y="58"/>
                    <a:pt x="24" y="58"/>
                    <a:pt x="22" y="58"/>
                  </a:cubicBezTo>
                  <a:cubicBezTo>
                    <a:pt x="22" y="56"/>
                    <a:pt x="22" y="46"/>
                    <a:pt x="21" y="44"/>
                  </a:cubicBezTo>
                  <a:cubicBezTo>
                    <a:pt x="23" y="44"/>
                    <a:pt x="28" y="44"/>
                    <a:pt x="28" y="44"/>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3" name="Freeform 22">
              <a:extLst>
                <a:ext uri="{FF2B5EF4-FFF2-40B4-BE49-F238E27FC236}">
                  <a16:creationId xmlns:a16="http://schemas.microsoft.com/office/drawing/2014/main" id="{CA4F8CCA-CBCA-482C-A20C-7DE183C97F5F}"/>
                </a:ext>
              </a:extLst>
            </p:cNvPr>
            <p:cNvSpPr>
              <a:spLocks/>
            </p:cNvSpPr>
            <p:nvPr userDrawn="1"/>
          </p:nvSpPr>
          <p:spPr bwMode="auto">
            <a:xfrm>
              <a:off x="920750" y="5530850"/>
              <a:ext cx="74613" cy="76200"/>
            </a:xfrm>
            <a:custGeom>
              <a:avLst/>
              <a:gdLst>
                <a:gd name="T0" fmla="*/ 2 w 82"/>
                <a:gd name="T1" fmla="*/ 39 h 83"/>
                <a:gd name="T2" fmla="*/ 3 w 82"/>
                <a:gd name="T3" fmla="*/ 61 h 83"/>
                <a:gd name="T4" fmla="*/ 9 w 82"/>
                <a:gd name="T5" fmla="*/ 70 h 83"/>
                <a:gd name="T6" fmla="*/ 29 w 82"/>
                <a:gd name="T7" fmla="*/ 81 h 83"/>
                <a:gd name="T8" fmla="*/ 41 w 82"/>
                <a:gd name="T9" fmla="*/ 82 h 83"/>
                <a:gd name="T10" fmla="*/ 61 w 82"/>
                <a:gd name="T11" fmla="*/ 76 h 83"/>
                <a:gd name="T12" fmla="*/ 70 w 82"/>
                <a:gd name="T13" fmla="*/ 63 h 83"/>
                <a:gd name="T14" fmla="*/ 73 w 82"/>
                <a:gd name="T15" fmla="*/ 56 h 83"/>
                <a:gd name="T16" fmla="*/ 82 w 82"/>
                <a:gd name="T17" fmla="*/ 17 h 83"/>
                <a:gd name="T18" fmla="*/ 62 w 82"/>
                <a:gd name="T19" fmla="*/ 13 h 83"/>
                <a:gd name="T20" fmla="*/ 54 w 82"/>
                <a:gd name="T21" fmla="*/ 48 h 83"/>
                <a:gd name="T22" fmla="*/ 53 w 82"/>
                <a:gd name="T23" fmla="*/ 53 h 83"/>
                <a:gd name="T24" fmla="*/ 51 w 82"/>
                <a:gd name="T25" fmla="*/ 57 h 83"/>
                <a:gd name="T26" fmla="*/ 33 w 82"/>
                <a:gd name="T27" fmla="*/ 64 h 83"/>
                <a:gd name="T28" fmla="*/ 22 w 82"/>
                <a:gd name="T29" fmla="*/ 53 h 83"/>
                <a:gd name="T30" fmla="*/ 23 w 82"/>
                <a:gd name="T31" fmla="*/ 40 h 83"/>
                <a:gd name="T32" fmla="*/ 32 w 82"/>
                <a:gd name="T33" fmla="*/ 5 h 83"/>
                <a:gd name="T34" fmla="*/ 12 w 82"/>
                <a:gd name="T35" fmla="*/ 0 h 83"/>
                <a:gd name="T36" fmla="*/ 2 w 82"/>
                <a:gd name="T37"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2" y="39"/>
                  </a:moveTo>
                  <a:cubicBezTo>
                    <a:pt x="0" y="48"/>
                    <a:pt x="0" y="55"/>
                    <a:pt x="3" y="61"/>
                  </a:cubicBezTo>
                  <a:cubicBezTo>
                    <a:pt x="4" y="64"/>
                    <a:pt x="6" y="67"/>
                    <a:pt x="9" y="70"/>
                  </a:cubicBezTo>
                  <a:cubicBezTo>
                    <a:pt x="14" y="75"/>
                    <a:pt x="20" y="79"/>
                    <a:pt x="29" y="81"/>
                  </a:cubicBezTo>
                  <a:cubicBezTo>
                    <a:pt x="33" y="82"/>
                    <a:pt x="37" y="82"/>
                    <a:pt x="41" y="82"/>
                  </a:cubicBezTo>
                  <a:cubicBezTo>
                    <a:pt x="48" y="83"/>
                    <a:pt x="56" y="80"/>
                    <a:pt x="61" y="76"/>
                  </a:cubicBezTo>
                  <a:cubicBezTo>
                    <a:pt x="65" y="73"/>
                    <a:pt x="69" y="68"/>
                    <a:pt x="70" y="63"/>
                  </a:cubicBezTo>
                  <a:cubicBezTo>
                    <a:pt x="71" y="62"/>
                    <a:pt x="72" y="59"/>
                    <a:pt x="73" y="56"/>
                  </a:cubicBezTo>
                  <a:cubicBezTo>
                    <a:pt x="82" y="17"/>
                    <a:pt x="82" y="17"/>
                    <a:pt x="82" y="17"/>
                  </a:cubicBezTo>
                  <a:cubicBezTo>
                    <a:pt x="62" y="13"/>
                    <a:pt x="62" y="13"/>
                    <a:pt x="62" y="13"/>
                  </a:cubicBezTo>
                  <a:cubicBezTo>
                    <a:pt x="54" y="48"/>
                    <a:pt x="54" y="48"/>
                    <a:pt x="54" y="48"/>
                  </a:cubicBezTo>
                  <a:cubicBezTo>
                    <a:pt x="53" y="53"/>
                    <a:pt x="53" y="53"/>
                    <a:pt x="53" y="53"/>
                  </a:cubicBezTo>
                  <a:cubicBezTo>
                    <a:pt x="52" y="54"/>
                    <a:pt x="52" y="55"/>
                    <a:pt x="51" y="57"/>
                  </a:cubicBezTo>
                  <a:cubicBezTo>
                    <a:pt x="48" y="63"/>
                    <a:pt x="41" y="66"/>
                    <a:pt x="33" y="64"/>
                  </a:cubicBezTo>
                  <a:cubicBezTo>
                    <a:pt x="27" y="63"/>
                    <a:pt x="23" y="59"/>
                    <a:pt x="22" y="53"/>
                  </a:cubicBezTo>
                  <a:cubicBezTo>
                    <a:pt x="21" y="50"/>
                    <a:pt x="21" y="47"/>
                    <a:pt x="23" y="40"/>
                  </a:cubicBezTo>
                  <a:cubicBezTo>
                    <a:pt x="32" y="5"/>
                    <a:pt x="32" y="5"/>
                    <a:pt x="32" y="5"/>
                  </a:cubicBezTo>
                  <a:cubicBezTo>
                    <a:pt x="12" y="0"/>
                    <a:pt x="12" y="0"/>
                    <a:pt x="12" y="0"/>
                  </a:cubicBezTo>
                  <a:lnTo>
                    <a:pt x="2" y="39"/>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4" name="Freeform 23">
              <a:extLst>
                <a:ext uri="{FF2B5EF4-FFF2-40B4-BE49-F238E27FC236}">
                  <a16:creationId xmlns:a16="http://schemas.microsoft.com/office/drawing/2014/main" id="{7AF30FCB-E3ED-4076-B55F-88302F519212}"/>
                </a:ext>
              </a:extLst>
            </p:cNvPr>
            <p:cNvSpPr>
              <a:spLocks/>
            </p:cNvSpPr>
            <p:nvPr userDrawn="1"/>
          </p:nvSpPr>
          <p:spPr bwMode="auto">
            <a:xfrm>
              <a:off x="990600" y="5557838"/>
              <a:ext cx="88900" cy="90488"/>
            </a:xfrm>
            <a:custGeom>
              <a:avLst/>
              <a:gdLst>
                <a:gd name="T0" fmla="*/ 0 w 98"/>
                <a:gd name="T1" fmla="*/ 64 h 99"/>
                <a:gd name="T2" fmla="*/ 17 w 98"/>
                <a:gd name="T3" fmla="*/ 74 h 99"/>
                <a:gd name="T4" fmla="*/ 37 w 98"/>
                <a:gd name="T5" fmla="*/ 37 h 99"/>
                <a:gd name="T6" fmla="*/ 49 w 98"/>
                <a:gd name="T7" fmla="*/ 91 h 99"/>
                <a:gd name="T8" fmla="*/ 63 w 98"/>
                <a:gd name="T9" fmla="*/ 99 h 99"/>
                <a:gd name="T10" fmla="*/ 98 w 98"/>
                <a:gd name="T11" fmla="*/ 35 h 99"/>
                <a:gd name="T12" fmla="*/ 81 w 98"/>
                <a:gd name="T13" fmla="*/ 25 h 99"/>
                <a:gd name="T14" fmla="*/ 62 w 98"/>
                <a:gd name="T15" fmla="*/ 59 h 99"/>
                <a:gd name="T16" fmla="*/ 50 w 98"/>
                <a:gd name="T17" fmla="*/ 8 h 99"/>
                <a:gd name="T18" fmla="*/ 35 w 98"/>
                <a:gd name="T19" fmla="*/ 0 h 99"/>
                <a:gd name="T20" fmla="*/ 0 w 98"/>
                <a:gd name="T21" fmla="*/ 6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99">
                  <a:moveTo>
                    <a:pt x="0" y="64"/>
                  </a:moveTo>
                  <a:cubicBezTo>
                    <a:pt x="17" y="74"/>
                    <a:pt x="17" y="74"/>
                    <a:pt x="17" y="74"/>
                  </a:cubicBezTo>
                  <a:cubicBezTo>
                    <a:pt x="17" y="74"/>
                    <a:pt x="34" y="43"/>
                    <a:pt x="37" y="37"/>
                  </a:cubicBezTo>
                  <a:cubicBezTo>
                    <a:pt x="38" y="44"/>
                    <a:pt x="49" y="91"/>
                    <a:pt x="49" y="91"/>
                  </a:cubicBezTo>
                  <a:cubicBezTo>
                    <a:pt x="63" y="99"/>
                    <a:pt x="63" y="99"/>
                    <a:pt x="63" y="99"/>
                  </a:cubicBezTo>
                  <a:cubicBezTo>
                    <a:pt x="98" y="35"/>
                    <a:pt x="98" y="35"/>
                    <a:pt x="98" y="35"/>
                  </a:cubicBezTo>
                  <a:cubicBezTo>
                    <a:pt x="81" y="25"/>
                    <a:pt x="81" y="25"/>
                    <a:pt x="81" y="25"/>
                  </a:cubicBezTo>
                  <a:cubicBezTo>
                    <a:pt x="81" y="25"/>
                    <a:pt x="65" y="54"/>
                    <a:pt x="62" y="59"/>
                  </a:cubicBezTo>
                  <a:cubicBezTo>
                    <a:pt x="61" y="53"/>
                    <a:pt x="50" y="8"/>
                    <a:pt x="50" y="8"/>
                  </a:cubicBezTo>
                  <a:cubicBezTo>
                    <a:pt x="35" y="0"/>
                    <a:pt x="35" y="0"/>
                    <a:pt x="35" y="0"/>
                  </a:cubicBezTo>
                  <a:lnTo>
                    <a:pt x="0" y="64"/>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5" name="Freeform 24">
              <a:extLst>
                <a:ext uri="{FF2B5EF4-FFF2-40B4-BE49-F238E27FC236}">
                  <a16:creationId xmlns:a16="http://schemas.microsoft.com/office/drawing/2014/main" id="{32E03E7D-48D0-4FF5-92B2-E5BDBC0EE7AF}"/>
                </a:ext>
              </a:extLst>
            </p:cNvPr>
            <p:cNvSpPr>
              <a:spLocks noEditPoints="1"/>
            </p:cNvSpPr>
            <p:nvPr userDrawn="1"/>
          </p:nvSpPr>
          <p:spPr bwMode="auto">
            <a:xfrm>
              <a:off x="1060450" y="5608638"/>
              <a:ext cx="79375" cy="84138"/>
            </a:xfrm>
            <a:custGeom>
              <a:avLst/>
              <a:gdLst>
                <a:gd name="T0" fmla="*/ 0 w 88"/>
                <a:gd name="T1" fmla="*/ 54 h 92"/>
                <a:gd name="T2" fmla="*/ 20 w 88"/>
                <a:gd name="T3" fmla="*/ 73 h 92"/>
                <a:gd name="T4" fmla="*/ 34 w 88"/>
                <a:gd name="T5" fmla="*/ 83 h 92"/>
                <a:gd name="T6" fmla="*/ 77 w 88"/>
                <a:gd name="T7" fmla="*/ 76 h 92"/>
                <a:gd name="T8" fmla="*/ 85 w 88"/>
                <a:gd name="T9" fmla="*/ 63 h 92"/>
                <a:gd name="T10" fmla="*/ 85 w 88"/>
                <a:gd name="T11" fmla="*/ 39 h 92"/>
                <a:gd name="T12" fmla="*/ 77 w 88"/>
                <a:gd name="T13" fmla="*/ 26 h 92"/>
                <a:gd name="T14" fmla="*/ 71 w 88"/>
                <a:gd name="T15" fmla="*/ 21 h 92"/>
                <a:gd name="T16" fmla="*/ 50 w 88"/>
                <a:gd name="T17" fmla="*/ 0 h 92"/>
                <a:gd name="T18" fmla="*/ 0 w 88"/>
                <a:gd name="T19" fmla="*/ 54 h 92"/>
                <a:gd name="T20" fmla="*/ 53 w 88"/>
                <a:gd name="T21" fmla="*/ 26 h 92"/>
                <a:gd name="T22" fmla="*/ 59 w 88"/>
                <a:gd name="T23" fmla="*/ 31 h 92"/>
                <a:gd name="T24" fmla="*/ 67 w 88"/>
                <a:gd name="T25" fmla="*/ 41 h 92"/>
                <a:gd name="T26" fmla="*/ 68 w 88"/>
                <a:gd name="T27" fmla="*/ 48 h 92"/>
                <a:gd name="T28" fmla="*/ 62 w 88"/>
                <a:gd name="T29" fmla="*/ 62 h 92"/>
                <a:gd name="T30" fmla="*/ 42 w 88"/>
                <a:gd name="T31" fmla="*/ 68 h 92"/>
                <a:gd name="T32" fmla="*/ 30 w 88"/>
                <a:gd name="T33" fmla="*/ 60 h 92"/>
                <a:gd name="T34" fmla="*/ 26 w 88"/>
                <a:gd name="T35" fmla="*/ 56 h 92"/>
                <a:gd name="T36" fmla="*/ 53 w 88"/>
                <a:gd name="T37" fmla="*/ 2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92">
                  <a:moveTo>
                    <a:pt x="0" y="54"/>
                  </a:moveTo>
                  <a:cubicBezTo>
                    <a:pt x="20" y="73"/>
                    <a:pt x="20" y="73"/>
                    <a:pt x="20" y="73"/>
                  </a:cubicBezTo>
                  <a:cubicBezTo>
                    <a:pt x="25" y="78"/>
                    <a:pt x="30" y="81"/>
                    <a:pt x="34" y="83"/>
                  </a:cubicBezTo>
                  <a:cubicBezTo>
                    <a:pt x="49" y="92"/>
                    <a:pt x="65" y="89"/>
                    <a:pt x="77" y="76"/>
                  </a:cubicBezTo>
                  <a:cubicBezTo>
                    <a:pt x="81" y="72"/>
                    <a:pt x="84" y="68"/>
                    <a:pt x="85" y="63"/>
                  </a:cubicBezTo>
                  <a:cubicBezTo>
                    <a:pt x="88" y="56"/>
                    <a:pt x="88" y="46"/>
                    <a:pt x="85" y="39"/>
                  </a:cubicBezTo>
                  <a:cubicBezTo>
                    <a:pt x="83" y="35"/>
                    <a:pt x="80" y="30"/>
                    <a:pt x="77" y="26"/>
                  </a:cubicBezTo>
                  <a:cubicBezTo>
                    <a:pt x="75" y="24"/>
                    <a:pt x="74" y="23"/>
                    <a:pt x="71" y="21"/>
                  </a:cubicBezTo>
                  <a:cubicBezTo>
                    <a:pt x="50" y="0"/>
                    <a:pt x="50" y="0"/>
                    <a:pt x="50" y="0"/>
                  </a:cubicBezTo>
                  <a:lnTo>
                    <a:pt x="0" y="54"/>
                  </a:lnTo>
                  <a:close/>
                  <a:moveTo>
                    <a:pt x="53" y="26"/>
                  </a:moveTo>
                  <a:cubicBezTo>
                    <a:pt x="55" y="27"/>
                    <a:pt x="59" y="31"/>
                    <a:pt x="59" y="31"/>
                  </a:cubicBezTo>
                  <a:cubicBezTo>
                    <a:pt x="64" y="36"/>
                    <a:pt x="65" y="38"/>
                    <a:pt x="67" y="41"/>
                  </a:cubicBezTo>
                  <a:cubicBezTo>
                    <a:pt x="68" y="43"/>
                    <a:pt x="68" y="46"/>
                    <a:pt x="68" y="48"/>
                  </a:cubicBezTo>
                  <a:cubicBezTo>
                    <a:pt x="68" y="53"/>
                    <a:pt x="66" y="57"/>
                    <a:pt x="62" y="62"/>
                  </a:cubicBezTo>
                  <a:cubicBezTo>
                    <a:pt x="56" y="68"/>
                    <a:pt x="49" y="71"/>
                    <a:pt x="42" y="68"/>
                  </a:cubicBezTo>
                  <a:cubicBezTo>
                    <a:pt x="38" y="67"/>
                    <a:pt x="35" y="65"/>
                    <a:pt x="30" y="60"/>
                  </a:cubicBezTo>
                  <a:cubicBezTo>
                    <a:pt x="30" y="60"/>
                    <a:pt x="27" y="57"/>
                    <a:pt x="26" y="56"/>
                  </a:cubicBezTo>
                  <a:cubicBezTo>
                    <a:pt x="27" y="54"/>
                    <a:pt x="52" y="28"/>
                    <a:pt x="53" y="26"/>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6" name="Freeform 25">
              <a:extLst>
                <a:ext uri="{FF2B5EF4-FFF2-40B4-BE49-F238E27FC236}">
                  <a16:creationId xmlns:a16="http://schemas.microsoft.com/office/drawing/2014/main" id="{3A1F6980-CEE8-439D-9403-F9387388EE50}"/>
                </a:ext>
              </a:extLst>
            </p:cNvPr>
            <p:cNvSpPr>
              <a:spLocks/>
            </p:cNvSpPr>
            <p:nvPr userDrawn="1"/>
          </p:nvSpPr>
          <p:spPr bwMode="auto">
            <a:xfrm>
              <a:off x="1116013" y="5673725"/>
              <a:ext cx="80963" cy="79375"/>
            </a:xfrm>
            <a:custGeom>
              <a:avLst/>
              <a:gdLst>
                <a:gd name="T0" fmla="*/ 0 w 90"/>
                <a:gd name="T1" fmla="*/ 43 h 87"/>
                <a:gd name="T2" fmla="*/ 32 w 90"/>
                <a:gd name="T3" fmla="*/ 87 h 87"/>
                <a:gd name="T4" fmla="*/ 45 w 90"/>
                <a:gd name="T5" fmla="*/ 77 h 87"/>
                <a:gd name="T6" fmla="*/ 25 w 90"/>
                <a:gd name="T7" fmla="*/ 50 h 87"/>
                <a:gd name="T8" fmla="*/ 36 w 90"/>
                <a:gd name="T9" fmla="*/ 42 h 87"/>
                <a:gd name="T10" fmla="*/ 55 w 90"/>
                <a:gd name="T11" fmla="*/ 67 h 87"/>
                <a:gd name="T12" fmla="*/ 67 w 90"/>
                <a:gd name="T13" fmla="*/ 58 h 87"/>
                <a:gd name="T14" fmla="*/ 49 w 90"/>
                <a:gd name="T15" fmla="*/ 33 h 87"/>
                <a:gd name="T16" fmla="*/ 58 w 90"/>
                <a:gd name="T17" fmla="*/ 26 h 87"/>
                <a:gd name="T18" fmla="*/ 78 w 90"/>
                <a:gd name="T19" fmla="*/ 52 h 87"/>
                <a:gd name="T20" fmla="*/ 90 w 90"/>
                <a:gd name="T21" fmla="*/ 43 h 87"/>
                <a:gd name="T22" fmla="*/ 59 w 90"/>
                <a:gd name="T23" fmla="*/ 0 h 87"/>
                <a:gd name="T24" fmla="*/ 0 w 90"/>
                <a:gd name="T25"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7">
                  <a:moveTo>
                    <a:pt x="0" y="43"/>
                  </a:moveTo>
                  <a:cubicBezTo>
                    <a:pt x="32" y="87"/>
                    <a:pt x="32" y="87"/>
                    <a:pt x="32" y="87"/>
                  </a:cubicBezTo>
                  <a:cubicBezTo>
                    <a:pt x="45" y="77"/>
                    <a:pt x="45" y="77"/>
                    <a:pt x="45" y="77"/>
                  </a:cubicBezTo>
                  <a:cubicBezTo>
                    <a:pt x="45" y="77"/>
                    <a:pt x="26" y="52"/>
                    <a:pt x="25" y="50"/>
                  </a:cubicBezTo>
                  <a:cubicBezTo>
                    <a:pt x="26" y="49"/>
                    <a:pt x="34" y="43"/>
                    <a:pt x="36" y="42"/>
                  </a:cubicBezTo>
                  <a:cubicBezTo>
                    <a:pt x="38" y="44"/>
                    <a:pt x="55" y="67"/>
                    <a:pt x="55" y="67"/>
                  </a:cubicBezTo>
                  <a:cubicBezTo>
                    <a:pt x="67" y="58"/>
                    <a:pt x="67" y="58"/>
                    <a:pt x="67" y="58"/>
                  </a:cubicBezTo>
                  <a:cubicBezTo>
                    <a:pt x="67" y="58"/>
                    <a:pt x="51" y="35"/>
                    <a:pt x="49" y="33"/>
                  </a:cubicBezTo>
                  <a:cubicBezTo>
                    <a:pt x="51" y="31"/>
                    <a:pt x="57" y="27"/>
                    <a:pt x="58" y="26"/>
                  </a:cubicBezTo>
                  <a:cubicBezTo>
                    <a:pt x="60" y="28"/>
                    <a:pt x="78" y="52"/>
                    <a:pt x="78" y="52"/>
                  </a:cubicBezTo>
                  <a:cubicBezTo>
                    <a:pt x="90" y="43"/>
                    <a:pt x="90" y="43"/>
                    <a:pt x="90" y="43"/>
                  </a:cubicBezTo>
                  <a:cubicBezTo>
                    <a:pt x="59" y="0"/>
                    <a:pt x="59" y="0"/>
                    <a:pt x="59" y="0"/>
                  </a:cubicBezTo>
                  <a:lnTo>
                    <a:pt x="0" y="4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7" name="Freeform 26">
              <a:extLst>
                <a:ext uri="{FF2B5EF4-FFF2-40B4-BE49-F238E27FC236}">
                  <a16:creationId xmlns:a16="http://schemas.microsoft.com/office/drawing/2014/main" id="{2A5021A9-4746-45E0-B383-F9D4A433B0B0}"/>
                </a:ext>
              </a:extLst>
            </p:cNvPr>
            <p:cNvSpPr>
              <a:spLocks/>
            </p:cNvSpPr>
            <p:nvPr userDrawn="1"/>
          </p:nvSpPr>
          <p:spPr bwMode="auto">
            <a:xfrm>
              <a:off x="1160463" y="5729288"/>
              <a:ext cx="76200" cy="66675"/>
            </a:xfrm>
            <a:custGeom>
              <a:avLst/>
              <a:gdLst>
                <a:gd name="T0" fmla="*/ 39 w 85"/>
                <a:gd name="T1" fmla="*/ 7 h 73"/>
                <a:gd name="T2" fmla="*/ 51 w 85"/>
                <a:gd name="T3" fmla="*/ 29 h 73"/>
                <a:gd name="T4" fmla="*/ 0 w 85"/>
                <a:gd name="T5" fmla="*/ 55 h 73"/>
                <a:gd name="T6" fmla="*/ 9 w 85"/>
                <a:gd name="T7" fmla="*/ 73 h 73"/>
                <a:gd name="T8" fmla="*/ 60 w 85"/>
                <a:gd name="T9" fmla="*/ 47 h 73"/>
                <a:gd name="T10" fmla="*/ 71 w 85"/>
                <a:gd name="T11" fmla="*/ 70 h 73"/>
                <a:gd name="T12" fmla="*/ 85 w 85"/>
                <a:gd name="T13" fmla="*/ 62 h 73"/>
                <a:gd name="T14" fmla="*/ 54 w 85"/>
                <a:gd name="T15" fmla="*/ 0 h 73"/>
                <a:gd name="T16" fmla="*/ 39 w 85"/>
                <a:gd name="T17"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3">
                  <a:moveTo>
                    <a:pt x="39" y="7"/>
                  </a:moveTo>
                  <a:cubicBezTo>
                    <a:pt x="39" y="7"/>
                    <a:pt x="49" y="27"/>
                    <a:pt x="51" y="29"/>
                  </a:cubicBezTo>
                  <a:cubicBezTo>
                    <a:pt x="48" y="30"/>
                    <a:pt x="0" y="55"/>
                    <a:pt x="0" y="55"/>
                  </a:cubicBezTo>
                  <a:cubicBezTo>
                    <a:pt x="9" y="73"/>
                    <a:pt x="9" y="73"/>
                    <a:pt x="9" y="73"/>
                  </a:cubicBezTo>
                  <a:cubicBezTo>
                    <a:pt x="9" y="73"/>
                    <a:pt x="57" y="49"/>
                    <a:pt x="60" y="47"/>
                  </a:cubicBezTo>
                  <a:cubicBezTo>
                    <a:pt x="61" y="50"/>
                    <a:pt x="71" y="70"/>
                    <a:pt x="71" y="70"/>
                  </a:cubicBezTo>
                  <a:cubicBezTo>
                    <a:pt x="85" y="62"/>
                    <a:pt x="85" y="62"/>
                    <a:pt x="85" y="62"/>
                  </a:cubicBezTo>
                  <a:cubicBezTo>
                    <a:pt x="54" y="0"/>
                    <a:pt x="54" y="0"/>
                    <a:pt x="54" y="0"/>
                  </a:cubicBezTo>
                  <a:lnTo>
                    <a:pt x="39" y="7"/>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8" name="Freeform 27">
              <a:extLst>
                <a:ext uri="{FF2B5EF4-FFF2-40B4-BE49-F238E27FC236}">
                  <a16:creationId xmlns:a16="http://schemas.microsoft.com/office/drawing/2014/main" id="{CC93954B-DDFE-4283-9E01-EE693573B695}"/>
                </a:ext>
              </a:extLst>
            </p:cNvPr>
            <p:cNvSpPr>
              <a:spLocks/>
            </p:cNvSpPr>
            <p:nvPr userDrawn="1"/>
          </p:nvSpPr>
          <p:spPr bwMode="auto">
            <a:xfrm>
              <a:off x="1193800" y="5848350"/>
              <a:ext cx="69850" cy="33338"/>
            </a:xfrm>
            <a:custGeom>
              <a:avLst/>
              <a:gdLst>
                <a:gd name="T0" fmla="*/ 0 w 44"/>
                <a:gd name="T1" fmla="*/ 11 h 21"/>
                <a:gd name="T2" fmla="*/ 3 w 44"/>
                <a:gd name="T3" fmla="*/ 21 h 21"/>
                <a:gd name="T4" fmla="*/ 44 w 44"/>
                <a:gd name="T5" fmla="*/ 11 h 21"/>
                <a:gd name="T6" fmla="*/ 41 w 44"/>
                <a:gd name="T7" fmla="*/ 0 h 21"/>
                <a:gd name="T8" fmla="*/ 0 w 44"/>
                <a:gd name="T9" fmla="*/ 11 h 21"/>
              </a:gdLst>
              <a:ahLst/>
              <a:cxnLst>
                <a:cxn ang="0">
                  <a:pos x="T0" y="T1"/>
                </a:cxn>
                <a:cxn ang="0">
                  <a:pos x="T2" y="T3"/>
                </a:cxn>
                <a:cxn ang="0">
                  <a:pos x="T4" y="T5"/>
                </a:cxn>
                <a:cxn ang="0">
                  <a:pos x="T6" y="T7"/>
                </a:cxn>
                <a:cxn ang="0">
                  <a:pos x="T8" y="T9"/>
                </a:cxn>
              </a:cxnLst>
              <a:rect l="0" t="0" r="r" b="b"/>
              <a:pathLst>
                <a:path w="44" h="21">
                  <a:moveTo>
                    <a:pt x="0" y="11"/>
                  </a:moveTo>
                  <a:lnTo>
                    <a:pt x="3" y="21"/>
                  </a:lnTo>
                  <a:lnTo>
                    <a:pt x="44" y="11"/>
                  </a:lnTo>
                  <a:lnTo>
                    <a:pt x="41" y="0"/>
                  </a:lnTo>
                  <a:lnTo>
                    <a:pt x="0" y="1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39" name="Freeform 28">
              <a:extLst>
                <a:ext uri="{FF2B5EF4-FFF2-40B4-BE49-F238E27FC236}">
                  <a16:creationId xmlns:a16="http://schemas.microsoft.com/office/drawing/2014/main" id="{3844F455-3B3D-43F1-8999-844F63FA6DF3}"/>
                </a:ext>
              </a:extLst>
            </p:cNvPr>
            <p:cNvSpPr>
              <a:spLocks noEditPoints="1"/>
            </p:cNvSpPr>
            <p:nvPr userDrawn="1"/>
          </p:nvSpPr>
          <p:spPr bwMode="auto">
            <a:xfrm>
              <a:off x="1203325" y="5889625"/>
              <a:ext cx="69850" cy="50800"/>
            </a:xfrm>
            <a:custGeom>
              <a:avLst/>
              <a:gdLst>
                <a:gd name="T0" fmla="*/ 53 w 78"/>
                <a:gd name="T1" fmla="*/ 1 h 55"/>
                <a:gd name="T2" fmla="*/ 39 w 78"/>
                <a:gd name="T3" fmla="*/ 11 h 55"/>
                <a:gd name="T4" fmla="*/ 38 w 78"/>
                <a:gd name="T5" fmla="*/ 10 h 55"/>
                <a:gd name="T6" fmla="*/ 20 w 78"/>
                <a:gd name="T7" fmla="*/ 5 h 55"/>
                <a:gd name="T8" fmla="*/ 2 w 78"/>
                <a:gd name="T9" fmla="*/ 32 h 55"/>
                <a:gd name="T10" fmla="*/ 28 w 78"/>
                <a:gd name="T11" fmla="*/ 53 h 55"/>
                <a:gd name="T12" fmla="*/ 36 w 78"/>
                <a:gd name="T13" fmla="*/ 50 h 55"/>
                <a:gd name="T14" fmla="*/ 36 w 78"/>
                <a:gd name="T15" fmla="*/ 50 h 55"/>
                <a:gd name="T16" fmla="*/ 44 w 78"/>
                <a:gd name="T17" fmla="*/ 41 h 55"/>
                <a:gd name="T18" fmla="*/ 60 w 78"/>
                <a:gd name="T19" fmla="*/ 46 h 55"/>
                <a:gd name="T20" fmla="*/ 76 w 78"/>
                <a:gd name="T21" fmla="*/ 20 h 55"/>
                <a:gd name="T22" fmla="*/ 53 w 78"/>
                <a:gd name="T23" fmla="*/ 1 h 55"/>
                <a:gd name="T24" fmla="*/ 17 w 78"/>
                <a:gd name="T25" fmla="*/ 34 h 55"/>
                <a:gd name="T26" fmla="*/ 15 w 78"/>
                <a:gd name="T27" fmla="*/ 30 h 55"/>
                <a:gd name="T28" fmla="*/ 24 w 78"/>
                <a:gd name="T29" fmla="*/ 23 h 55"/>
                <a:gd name="T30" fmla="*/ 34 w 78"/>
                <a:gd name="T31" fmla="*/ 27 h 55"/>
                <a:gd name="T32" fmla="*/ 34 w 78"/>
                <a:gd name="T33" fmla="*/ 28 h 55"/>
                <a:gd name="T34" fmla="*/ 33 w 78"/>
                <a:gd name="T35" fmla="*/ 31 h 55"/>
                <a:gd name="T36" fmla="*/ 25 w 78"/>
                <a:gd name="T37" fmla="*/ 35 h 55"/>
                <a:gd name="T38" fmla="*/ 17 w 78"/>
                <a:gd name="T39" fmla="*/ 34 h 55"/>
                <a:gd name="T40" fmla="*/ 48 w 78"/>
                <a:gd name="T41" fmla="*/ 28 h 55"/>
                <a:gd name="T42" fmla="*/ 47 w 78"/>
                <a:gd name="T43" fmla="*/ 25 h 55"/>
                <a:gd name="T44" fmla="*/ 48 w 78"/>
                <a:gd name="T45" fmla="*/ 22 h 55"/>
                <a:gd name="T46" fmla="*/ 54 w 78"/>
                <a:gd name="T47" fmla="*/ 19 h 55"/>
                <a:gd name="T48" fmla="*/ 62 w 78"/>
                <a:gd name="T49" fmla="*/ 20 h 55"/>
                <a:gd name="T50" fmla="*/ 63 w 78"/>
                <a:gd name="T51" fmla="*/ 23 h 55"/>
                <a:gd name="T52" fmla="*/ 63 w 78"/>
                <a:gd name="T53" fmla="*/ 23 h 55"/>
                <a:gd name="T54" fmla="*/ 63 w 78"/>
                <a:gd name="T55" fmla="*/ 26 h 55"/>
                <a:gd name="T56" fmla="*/ 56 w 78"/>
                <a:gd name="T57" fmla="*/ 29 h 55"/>
                <a:gd name="T58" fmla="*/ 48 w 78"/>
                <a:gd name="T59" fmla="*/ 28 h 55"/>
                <a:gd name="T60" fmla="*/ 66 w 78"/>
                <a:gd name="T61" fmla="*/ 22 h 55"/>
                <a:gd name="T62" fmla="*/ 66 w 78"/>
                <a:gd name="T6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55">
                  <a:moveTo>
                    <a:pt x="53" y="1"/>
                  </a:moveTo>
                  <a:cubicBezTo>
                    <a:pt x="46" y="2"/>
                    <a:pt x="42" y="5"/>
                    <a:pt x="39" y="11"/>
                  </a:cubicBezTo>
                  <a:cubicBezTo>
                    <a:pt x="39" y="10"/>
                    <a:pt x="38" y="10"/>
                    <a:pt x="38" y="10"/>
                  </a:cubicBezTo>
                  <a:cubicBezTo>
                    <a:pt x="34" y="5"/>
                    <a:pt x="27" y="4"/>
                    <a:pt x="20" y="5"/>
                  </a:cubicBezTo>
                  <a:cubicBezTo>
                    <a:pt x="7" y="7"/>
                    <a:pt x="0" y="18"/>
                    <a:pt x="2" y="32"/>
                  </a:cubicBezTo>
                  <a:cubicBezTo>
                    <a:pt x="5" y="47"/>
                    <a:pt x="15" y="55"/>
                    <a:pt x="28" y="53"/>
                  </a:cubicBezTo>
                  <a:cubicBezTo>
                    <a:pt x="31" y="53"/>
                    <a:pt x="34" y="52"/>
                    <a:pt x="36" y="50"/>
                  </a:cubicBezTo>
                  <a:cubicBezTo>
                    <a:pt x="36" y="50"/>
                    <a:pt x="36" y="50"/>
                    <a:pt x="36" y="50"/>
                  </a:cubicBezTo>
                  <a:cubicBezTo>
                    <a:pt x="40" y="48"/>
                    <a:pt x="42" y="45"/>
                    <a:pt x="44" y="41"/>
                  </a:cubicBezTo>
                  <a:cubicBezTo>
                    <a:pt x="48" y="45"/>
                    <a:pt x="53" y="47"/>
                    <a:pt x="60" y="46"/>
                  </a:cubicBezTo>
                  <a:cubicBezTo>
                    <a:pt x="71" y="44"/>
                    <a:pt x="78" y="33"/>
                    <a:pt x="76" y="20"/>
                  </a:cubicBezTo>
                  <a:cubicBezTo>
                    <a:pt x="74" y="7"/>
                    <a:pt x="65" y="0"/>
                    <a:pt x="53" y="1"/>
                  </a:cubicBezTo>
                  <a:moveTo>
                    <a:pt x="17" y="34"/>
                  </a:moveTo>
                  <a:cubicBezTo>
                    <a:pt x="16" y="33"/>
                    <a:pt x="15" y="32"/>
                    <a:pt x="15" y="30"/>
                  </a:cubicBezTo>
                  <a:cubicBezTo>
                    <a:pt x="15" y="27"/>
                    <a:pt x="18" y="24"/>
                    <a:pt x="24" y="23"/>
                  </a:cubicBezTo>
                  <a:cubicBezTo>
                    <a:pt x="30" y="22"/>
                    <a:pt x="34" y="24"/>
                    <a:pt x="34" y="27"/>
                  </a:cubicBezTo>
                  <a:cubicBezTo>
                    <a:pt x="34" y="28"/>
                    <a:pt x="34" y="28"/>
                    <a:pt x="34" y="28"/>
                  </a:cubicBezTo>
                  <a:cubicBezTo>
                    <a:pt x="34" y="29"/>
                    <a:pt x="34" y="30"/>
                    <a:pt x="33" y="31"/>
                  </a:cubicBezTo>
                  <a:cubicBezTo>
                    <a:pt x="32" y="33"/>
                    <a:pt x="29" y="34"/>
                    <a:pt x="25" y="35"/>
                  </a:cubicBezTo>
                  <a:cubicBezTo>
                    <a:pt x="22" y="35"/>
                    <a:pt x="19" y="35"/>
                    <a:pt x="17" y="34"/>
                  </a:cubicBezTo>
                  <a:moveTo>
                    <a:pt x="48" y="28"/>
                  </a:moveTo>
                  <a:cubicBezTo>
                    <a:pt x="48" y="27"/>
                    <a:pt x="47" y="26"/>
                    <a:pt x="47" y="25"/>
                  </a:cubicBezTo>
                  <a:cubicBezTo>
                    <a:pt x="47" y="24"/>
                    <a:pt x="47" y="23"/>
                    <a:pt x="48" y="22"/>
                  </a:cubicBezTo>
                  <a:cubicBezTo>
                    <a:pt x="49" y="21"/>
                    <a:pt x="51" y="19"/>
                    <a:pt x="54" y="19"/>
                  </a:cubicBezTo>
                  <a:cubicBezTo>
                    <a:pt x="57" y="18"/>
                    <a:pt x="60" y="19"/>
                    <a:pt x="62" y="20"/>
                  </a:cubicBezTo>
                  <a:cubicBezTo>
                    <a:pt x="62" y="20"/>
                    <a:pt x="63" y="21"/>
                    <a:pt x="63" y="23"/>
                  </a:cubicBezTo>
                  <a:cubicBezTo>
                    <a:pt x="63" y="23"/>
                    <a:pt x="63" y="23"/>
                    <a:pt x="63" y="23"/>
                  </a:cubicBezTo>
                  <a:cubicBezTo>
                    <a:pt x="63" y="24"/>
                    <a:pt x="63" y="25"/>
                    <a:pt x="63" y="26"/>
                  </a:cubicBezTo>
                  <a:cubicBezTo>
                    <a:pt x="61" y="27"/>
                    <a:pt x="59" y="28"/>
                    <a:pt x="56" y="29"/>
                  </a:cubicBezTo>
                  <a:cubicBezTo>
                    <a:pt x="53" y="29"/>
                    <a:pt x="50" y="29"/>
                    <a:pt x="48" y="28"/>
                  </a:cubicBezTo>
                  <a:moveTo>
                    <a:pt x="66" y="22"/>
                  </a:moveTo>
                  <a:cubicBezTo>
                    <a:pt x="66" y="22"/>
                    <a:pt x="66" y="22"/>
                    <a:pt x="66" y="22"/>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0" name="Freeform 29">
              <a:extLst>
                <a:ext uri="{FF2B5EF4-FFF2-40B4-BE49-F238E27FC236}">
                  <a16:creationId xmlns:a16="http://schemas.microsoft.com/office/drawing/2014/main" id="{ADB622B9-49E4-42DA-BE11-D65BAEAA2C96}"/>
                </a:ext>
              </a:extLst>
            </p:cNvPr>
            <p:cNvSpPr>
              <a:spLocks/>
            </p:cNvSpPr>
            <p:nvPr userDrawn="1"/>
          </p:nvSpPr>
          <p:spPr bwMode="auto">
            <a:xfrm>
              <a:off x="1209675" y="5949950"/>
              <a:ext cx="68263" cy="41275"/>
            </a:xfrm>
            <a:custGeom>
              <a:avLst/>
              <a:gdLst>
                <a:gd name="T0" fmla="*/ 55 w 75"/>
                <a:gd name="T1" fmla="*/ 0 h 45"/>
                <a:gd name="T2" fmla="*/ 57 w 75"/>
                <a:gd name="T3" fmla="*/ 3 h 45"/>
                <a:gd name="T4" fmla="*/ 58 w 75"/>
                <a:gd name="T5" fmla="*/ 6 h 45"/>
                <a:gd name="T6" fmla="*/ 60 w 75"/>
                <a:gd name="T7" fmla="*/ 14 h 45"/>
                <a:gd name="T8" fmla="*/ 60 w 75"/>
                <a:gd name="T9" fmla="*/ 15 h 45"/>
                <a:gd name="T10" fmla="*/ 58 w 75"/>
                <a:gd name="T11" fmla="*/ 21 h 45"/>
                <a:gd name="T12" fmla="*/ 54 w 75"/>
                <a:gd name="T13" fmla="*/ 23 h 45"/>
                <a:gd name="T14" fmla="*/ 46 w 75"/>
                <a:gd name="T15" fmla="*/ 15 h 45"/>
                <a:gd name="T16" fmla="*/ 46 w 75"/>
                <a:gd name="T17" fmla="*/ 14 h 45"/>
                <a:gd name="T18" fmla="*/ 31 w 75"/>
                <a:gd name="T19" fmla="*/ 15 h 45"/>
                <a:gd name="T20" fmla="*/ 31 w 75"/>
                <a:gd name="T21" fmla="*/ 16 h 45"/>
                <a:gd name="T22" fmla="*/ 23 w 75"/>
                <a:gd name="T23" fmla="*/ 26 h 45"/>
                <a:gd name="T24" fmla="*/ 15 w 75"/>
                <a:gd name="T25" fmla="*/ 17 h 45"/>
                <a:gd name="T26" fmla="*/ 19 w 75"/>
                <a:gd name="T27" fmla="*/ 3 h 45"/>
                <a:gd name="T28" fmla="*/ 21 w 75"/>
                <a:gd name="T29" fmla="*/ 0 h 45"/>
                <a:gd name="T30" fmla="*/ 4 w 75"/>
                <a:gd name="T31" fmla="*/ 1 h 45"/>
                <a:gd name="T32" fmla="*/ 3 w 75"/>
                <a:gd name="T33" fmla="*/ 2 h 45"/>
                <a:gd name="T34" fmla="*/ 0 w 75"/>
                <a:gd name="T35" fmla="*/ 20 h 45"/>
                <a:gd name="T36" fmla="*/ 8 w 75"/>
                <a:gd name="T37" fmla="*/ 39 h 45"/>
                <a:gd name="T38" fmla="*/ 23 w 75"/>
                <a:gd name="T39" fmla="*/ 44 h 45"/>
                <a:gd name="T40" fmla="*/ 35 w 75"/>
                <a:gd name="T41" fmla="*/ 41 h 45"/>
                <a:gd name="T42" fmla="*/ 41 w 75"/>
                <a:gd name="T43" fmla="*/ 33 h 45"/>
                <a:gd name="T44" fmla="*/ 57 w 75"/>
                <a:gd name="T45" fmla="*/ 41 h 45"/>
                <a:gd name="T46" fmla="*/ 69 w 75"/>
                <a:gd name="T47" fmla="*/ 36 h 45"/>
                <a:gd name="T48" fmla="*/ 75 w 75"/>
                <a:gd name="T49" fmla="*/ 17 h 45"/>
                <a:gd name="T50" fmla="*/ 71 w 75"/>
                <a:gd name="T51" fmla="*/ 1 h 45"/>
                <a:gd name="T52" fmla="*/ 71 w 75"/>
                <a:gd name="T53" fmla="*/ 0 h 45"/>
                <a:gd name="T54" fmla="*/ 55 w 75"/>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45">
                  <a:moveTo>
                    <a:pt x="55" y="0"/>
                  </a:moveTo>
                  <a:cubicBezTo>
                    <a:pt x="55" y="0"/>
                    <a:pt x="56" y="3"/>
                    <a:pt x="57" y="3"/>
                  </a:cubicBezTo>
                  <a:cubicBezTo>
                    <a:pt x="57" y="3"/>
                    <a:pt x="58" y="6"/>
                    <a:pt x="58" y="6"/>
                  </a:cubicBezTo>
                  <a:cubicBezTo>
                    <a:pt x="59" y="8"/>
                    <a:pt x="60" y="12"/>
                    <a:pt x="60" y="14"/>
                  </a:cubicBezTo>
                  <a:cubicBezTo>
                    <a:pt x="60" y="15"/>
                    <a:pt x="60" y="15"/>
                    <a:pt x="60" y="15"/>
                  </a:cubicBezTo>
                  <a:cubicBezTo>
                    <a:pt x="60" y="17"/>
                    <a:pt x="60" y="19"/>
                    <a:pt x="58" y="21"/>
                  </a:cubicBezTo>
                  <a:cubicBezTo>
                    <a:pt x="57" y="22"/>
                    <a:pt x="55" y="23"/>
                    <a:pt x="54" y="23"/>
                  </a:cubicBezTo>
                  <a:cubicBezTo>
                    <a:pt x="50" y="23"/>
                    <a:pt x="47" y="20"/>
                    <a:pt x="46" y="15"/>
                  </a:cubicBezTo>
                  <a:cubicBezTo>
                    <a:pt x="46" y="14"/>
                    <a:pt x="46" y="14"/>
                    <a:pt x="46" y="14"/>
                  </a:cubicBezTo>
                  <a:cubicBezTo>
                    <a:pt x="31" y="15"/>
                    <a:pt x="31" y="15"/>
                    <a:pt x="31" y="15"/>
                  </a:cubicBezTo>
                  <a:cubicBezTo>
                    <a:pt x="31" y="16"/>
                    <a:pt x="31" y="16"/>
                    <a:pt x="31" y="16"/>
                  </a:cubicBezTo>
                  <a:cubicBezTo>
                    <a:pt x="31" y="22"/>
                    <a:pt x="28" y="25"/>
                    <a:pt x="23" y="26"/>
                  </a:cubicBezTo>
                  <a:cubicBezTo>
                    <a:pt x="19" y="26"/>
                    <a:pt x="15" y="22"/>
                    <a:pt x="15" y="17"/>
                  </a:cubicBezTo>
                  <a:cubicBezTo>
                    <a:pt x="15" y="12"/>
                    <a:pt x="16" y="8"/>
                    <a:pt x="19" y="3"/>
                  </a:cubicBezTo>
                  <a:cubicBezTo>
                    <a:pt x="21" y="0"/>
                    <a:pt x="21" y="0"/>
                    <a:pt x="21" y="0"/>
                  </a:cubicBezTo>
                  <a:cubicBezTo>
                    <a:pt x="4" y="1"/>
                    <a:pt x="4" y="1"/>
                    <a:pt x="4" y="1"/>
                  </a:cubicBezTo>
                  <a:cubicBezTo>
                    <a:pt x="3" y="2"/>
                    <a:pt x="3" y="2"/>
                    <a:pt x="3" y="2"/>
                  </a:cubicBezTo>
                  <a:cubicBezTo>
                    <a:pt x="1" y="7"/>
                    <a:pt x="0" y="13"/>
                    <a:pt x="0" y="20"/>
                  </a:cubicBezTo>
                  <a:cubicBezTo>
                    <a:pt x="0" y="28"/>
                    <a:pt x="3" y="35"/>
                    <a:pt x="8" y="39"/>
                  </a:cubicBezTo>
                  <a:cubicBezTo>
                    <a:pt x="12" y="43"/>
                    <a:pt x="17" y="45"/>
                    <a:pt x="23" y="44"/>
                  </a:cubicBezTo>
                  <a:cubicBezTo>
                    <a:pt x="28" y="44"/>
                    <a:pt x="32" y="43"/>
                    <a:pt x="35" y="41"/>
                  </a:cubicBezTo>
                  <a:cubicBezTo>
                    <a:pt x="38" y="39"/>
                    <a:pt x="39" y="37"/>
                    <a:pt x="41" y="33"/>
                  </a:cubicBezTo>
                  <a:cubicBezTo>
                    <a:pt x="45" y="39"/>
                    <a:pt x="51" y="41"/>
                    <a:pt x="57" y="41"/>
                  </a:cubicBezTo>
                  <a:cubicBezTo>
                    <a:pt x="62" y="41"/>
                    <a:pt x="66" y="39"/>
                    <a:pt x="69" y="36"/>
                  </a:cubicBezTo>
                  <a:cubicBezTo>
                    <a:pt x="73" y="31"/>
                    <a:pt x="75" y="24"/>
                    <a:pt x="75" y="17"/>
                  </a:cubicBezTo>
                  <a:cubicBezTo>
                    <a:pt x="75" y="11"/>
                    <a:pt x="73" y="5"/>
                    <a:pt x="71" y="1"/>
                  </a:cubicBezTo>
                  <a:cubicBezTo>
                    <a:pt x="71" y="0"/>
                    <a:pt x="71" y="0"/>
                    <a:pt x="71" y="0"/>
                  </a:cubicBezTo>
                  <a:lnTo>
                    <a:pt x="55" y="0"/>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1" name="Freeform 30">
              <a:extLst>
                <a:ext uri="{FF2B5EF4-FFF2-40B4-BE49-F238E27FC236}">
                  <a16:creationId xmlns:a16="http://schemas.microsoft.com/office/drawing/2014/main" id="{E95B5E90-1EE1-4661-8A53-2037B7B484BB}"/>
                </a:ext>
              </a:extLst>
            </p:cNvPr>
            <p:cNvSpPr>
              <a:spLocks noEditPoints="1"/>
            </p:cNvSpPr>
            <p:nvPr userDrawn="1"/>
          </p:nvSpPr>
          <p:spPr bwMode="auto">
            <a:xfrm>
              <a:off x="1209675" y="6005513"/>
              <a:ext cx="68263" cy="47625"/>
            </a:xfrm>
            <a:custGeom>
              <a:avLst/>
              <a:gdLst>
                <a:gd name="T0" fmla="*/ 1 w 76"/>
                <a:gd name="T1" fmla="*/ 24 h 51"/>
                <a:gd name="T2" fmla="*/ 5 w 76"/>
                <a:gd name="T3" fmla="*/ 39 h 51"/>
                <a:gd name="T4" fmla="*/ 37 w 76"/>
                <a:gd name="T5" fmla="*/ 51 h 51"/>
                <a:gd name="T6" fmla="*/ 37 w 76"/>
                <a:gd name="T7" fmla="*/ 51 h 51"/>
                <a:gd name="T8" fmla="*/ 58 w 76"/>
                <a:gd name="T9" fmla="*/ 49 h 51"/>
                <a:gd name="T10" fmla="*/ 75 w 76"/>
                <a:gd name="T11" fmla="*/ 29 h 51"/>
                <a:gd name="T12" fmla="*/ 40 w 76"/>
                <a:gd name="T13" fmla="*/ 1 h 51"/>
                <a:gd name="T14" fmla="*/ 1 w 76"/>
                <a:gd name="T15" fmla="*/ 24 h 51"/>
                <a:gd name="T16" fmla="*/ 38 w 76"/>
                <a:gd name="T17" fmla="*/ 32 h 51"/>
                <a:gd name="T18" fmla="*/ 23 w 76"/>
                <a:gd name="T19" fmla="*/ 30 h 51"/>
                <a:gd name="T20" fmla="*/ 16 w 76"/>
                <a:gd name="T21" fmla="*/ 25 h 51"/>
                <a:gd name="T22" fmla="*/ 18 w 76"/>
                <a:gd name="T23" fmla="*/ 22 h 51"/>
                <a:gd name="T24" fmla="*/ 38 w 76"/>
                <a:gd name="T25" fmla="*/ 20 h 51"/>
                <a:gd name="T26" fmla="*/ 54 w 76"/>
                <a:gd name="T27" fmla="*/ 22 h 51"/>
                <a:gd name="T28" fmla="*/ 59 w 76"/>
                <a:gd name="T29" fmla="*/ 28 h 51"/>
                <a:gd name="T30" fmla="*/ 53 w 76"/>
                <a:gd name="T31" fmla="*/ 32 h 51"/>
                <a:gd name="T32" fmla="*/ 38 w 76"/>
                <a:gd name="T3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51">
                  <a:moveTo>
                    <a:pt x="1" y="24"/>
                  </a:moveTo>
                  <a:cubicBezTo>
                    <a:pt x="0" y="30"/>
                    <a:pt x="2" y="35"/>
                    <a:pt x="5" y="39"/>
                  </a:cubicBezTo>
                  <a:cubicBezTo>
                    <a:pt x="11" y="46"/>
                    <a:pt x="22" y="50"/>
                    <a:pt x="37" y="51"/>
                  </a:cubicBezTo>
                  <a:cubicBezTo>
                    <a:pt x="37" y="51"/>
                    <a:pt x="37" y="51"/>
                    <a:pt x="37" y="51"/>
                  </a:cubicBezTo>
                  <a:cubicBezTo>
                    <a:pt x="46" y="51"/>
                    <a:pt x="52" y="51"/>
                    <a:pt x="58" y="49"/>
                  </a:cubicBezTo>
                  <a:cubicBezTo>
                    <a:pt x="68" y="46"/>
                    <a:pt x="75" y="38"/>
                    <a:pt x="75" y="29"/>
                  </a:cubicBezTo>
                  <a:cubicBezTo>
                    <a:pt x="76" y="13"/>
                    <a:pt x="63" y="3"/>
                    <a:pt x="40" y="1"/>
                  </a:cubicBezTo>
                  <a:cubicBezTo>
                    <a:pt x="16" y="0"/>
                    <a:pt x="2" y="8"/>
                    <a:pt x="1" y="24"/>
                  </a:cubicBezTo>
                  <a:moveTo>
                    <a:pt x="38" y="32"/>
                  </a:moveTo>
                  <a:cubicBezTo>
                    <a:pt x="32" y="32"/>
                    <a:pt x="26" y="31"/>
                    <a:pt x="23" y="30"/>
                  </a:cubicBezTo>
                  <a:cubicBezTo>
                    <a:pt x="21" y="29"/>
                    <a:pt x="16" y="28"/>
                    <a:pt x="16" y="25"/>
                  </a:cubicBezTo>
                  <a:cubicBezTo>
                    <a:pt x="17" y="24"/>
                    <a:pt x="17" y="23"/>
                    <a:pt x="18" y="22"/>
                  </a:cubicBezTo>
                  <a:cubicBezTo>
                    <a:pt x="20" y="20"/>
                    <a:pt x="27" y="19"/>
                    <a:pt x="38" y="20"/>
                  </a:cubicBezTo>
                  <a:cubicBezTo>
                    <a:pt x="45" y="20"/>
                    <a:pt x="51" y="21"/>
                    <a:pt x="54" y="22"/>
                  </a:cubicBezTo>
                  <a:cubicBezTo>
                    <a:pt x="57" y="23"/>
                    <a:pt x="60" y="25"/>
                    <a:pt x="59" y="28"/>
                  </a:cubicBezTo>
                  <a:cubicBezTo>
                    <a:pt x="59" y="31"/>
                    <a:pt x="55" y="32"/>
                    <a:pt x="53" y="32"/>
                  </a:cubicBezTo>
                  <a:cubicBezTo>
                    <a:pt x="50" y="32"/>
                    <a:pt x="44" y="32"/>
                    <a:pt x="38" y="32"/>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2" name="Freeform 31">
              <a:extLst>
                <a:ext uri="{FF2B5EF4-FFF2-40B4-BE49-F238E27FC236}">
                  <a16:creationId xmlns:a16="http://schemas.microsoft.com/office/drawing/2014/main" id="{8773611A-7F8E-4917-B7AB-A4FABB04F302}"/>
                </a:ext>
              </a:extLst>
            </p:cNvPr>
            <p:cNvSpPr>
              <a:spLocks/>
            </p:cNvSpPr>
            <p:nvPr userDrawn="1"/>
          </p:nvSpPr>
          <p:spPr bwMode="auto">
            <a:xfrm>
              <a:off x="1630363" y="5832475"/>
              <a:ext cx="180975" cy="293688"/>
            </a:xfrm>
            <a:custGeom>
              <a:avLst/>
              <a:gdLst>
                <a:gd name="T0" fmla="*/ 5 w 200"/>
                <a:gd name="T1" fmla="*/ 308 h 321"/>
                <a:gd name="T2" fmla="*/ 0 w 200"/>
                <a:gd name="T3" fmla="*/ 224 h 321"/>
                <a:gd name="T4" fmla="*/ 16 w 200"/>
                <a:gd name="T5" fmla="*/ 224 h 321"/>
                <a:gd name="T6" fmla="*/ 43 w 200"/>
                <a:gd name="T7" fmla="*/ 277 h 321"/>
                <a:gd name="T8" fmla="*/ 97 w 200"/>
                <a:gd name="T9" fmla="*/ 299 h 321"/>
                <a:gd name="T10" fmla="*/ 160 w 200"/>
                <a:gd name="T11" fmla="*/ 247 h 321"/>
                <a:gd name="T12" fmla="*/ 86 w 200"/>
                <a:gd name="T13" fmla="*/ 177 h 321"/>
                <a:gd name="T14" fmla="*/ 6 w 200"/>
                <a:gd name="T15" fmla="*/ 85 h 321"/>
                <a:gd name="T16" fmla="*/ 105 w 200"/>
                <a:gd name="T17" fmla="*/ 0 h 321"/>
                <a:gd name="T18" fmla="*/ 178 w 200"/>
                <a:gd name="T19" fmla="*/ 8 h 321"/>
                <a:gd name="T20" fmla="*/ 184 w 200"/>
                <a:gd name="T21" fmla="*/ 83 h 321"/>
                <a:gd name="T22" fmla="*/ 168 w 200"/>
                <a:gd name="T23" fmla="*/ 83 h 321"/>
                <a:gd name="T24" fmla="*/ 145 w 200"/>
                <a:gd name="T25" fmla="*/ 39 h 321"/>
                <a:gd name="T26" fmla="*/ 102 w 200"/>
                <a:gd name="T27" fmla="*/ 22 h 321"/>
                <a:gd name="T28" fmla="*/ 42 w 200"/>
                <a:gd name="T29" fmla="*/ 71 h 321"/>
                <a:gd name="T30" fmla="*/ 106 w 200"/>
                <a:gd name="T31" fmla="*/ 132 h 321"/>
                <a:gd name="T32" fmla="*/ 200 w 200"/>
                <a:gd name="T33" fmla="*/ 224 h 321"/>
                <a:gd name="T34" fmla="*/ 92 w 200"/>
                <a:gd name="T35" fmla="*/ 321 h 321"/>
                <a:gd name="T36" fmla="*/ 5 w 200"/>
                <a:gd name="T37" fmla="*/ 30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321">
                  <a:moveTo>
                    <a:pt x="5" y="308"/>
                  </a:moveTo>
                  <a:cubicBezTo>
                    <a:pt x="0" y="224"/>
                    <a:pt x="0" y="224"/>
                    <a:pt x="0" y="224"/>
                  </a:cubicBezTo>
                  <a:cubicBezTo>
                    <a:pt x="16" y="224"/>
                    <a:pt x="16" y="224"/>
                    <a:pt x="16" y="224"/>
                  </a:cubicBezTo>
                  <a:cubicBezTo>
                    <a:pt x="25" y="245"/>
                    <a:pt x="31" y="260"/>
                    <a:pt x="43" y="277"/>
                  </a:cubicBezTo>
                  <a:cubicBezTo>
                    <a:pt x="55" y="294"/>
                    <a:pt x="66" y="299"/>
                    <a:pt x="97" y="299"/>
                  </a:cubicBezTo>
                  <a:cubicBezTo>
                    <a:pt x="137" y="299"/>
                    <a:pt x="160" y="275"/>
                    <a:pt x="160" y="247"/>
                  </a:cubicBezTo>
                  <a:cubicBezTo>
                    <a:pt x="160" y="218"/>
                    <a:pt x="141" y="202"/>
                    <a:pt x="86" y="177"/>
                  </a:cubicBezTo>
                  <a:cubicBezTo>
                    <a:pt x="31" y="152"/>
                    <a:pt x="6" y="130"/>
                    <a:pt x="6" y="85"/>
                  </a:cubicBezTo>
                  <a:cubicBezTo>
                    <a:pt x="6" y="37"/>
                    <a:pt x="45" y="0"/>
                    <a:pt x="105" y="0"/>
                  </a:cubicBezTo>
                  <a:cubicBezTo>
                    <a:pt x="139" y="0"/>
                    <a:pt x="163" y="4"/>
                    <a:pt x="178" y="8"/>
                  </a:cubicBezTo>
                  <a:cubicBezTo>
                    <a:pt x="184" y="83"/>
                    <a:pt x="184" y="83"/>
                    <a:pt x="184" y="83"/>
                  </a:cubicBezTo>
                  <a:cubicBezTo>
                    <a:pt x="168" y="83"/>
                    <a:pt x="168" y="83"/>
                    <a:pt x="168" y="83"/>
                  </a:cubicBezTo>
                  <a:cubicBezTo>
                    <a:pt x="158" y="59"/>
                    <a:pt x="154" y="52"/>
                    <a:pt x="145" y="39"/>
                  </a:cubicBezTo>
                  <a:cubicBezTo>
                    <a:pt x="137" y="29"/>
                    <a:pt x="128" y="22"/>
                    <a:pt x="102" y="22"/>
                  </a:cubicBezTo>
                  <a:cubicBezTo>
                    <a:pt x="68" y="22"/>
                    <a:pt x="42" y="42"/>
                    <a:pt x="42" y="71"/>
                  </a:cubicBezTo>
                  <a:cubicBezTo>
                    <a:pt x="42" y="97"/>
                    <a:pt x="55" y="110"/>
                    <a:pt x="106" y="132"/>
                  </a:cubicBezTo>
                  <a:cubicBezTo>
                    <a:pt x="173" y="162"/>
                    <a:pt x="200" y="186"/>
                    <a:pt x="200" y="224"/>
                  </a:cubicBezTo>
                  <a:cubicBezTo>
                    <a:pt x="200" y="278"/>
                    <a:pt x="164" y="321"/>
                    <a:pt x="92" y="321"/>
                  </a:cubicBezTo>
                  <a:cubicBezTo>
                    <a:pt x="56" y="321"/>
                    <a:pt x="25" y="314"/>
                    <a:pt x="5" y="308"/>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3" name="Freeform 32">
              <a:extLst>
                <a:ext uri="{FF2B5EF4-FFF2-40B4-BE49-F238E27FC236}">
                  <a16:creationId xmlns:a16="http://schemas.microsoft.com/office/drawing/2014/main" id="{A216858F-3767-4930-B0B8-7CBB8930FC5E}"/>
                </a:ext>
              </a:extLst>
            </p:cNvPr>
            <p:cNvSpPr>
              <a:spLocks/>
            </p:cNvSpPr>
            <p:nvPr userDrawn="1"/>
          </p:nvSpPr>
          <p:spPr bwMode="auto">
            <a:xfrm>
              <a:off x="1824038" y="5913438"/>
              <a:ext cx="214313" cy="207963"/>
            </a:xfrm>
            <a:custGeom>
              <a:avLst/>
              <a:gdLst>
                <a:gd name="T0" fmla="*/ 35 w 235"/>
                <a:gd name="T1" fmla="*/ 47 h 227"/>
                <a:gd name="T2" fmla="*/ 11 w 235"/>
                <a:gd name="T3" fmla="*/ 17 h 227"/>
                <a:gd name="T4" fmla="*/ 0 w 235"/>
                <a:gd name="T5" fmla="*/ 13 h 227"/>
                <a:gd name="T6" fmla="*/ 0 w 235"/>
                <a:gd name="T7" fmla="*/ 0 h 227"/>
                <a:gd name="T8" fmla="*/ 102 w 235"/>
                <a:gd name="T9" fmla="*/ 0 h 227"/>
                <a:gd name="T10" fmla="*/ 102 w 235"/>
                <a:gd name="T11" fmla="*/ 13 h 227"/>
                <a:gd name="T12" fmla="*/ 90 w 235"/>
                <a:gd name="T13" fmla="*/ 16 h 227"/>
                <a:gd name="T14" fmla="*/ 78 w 235"/>
                <a:gd name="T15" fmla="*/ 31 h 227"/>
                <a:gd name="T16" fmla="*/ 84 w 235"/>
                <a:gd name="T17" fmla="*/ 54 h 227"/>
                <a:gd name="T18" fmla="*/ 129 w 235"/>
                <a:gd name="T19" fmla="*/ 175 h 227"/>
                <a:gd name="T20" fmla="*/ 131 w 235"/>
                <a:gd name="T21" fmla="*/ 175 h 227"/>
                <a:gd name="T22" fmla="*/ 174 w 235"/>
                <a:gd name="T23" fmla="*/ 54 h 227"/>
                <a:gd name="T24" fmla="*/ 179 w 235"/>
                <a:gd name="T25" fmla="*/ 30 h 227"/>
                <a:gd name="T26" fmla="*/ 168 w 235"/>
                <a:gd name="T27" fmla="*/ 16 h 227"/>
                <a:gd name="T28" fmla="*/ 155 w 235"/>
                <a:gd name="T29" fmla="*/ 13 h 227"/>
                <a:gd name="T30" fmla="*/ 155 w 235"/>
                <a:gd name="T31" fmla="*/ 0 h 227"/>
                <a:gd name="T32" fmla="*/ 235 w 235"/>
                <a:gd name="T33" fmla="*/ 0 h 227"/>
                <a:gd name="T34" fmla="*/ 235 w 235"/>
                <a:gd name="T35" fmla="*/ 13 h 227"/>
                <a:gd name="T36" fmla="*/ 223 w 235"/>
                <a:gd name="T37" fmla="*/ 17 h 227"/>
                <a:gd name="T38" fmla="*/ 200 w 235"/>
                <a:gd name="T39" fmla="*/ 51 h 227"/>
                <a:gd name="T40" fmla="*/ 132 w 235"/>
                <a:gd name="T41" fmla="*/ 227 h 227"/>
                <a:gd name="T42" fmla="*/ 107 w 235"/>
                <a:gd name="T43" fmla="*/ 227 h 227"/>
                <a:gd name="T44" fmla="*/ 35 w 235"/>
                <a:gd name="T45" fmla="*/ 4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227">
                  <a:moveTo>
                    <a:pt x="35" y="47"/>
                  </a:moveTo>
                  <a:cubicBezTo>
                    <a:pt x="27" y="27"/>
                    <a:pt x="24" y="21"/>
                    <a:pt x="11" y="17"/>
                  </a:cubicBezTo>
                  <a:cubicBezTo>
                    <a:pt x="0" y="13"/>
                    <a:pt x="0" y="13"/>
                    <a:pt x="0" y="13"/>
                  </a:cubicBezTo>
                  <a:cubicBezTo>
                    <a:pt x="0" y="0"/>
                    <a:pt x="0" y="0"/>
                    <a:pt x="0" y="0"/>
                  </a:cubicBezTo>
                  <a:cubicBezTo>
                    <a:pt x="102" y="0"/>
                    <a:pt x="102" y="0"/>
                    <a:pt x="102" y="0"/>
                  </a:cubicBezTo>
                  <a:cubicBezTo>
                    <a:pt x="102" y="13"/>
                    <a:pt x="102" y="13"/>
                    <a:pt x="102" y="13"/>
                  </a:cubicBezTo>
                  <a:cubicBezTo>
                    <a:pt x="90" y="16"/>
                    <a:pt x="90" y="16"/>
                    <a:pt x="90" y="16"/>
                  </a:cubicBezTo>
                  <a:cubicBezTo>
                    <a:pt x="79" y="19"/>
                    <a:pt x="78" y="23"/>
                    <a:pt x="78" y="31"/>
                  </a:cubicBezTo>
                  <a:cubicBezTo>
                    <a:pt x="78" y="36"/>
                    <a:pt x="80" y="44"/>
                    <a:pt x="84" y="54"/>
                  </a:cubicBezTo>
                  <a:cubicBezTo>
                    <a:pt x="129" y="175"/>
                    <a:pt x="129" y="175"/>
                    <a:pt x="129" y="175"/>
                  </a:cubicBezTo>
                  <a:cubicBezTo>
                    <a:pt x="131" y="175"/>
                    <a:pt x="131" y="175"/>
                    <a:pt x="131" y="175"/>
                  </a:cubicBezTo>
                  <a:cubicBezTo>
                    <a:pt x="174" y="54"/>
                    <a:pt x="174" y="54"/>
                    <a:pt x="174" y="54"/>
                  </a:cubicBezTo>
                  <a:cubicBezTo>
                    <a:pt x="178" y="42"/>
                    <a:pt x="179" y="35"/>
                    <a:pt x="179" y="30"/>
                  </a:cubicBezTo>
                  <a:cubicBezTo>
                    <a:pt x="179" y="23"/>
                    <a:pt x="177" y="18"/>
                    <a:pt x="168" y="16"/>
                  </a:cubicBezTo>
                  <a:cubicBezTo>
                    <a:pt x="155" y="13"/>
                    <a:pt x="155" y="13"/>
                    <a:pt x="155" y="13"/>
                  </a:cubicBezTo>
                  <a:cubicBezTo>
                    <a:pt x="155" y="0"/>
                    <a:pt x="155" y="0"/>
                    <a:pt x="155" y="0"/>
                  </a:cubicBezTo>
                  <a:cubicBezTo>
                    <a:pt x="235" y="0"/>
                    <a:pt x="235" y="0"/>
                    <a:pt x="235" y="0"/>
                  </a:cubicBezTo>
                  <a:cubicBezTo>
                    <a:pt x="235" y="13"/>
                    <a:pt x="235" y="13"/>
                    <a:pt x="235" y="13"/>
                  </a:cubicBezTo>
                  <a:cubicBezTo>
                    <a:pt x="223" y="17"/>
                    <a:pt x="223" y="17"/>
                    <a:pt x="223" y="17"/>
                  </a:cubicBezTo>
                  <a:cubicBezTo>
                    <a:pt x="211" y="20"/>
                    <a:pt x="208" y="29"/>
                    <a:pt x="200" y="51"/>
                  </a:cubicBezTo>
                  <a:cubicBezTo>
                    <a:pt x="132" y="227"/>
                    <a:pt x="132" y="227"/>
                    <a:pt x="132" y="227"/>
                  </a:cubicBezTo>
                  <a:cubicBezTo>
                    <a:pt x="107" y="227"/>
                    <a:pt x="107" y="227"/>
                    <a:pt x="107" y="227"/>
                  </a:cubicBezTo>
                  <a:lnTo>
                    <a:pt x="35" y="47"/>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4" name="Freeform 33">
              <a:extLst>
                <a:ext uri="{FF2B5EF4-FFF2-40B4-BE49-F238E27FC236}">
                  <a16:creationId xmlns:a16="http://schemas.microsoft.com/office/drawing/2014/main" id="{862DE7D5-C746-49F8-B2D7-212520369BAC}"/>
                </a:ext>
              </a:extLst>
            </p:cNvPr>
            <p:cNvSpPr>
              <a:spLocks noEditPoints="1"/>
            </p:cNvSpPr>
            <p:nvPr userDrawn="1"/>
          </p:nvSpPr>
          <p:spPr bwMode="auto">
            <a:xfrm>
              <a:off x="2038350" y="5907088"/>
              <a:ext cx="182563" cy="219075"/>
            </a:xfrm>
            <a:custGeom>
              <a:avLst/>
              <a:gdLst>
                <a:gd name="T0" fmla="*/ 0 w 201"/>
                <a:gd name="T1" fmla="*/ 118 h 240"/>
                <a:gd name="T2" fmla="*/ 110 w 201"/>
                <a:gd name="T3" fmla="*/ 0 h 240"/>
                <a:gd name="T4" fmla="*/ 201 w 201"/>
                <a:gd name="T5" fmla="*/ 114 h 240"/>
                <a:gd name="T6" fmla="*/ 47 w 201"/>
                <a:gd name="T7" fmla="*/ 114 h 240"/>
                <a:gd name="T8" fmla="*/ 125 w 201"/>
                <a:gd name="T9" fmla="*/ 211 h 240"/>
                <a:gd name="T10" fmla="*/ 197 w 201"/>
                <a:gd name="T11" fmla="*/ 192 h 240"/>
                <a:gd name="T12" fmla="*/ 197 w 201"/>
                <a:gd name="T13" fmla="*/ 210 h 240"/>
                <a:gd name="T14" fmla="*/ 110 w 201"/>
                <a:gd name="T15" fmla="*/ 240 h 240"/>
                <a:gd name="T16" fmla="*/ 0 w 201"/>
                <a:gd name="T17" fmla="*/ 118 h 240"/>
                <a:gd name="T18" fmla="*/ 48 w 201"/>
                <a:gd name="T19" fmla="*/ 95 h 240"/>
                <a:gd name="T20" fmla="*/ 151 w 201"/>
                <a:gd name="T21" fmla="*/ 90 h 240"/>
                <a:gd name="T22" fmla="*/ 108 w 201"/>
                <a:gd name="T23" fmla="*/ 19 h 240"/>
                <a:gd name="T24" fmla="*/ 48 w 201"/>
                <a:gd name="T25" fmla="*/ 9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40">
                  <a:moveTo>
                    <a:pt x="0" y="118"/>
                  </a:moveTo>
                  <a:cubicBezTo>
                    <a:pt x="0" y="47"/>
                    <a:pt x="51" y="0"/>
                    <a:pt x="110" y="0"/>
                  </a:cubicBezTo>
                  <a:cubicBezTo>
                    <a:pt x="167" y="0"/>
                    <a:pt x="201" y="31"/>
                    <a:pt x="201" y="114"/>
                  </a:cubicBezTo>
                  <a:cubicBezTo>
                    <a:pt x="47" y="114"/>
                    <a:pt x="47" y="114"/>
                    <a:pt x="47" y="114"/>
                  </a:cubicBezTo>
                  <a:cubicBezTo>
                    <a:pt x="49" y="182"/>
                    <a:pt x="80" y="211"/>
                    <a:pt x="125" y="211"/>
                  </a:cubicBezTo>
                  <a:cubicBezTo>
                    <a:pt x="159" y="211"/>
                    <a:pt x="180" y="200"/>
                    <a:pt x="197" y="192"/>
                  </a:cubicBezTo>
                  <a:cubicBezTo>
                    <a:pt x="197" y="210"/>
                    <a:pt x="197" y="210"/>
                    <a:pt x="197" y="210"/>
                  </a:cubicBezTo>
                  <a:cubicBezTo>
                    <a:pt x="185" y="220"/>
                    <a:pt x="153" y="240"/>
                    <a:pt x="110" y="240"/>
                  </a:cubicBezTo>
                  <a:cubicBezTo>
                    <a:pt x="36" y="240"/>
                    <a:pt x="0" y="191"/>
                    <a:pt x="0" y="118"/>
                  </a:cubicBezTo>
                  <a:moveTo>
                    <a:pt x="48" y="95"/>
                  </a:moveTo>
                  <a:cubicBezTo>
                    <a:pt x="151" y="90"/>
                    <a:pt x="151" y="90"/>
                    <a:pt x="151" y="90"/>
                  </a:cubicBezTo>
                  <a:cubicBezTo>
                    <a:pt x="151" y="38"/>
                    <a:pt x="143" y="19"/>
                    <a:pt x="108" y="19"/>
                  </a:cubicBezTo>
                  <a:cubicBezTo>
                    <a:pt x="76" y="19"/>
                    <a:pt x="51" y="42"/>
                    <a:pt x="48" y="95"/>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5" name="Freeform 34">
              <a:extLst>
                <a:ext uri="{FF2B5EF4-FFF2-40B4-BE49-F238E27FC236}">
                  <a16:creationId xmlns:a16="http://schemas.microsoft.com/office/drawing/2014/main" id="{0386FAC3-592B-4723-BA61-0DC908528511}"/>
                </a:ext>
              </a:extLst>
            </p:cNvPr>
            <p:cNvSpPr>
              <a:spLocks/>
            </p:cNvSpPr>
            <p:nvPr userDrawn="1"/>
          </p:nvSpPr>
          <p:spPr bwMode="auto">
            <a:xfrm>
              <a:off x="2241550" y="5907088"/>
              <a:ext cx="227013" cy="214313"/>
            </a:xfrm>
            <a:custGeom>
              <a:avLst/>
              <a:gdLst>
                <a:gd name="T0" fmla="*/ 0 w 250"/>
                <a:gd name="T1" fmla="*/ 221 h 234"/>
                <a:gd name="T2" fmla="*/ 19 w 250"/>
                <a:gd name="T3" fmla="*/ 216 h 234"/>
                <a:gd name="T4" fmla="*/ 31 w 250"/>
                <a:gd name="T5" fmla="*/ 193 h 234"/>
                <a:gd name="T6" fmla="*/ 31 w 250"/>
                <a:gd name="T7" fmla="*/ 54 h 234"/>
                <a:gd name="T8" fmla="*/ 17 w 250"/>
                <a:gd name="T9" fmla="*/ 30 h 234"/>
                <a:gd name="T10" fmla="*/ 0 w 250"/>
                <a:gd name="T11" fmla="*/ 22 h 234"/>
                <a:gd name="T12" fmla="*/ 0 w 250"/>
                <a:gd name="T13" fmla="*/ 10 h 234"/>
                <a:gd name="T14" fmla="*/ 71 w 250"/>
                <a:gd name="T15" fmla="*/ 1 h 234"/>
                <a:gd name="T16" fmla="*/ 76 w 250"/>
                <a:gd name="T17" fmla="*/ 4 h 234"/>
                <a:gd name="T18" fmla="*/ 73 w 250"/>
                <a:gd name="T19" fmla="*/ 29 h 234"/>
                <a:gd name="T20" fmla="*/ 75 w 250"/>
                <a:gd name="T21" fmla="*/ 29 h 234"/>
                <a:gd name="T22" fmla="*/ 159 w 250"/>
                <a:gd name="T23" fmla="*/ 0 h 234"/>
                <a:gd name="T24" fmla="*/ 220 w 250"/>
                <a:gd name="T25" fmla="*/ 60 h 234"/>
                <a:gd name="T26" fmla="*/ 220 w 250"/>
                <a:gd name="T27" fmla="*/ 193 h 234"/>
                <a:gd name="T28" fmla="*/ 232 w 250"/>
                <a:gd name="T29" fmla="*/ 216 h 234"/>
                <a:gd name="T30" fmla="*/ 250 w 250"/>
                <a:gd name="T31" fmla="*/ 221 h 234"/>
                <a:gd name="T32" fmla="*/ 250 w 250"/>
                <a:gd name="T33" fmla="*/ 234 h 234"/>
                <a:gd name="T34" fmla="*/ 146 w 250"/>
                <a:gd name="T35" fmla="*/ 234 h 234"/>
                <a:gd name="T36" fmla="*/ 146 w 250"/>
                <a:gd name="T37" fmla="*/ 221 h 234"/>
                <a:gd name="T38" fmla="*/ 164 w 250"/>
                <a:gd name="T39" fmla="*/ 216 h 234"/>
                <a:gd name="T40" fmla="*/ 175 w 250"/>
                <a:gd name="T41" fmla="*/ 193 h 234"/>
                <a:gd name="T42" fmla="*/ 175 w 250"/>
                <a:gd name="T43" fmla="*/ 72 h 234"/>
                <a:gd name="T44" fmla="*/ 137 w 250"/>
                <a:gd name="T45" fmla="*/ 30 h 234"/>
                <a:gd name="T46" fmla="*/ 76 w 250"/>
                <a:gd name="T47" fmla="*/ 44 h 234"/>
                <a:gd name="T48" fmla="*/ 76 w 250"/>
                <a:gd name="T49" fmla="*/ 193 h 234"/>
                <a:gd name="T50" fmla="*/ 87 w 250"/>
                <a:gd name="T51" fmla="*/ 216 h 234"/>
                <a:gd name="T52" fmla="*/ 105 w 250"/>
                <a:gd name="T53" fmla="*/ 221 h 234"/>
                <a:gd name="T54" fmla="*/ 105 w 250"/>
                <a:gd name="T55" fmla="*/ 234 h 234"/>
                <a:gd name="T56" fmla="*/ 0 w 250"/>
                <a:gd name="T57" fmla="*/ 234 h 234"/>
                <a:gd name="T58" fmla="*/ 0 w 250"/>
                <a:gd name="T59"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234">
                  <a:moveTo>
                    <a:pt x="0" y="221"/>
                  </a:moveTo>
                  <a:cubicBezTo>
                    <a:pt x="19" y="216"/>
                    <a:pt x="19" y="216"/>
                    <a:pt x="19" y="216"/>
                  </a:cubicBezTo>
                  <a:cubicBezTo>
                    <a:pt x="28" y="214"/>
                    <a:pt x="31" y="210"/>
                    <a:pt x="31" y="193"/>
                  </a:cubicBezTo>
                  <a:cubicBezTo>
                    <a:pt x="31" y="54"/>
                    <a:pt x="31" y="54"/>
                    <a:pt x="31" y="54"/>
                  </a:cubicBezTo>
                  <a:cubicBezTo>
                    <a:pt x="31" y="37"/>
                    <a:pt x="29" y="36"/>
                    <a:pt x="17" y="30"/>
                  </a:cubicBezTo>
                  <a:cubicBezTo>
                    <a:pt x="0" y="22"/>
                    <a:pt x="0" y="22"/>
                    <a:pt x="0" y="22"/>
                  </a:cubicBezTo>
                  <a:cubicBezTo>
                    <a:pt x="0" y="10"/>
                    <a:pt x="0" y="10"/>
                    <a:pt x="0" y="10"/>
                  </a:cubicBezTo>
                  <a:cubicBezTo>
                    <a:pt x="71" y="1"/>
                    <a:pt x="71" y="1"/>
                    <a:pt x="71" y="1"/>
                  </a:cubicBezTo>
                  <a:cubicBezTo>
                    <a:pt x="76" y="4"/>
                    <a:pt x="76" y="4"/>
                    <a:pt x="76" y="4"/>
                  </a:cubicBezTo>
                  <a:cubicBezTo>
                    <a:pt x="73" y="29"/>
                    <a:pt x="73" y="29"/>
                    <a:pt x="73" y="29"/>
                  </a:cubicBezTo>
                  <a:cubicBezTo>
                    <a:pt x="75" y="29"/>
                    <a:pt x="75" y="29"/>
                    <a:pt x="75" y="29"/>
                  </a:cubicBezTo>
                  <a:cubicBezTo>
                    <a:pt x="97" y="14"/>
                    <a:pt x="131" y="0"/>
                    <a:pt x="159" y="0"/>
                  </a:cubicBezTo>
                  <a:cubicBezTo>
                    <a:pt x="204" y="0"/>
                    <a:pt x="220" y="20"/>
                    <a:pt x="220" y="60"/>
                  </a:cubicBezTo>
                  <a:cubicBezTo>
                    <a:pt x="220" y="193"/>
                    <a:pt x="220" y="193"/>
                    <a:pt x="220" y="193"/>
                  </a:cubicBezTo>
                  <a:cubicBezTo>
                    <a:pt x="220" y="210"/>
                    <a:pt x="224" y="214"/>
                    <a:pt x="232" y="216"/>
                  </a:cubicBezTo>
                  <a:cubicBezTo>
                    <a:pt x="250" y="221"/>
                    <a:pt x="250" y="221"/>
                    <a:pt x="250" y="221"/>
                  </a:cubicBezTo>
                  <a:cubicBezTo>
                    <a:pt x="250" y="234"/>
                    <a:pt x="250" y="234"/>
                    <a:pt x="250" y="234"/>
                  </a:cubicBezTo>
                  <a:cubicBezTo>
                    <a:pt x="146" y="234"/>
                    <a:pt x="146" y="234"/>
                    <a:pt x="146" y="234"/>
                  </a:cubicBezTo>
                  <a:cubicBezTo>
                    <a:pt x="146" y="221"/>
                    <a:pt x="146" y="221"/>
                    <a:pt x="146" y="221"/>
                  </a:cubicBezTo>
                  <a:cubicBezTo>
                    <a:pt x="164" y="216"/>
                    <a:pt x="164" y="216"/>
                    <a:pt x="164" y="216"/>
                  </a:cubicBezTo>
                  <a:cubicBezTo>
                    <a:pt x="173" y="214"/>
                    <a:pt x="175" y="212"/>
                    <a:pt x="175" y="193"/>
                  </a:cubicBezTo>
                  <a:cubicBezTo>
                    <a:pt x="175" y="72"/>
                    <a:pt x="175" y="72"/>
                    <a:pt x="175" y="72"/>
                  </a:cubicBezTo>
                  <a:cubicBezTo>
                    <a:pt x="175" y="41"/>
                    <a:pt x="165" y="30"/>
                    <a:pt x="137" y="30"/>
                  </a:cubicBezTo>
                  <a:cubicBezTo>
                    <a:pt x="115" y="30"/>
                    <a:pt x="88" y="39"/>
                    <a:pt x="76" y="44"/>
                  </a:cubicBezTo>
                  <a:cubicBezTo>
                    <a:pt x="76" y="193"/>
                    <a:pt x="76" y="193"/>
                    <a:pt x="76" y="193"/>
                  </a:cubicBezTo>
                  <a:cubicBezTo>
                    <a:pt x="76" y="212"/>
                    <a:pt x="78" y="214"/>
                    <a:pt x="87" y="216"/>
                  </a:cubicBezTo>
                  <a:cubicBezTo>
                    <a:pt x="105" y="221"/>
                    <a:pt x="105" y="221"/>
                    <a:pt x="105" y="221"/>
                  </a:cubicBezTo>
                  <a:cubicBezTo>
                    <a:pt x="105" y="234"/>
                    <a:pt x="105" y="234"/>
                    <a:pt x="105" y="234"/>
                  </a:cubicBezTo>
                  <a:cubicBezTo>
                    <a:pt x="0" y="234"/>
                    <a:pt x="0" y="234"/>
                    <a:pt x="0" y="234"/>
                  </a:cubicBezTo>
                  <a:lnTo>
                    <a:pt x="0" y="22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6" name="Freeform 35">
              <a:extLst>
                <a:ext uri="{FF2B5EF4-FFF2-40B4-BE49-F238E27FC236}">
                  <a16:creationId xmlns:a16="http://schemas.microsoft.com/office/drawing/2014/main" id="{60944E54-25E5-44F7-AF21-61B05AB5738E}"/>
                </a:ext>
              </a:extLst>
            </p:cNvPr>
            <p:cNvSpPr>
              <a:spLocks/>
            </p:cNvSpPr>
            <p:nvPr userDrawn="1"/>
          </p:nvSpPr>
          <p:spPr bwMode="auto">
            <a:xfrm>
              <a:off x="2490788" y="5907088"/>
              <a:ext cx="146050" cy="219075"/>
            </a:xfrm>
            <a:custGeom>
              <a:avLst/>
              <a:gdLst>
                <a:gd name="T0" fmla="*/ 3 w 161"/>
                <a:gd name="T1" fmla="*/ 230 h 240"/>
                <a:gd name="T2" fmla="*/ 0 w 161"/>
                <a:gd name="T3" fmla="*/ 163 h 240"/>
                <a:gd name="T4" fmla="*/ 15 w 161"/>
                <a:gd name="T5" fmla="*/ 163 h 240"/>
                <a:gd name="T6" fmla="*/ 36 w 161"/>
                <a:gd name="T7" fmla="*/ 203 h 240"/>
                <a:gd name="T8" fmla="*/ 75 w 161"/>
                <a:gd name="T9" fmla="*/ 220 h 240"/>
                <a:gd name="T10" fmla="*/ 121 w 161"/>
                <a:gd name="T11" fmla="*/ 184 h 240"/>
                <a:gd name="T12" fmla="*/ 69 w 161"/>
                <a:gd name="T13" fmla="*/ 136 h 240"/>
                <a:gd name="T14" fmla="*/ 3 w 161"/>
                <a:gd name="T15" fmla="*/ 67 h 240"/>
                <a:gd name="T16" fmla="*/ 86 w 161"/>
                <a:gd name="T17" fmla="*/ 0 h 240"/>
                <a:gd name="T18" fmla="*/ 145 w 161"/>
                <a:gd name="T19" fmla="*/ 8 h 240"/>
                <a:gd name="T20" fmla="*/ 147 w 161"/>
                <a:gd name="T21" fmla="*/ 68 h 240"/>
                <a:gd name="T22" fmla="*/ 133 w 161"/>
                <a:gd name="T23" fmla="*/ 68 h 240"/>
                <a:gd name="T24" fmla="*/ 111 w 161"/>
                <a:gd name="T25" fmla="*/ 31 h 240"/>
                <a:gd name="T26" fmla="*/ 81 w 161"/>
                <a:gd name="T27" fmla="*/ 19 h 240"/>
                <a:gd name="T28" fmla="*/ 39 w 161"/>
                <a:gd name="T29" fmla="*/ 54 h 240"/>
                <a:gd name="T30" fmla="*/ 91 w 161"/>
                <a:gd name="T31" fmla="*/ 98 h 240"/>
                <a:gd name="T32" fmla="*/ 161 w 161"/>
                <a:gd name="T33" fmla="*/ 166 h 240"/>
                <a:gd name="T34" fmla="*/ 70 w 161"/>
                <a:gd name="T35" fmla="*/ 240 h 240"/>
                <a:gd name="T36" fmla="*/ 3 w 161"/>
                <a:gd name="T37" fmla="*/ 23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 h="240">
                  <a:moveTo>
                    <a:pt x="3" y="230"/>
                  </a:moveTo>
                  <a:cubicBezTo>
                    <a:pt x="0" y="163"/>
                    <a:pt x="0" y="163"/>
                    <a:pt x="0" y="163"/>
                  </a:cubicBezTo>
                  <a:cubicBezTo>
                    <a:pt x="15" y="163"/>
                    <a:pt x="15" y="163"/>
                    <a:pt x="15" y="163"/>
                  </a:cubicBezTo>
                  <a:cubicBezTo>
                    <a:pt x="22" y="181"/>
                    <a:pt x="25" y="190"/>
                    <a:pt x="36" y="203"/>
                  </a:cubicBezTo>
                  <a:cubicBezTo>
                    <a:pt x="44" y="213"/>
                    <a:pt x="53" y="220"/>
                    <a:pt x="75" y="220"/>
                  </a:cubicBezTo>
                  <a:cubicBezTo>
                    <a:pt x="102" y="220"/>
                    <a:pt x="121" y="207"/>
                    <a:pt x="121" y="184"/>
                  </a:cubicBezTo>
                  <a:cubicBezTo>
                    <a:pt x="121" y="160"/>
                    <a:pt x="105" y="150"/>
                    <a:pt x="69" y="136"/>
                  </a:cubicBezTo>
                  <a:cubicBezTo>
                    <a:pt x="30" y="121"/>
                    <a:pt x="3" y="102"/>
                    <a:pt x="3" y="67"/>
                  </a:cubicBezTo>
                  <a:cubicBezTo>
                    <a:pt x="3" y="25"/>
                    <a:pt x="40" y="0"/>
                    <a:pt x="86" y="0"/>
                  </a:cubicBezTo>
                  <a:cubicBezTo>
                    <a:pt x="111" y="0"/>
                    <a:pt x="129" y="2"/>
                    <a:pt x="145" y="8"/>
                  </a:cubicBezTo>
                  <a:cubicBezTo>
                    <a:pt x="147" y="68"/>
                    <a:pt x="147" y="68"/>
                    <a:pt x="147" y="68"/>
                  </a:cubicBezTo>
                  <a:cubicBezTo>
                    <a:pt x="133" y="68"/>
                    <a:pt x="133" y="68"/>
                    <a:pt x="133" y="68"/>
                  </a:cubicBezTo>
                  <a:cubicBezTo>
                    <a:pt x="126" y="53"/>
                    <a:pt x="119" y="42"/>
                    <a:pt x="111" y="31"/>
                  </a:cubicBezTo>
                  <a:cubicBezTo>
                    <a:pt x="104" y="23"/>
                    <a:pt x="97" y="19"/>
                    <a:pt x="81" y="19"/>
                  </a:cubicBezTo>
                  <a:cubicBezTo>
                    <a:pt x="52" y="19"/>
                    <a:pt x="39" y="32"/>
                    <a:pt x="39" y="54"/>
                  </a:cubicBezTo>
                  <a:cubicBezTo>
                    <a:pt x="39" y="71"/>
                    <a:pt x="53" y="83"/>
                    <a:pt x="91" y="98"/>
                  </a:cubicBezTo>
                  <a:cubicBezTo>
                    <a:pt x="133" y="114"/>
                    <a:pt x="161" y="131"/>
                    <a:pt x="161" y="166"/>
                  </a:cubicBezTo>
                  <a:cubicBezTo>
                    <a:pt x="161" y="208"/>
                    <a:pt x="126" y="240"/>
                    <a:pt x="70" y="240"/>
                  </a:cubicBezTo>
                  <a:cubicBezTo>
                    <a:pt x="45" y="240"/>
                    <a:pt x="20" y="237"/>
                    <a:pt x="3" y="230"/>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7" name="Freeform 36">
              <a:extLst>
                <a:ext uri="{FF2B5EF4-FFF2-40B4-BE49-F238E27FC236}">
                  <a16:creationId xmlns:a16="http://schemas.microsoft.com/office/drawing/2014/main" id="{46578A77-49C2-4321-BE7E-38C0C3B07356}"/>
                </a:ext>
              </a:extLst>
            </p:cNvPr>
            <p:cNvSpPr>
              <a:spLocks noEditPoints="1"/>
            </p:cNvSpPr>
            <p:nvPr userDrawn="1"/>
          </p:nvSpPr>
          <p:spPr bwMode="auto">
            <a:xfrm>
              <a:off x="2651125" y="5808663"/>
              <a:ext cx="209550" cy="312738"/>
            </a:xfrm>
            <a:custGeom>
              <a:avLst/>
              <a:gdLst>
                <a:gd name="T0" fmla="*/ 2 w 232"/>
                <a:gd name="T1" fmla="*/ 328 h 341"/>
                <a:gd name="T2" fmla="*/ 20 w 232"/>
                <a:gd name="T3" fmla="*/ 323 h 341"/>
                <a:gd name="T4" fmla="*/ 32 w 232"/>
                <a:gd name="T5" fmla="*/ 300 h 341"/>
                <a:gd name="T6" fmla="*/ 32 w 232"/>
                <a:gd name="T7" fmla="*/ 52 h 341"/>
                <a:gd name="T8" fmla="*/ 19 w 232"/>
                <a:gd name="T9" fmla="*/ 28 h 341"/>
                <a:gd name="T10" fmla="*/ 0 w 232"/>
                <a:gd name="T11" fmla="*/ 20 h 341"/>
                <a:gd name="T12" fmla="*/ 0 w 232"/>
                <a:gd name="T13" fmla="*/ 7 h 341"/>
                <a:gd name="T14" fmla="*/ 75 w 232"/>
                <a:gd name="T15" fmla="*/ 0 h 341"/>
                <a:gd name="T16" fmla="*/ 80 w 232"/>
                <a:gd name="T17" fmla="*/ 3 h 341"/>
                <a:gd name="T18" fmla="*/ 77 w 232"/>
                <a:gd name="T19" fmla="*/ 56 h 341"/>
                <a:gd name="T20" fmla="*/ 77 w 232"/>
                <a:gd name="T21" fmla="*/ 300 h 341"/>
                <a:gd name="T22" fmla="*/ 88 w 232"/>
                <a:gd name="T23" fmla="*/ 323 h 341"/>
                <a:gd name="T24" fmla="*/ 107 w 232"/>
                <a:gd name="T25" fmla="*/ 328 h 341"/>
                <a:gd name="T26" fmla="*/ 107 w 232"/>
                <a:gd name="T27" fmla="*/ 341 h 341"/>
                <a:gd name="T28" fmla="*/ 2 w 232"/>
                <a:gd name="T29" fmla="*/ 341 h 341"/>
                <a:gd name="T30" fmla="*/ 2 w 232"/>
                <a:gd name="T31" fmla="*/ 328 h 341"/>
                <a:gd name="T32" fmla="*/ 84 w 232"/>
                <a:gd name="T33" fmla="*/ 229 h 341"/>
                <a:gd name="T34" fmla="*/ 84 w 232"/>
                <a:gd name="T35" fmla="*/ 222 h 341"/>
                <a:gd name="T36" fmla="*/ 130 w 232"/>
                <a:gd name="T37" fmla="*/ 172 h 341"/>
                <a:gd name="T38" fmla="*/ 155 w 232"/>
                <a:gd name="T39" fmla="*/ 139 h 341"/>
                <a:gd name="T40" fmla="*/ 144 w 232"/>
                <a:gd name="T41" fmla="*/ 129 h 341"/>
                <a:gd name="T42" fmla="*/ 137 w 232"/>
                <a:gd name="T43" fmla="*/ 127 h 341"/>
                <a:gd name="T44" fmla="*/ 137 w 232"/>
                <a:gd name="T45" fmla="*/ 114 h 341"/>
                <a:gd name="T46" fmla="*/ 221 w 232"/>
                <a:gd name="T47" fmla="*/ 114 h 341"/>
                <a:gd name="T48" fmla="*/ 221 w 232"/>
                <a:gd name="T49" fmla="*/ 127 h 341"/>
                <a:gd name="T50" fmla="*/ 207 w 232"/>
                <a:gd name="T51" fmla="*/ 132 h 341"/>
                <a:gd name="T52" fmla="*/ 166 w 232"/>
                <a:gd name="T53" fmla="*/ 159 h 341"/>
                <a:gd name="T54" fmla="*/ 121 w 232"/>
                <a:gd name="T55" fmla="*/ 208 h 341"/>
                <a:gd name="T56" fmla="*/ 205 w 232"/>
                <a:gd name="T57" fmla="*/ 315 h 341"/>
                <a:gd name="T58" fmla="*/ 217 w 232"/>
                <a:gd name="T59" fmla="*/ 323 h 341"/>
                <a:gd name="T60" fmla="*/ 232 w 232"/>
                <a:gd name="T61" fmla="*/ 328 h 341"/>
                <a:gd name="T62" fmla="*/ 232 w 232"/>
                <a:gd name="T63" fmla="*/ 341 h 341"/>
                <a:gd name="T64" fmla="*/ 173 w 232"/>
                <a:gd name="T65" fmla="*/ 341 h 341"/>
                <a:gd name="T66" fmla="*/ 84 w 232"/>
                <a:gd name="T67" fmla="*/ 22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341">
                  <a:moveTo>
                    <a:pt x="2" y="328"/>
                  </a:moveTo>
                  <a:cubicBezTo>
                    <a:pt x="20" y="323"/>
                    <a:pt x="20" y="323"/>
                    <a:pt x="20" y="323"/>
                  </a:cubicBezTo>
                  <a:cubicBezTo>
                    <a:pt x="29" y="321"/>
                    <a:pt x="32" y="317"/>
                    <a:pt x="32" y="300"/>
                  </a:cubicBezTo>
                  <a:cubicBezTo>
                    <a:pt x="32" y="52"/>
                    <a:pt x="32" y="52"/>
                    <a:pt x="32" y="52"/>
                  </a:cubicBezTo>
                  <a:cubicBezTo>
                    <a:pt x="32" y="34"/>
                    <a:pt x="29" y="33"/>
                    <a:pt x="19" y="28"/>
                  </a:cubicBezTo>
                  <a:cubicBezTo>
                    <a:pt x="0" y="20"/>
                    <a:pt x="0" y="20"/>
                    <a:pt x="0" y="20"/>
                  </a:cubicBezTo>
                  <a:cubicBezTo>
                    <a:pt x="0" y="7"/>
                    <a:pt x="0" y="7"/>
                    <a:pt x="0" y="7"/>
                  </a:cubicBezTo>
                  <a:cubicBezTo>
                    <a:pt x="75" y="0"/>
                    <a:pt x="75" y="0"/>
                    <a:pt x="75" y="0"/>
                  </a:cubicBezTo>
                  <a:cubicBezTo>
                    <a:pt x="80" y="3"/>
                    <a:pt x="80" y="3"/>
                    <a:pt x="80" y="3"/>
                  </a:cubicBezTo>
                  <a:cubicBezTo>
                    <a:pt x="80" y="3"/>
                    <a:pt x="77" y="26"/>
                    <a:pt x="77" y="56"/>
                  </a:cubicBezTo>
                  <a:cubicBezTo>
                    <a:pt x="77" y="300"/>
                    <a:pt x="77" y="300"/>
                    <a:pt x="77" y="300"/>
                  </a:cubicBezTo>
                  <a:cubicBezTo>
                    <a:pt x="77" y="319"/>
                    <a:pt x="79" y="321"/>
                    <a:pt x="88" y="323"/>
                  </a:cubicBezTo>
                  <a:cubicBezTo>
                    <a:pt x="107" y="328"/>
                    <a:pt x="107" y="328"/>
                    <a:pt x="107" y="328"/>
                  </a:cubicBezTo>
                  <a:cubicBezTo>
                    <a:pt x="107" y="341"/>
                    <a:pt x="107" y="341"/>
                    <a:pt x="107" y="341"/>
                  </a:cubicBezTo>
                  <a:cubicBezTo>
                    <a:pt x="2" y="341"/>
                    <a:pt x="2" y="341"/>
                    <a:pt x="2" y="341"/>
                  </a:cubicBezTo>
                  <a:lnTo>
                    <a:pt x="2" y="328"/>
                  </a:lnTo>
                  <a:close/>
                  <a:moveTo>
                    <a:pt x="84" y="229"/>
                  </a:moveTo>
                  <a:cubicBezTo>
                    <a:pt x="84" y="222"/>
                    <a:pt x="84" y="222"/>
                    <a:pt x="84" y="222"/>
                  </a:cubicBezTo>
                  <a:cubicBezTo>
                    <a:pt x="130" y="172"/>
                    <a:pt x="130" y="172"/>
                    <a:pt x="130" y="172"/>
                  </a:cubicBezTo>
                  <a:cubicBezTo>
                    <a:pt x="149" y="151"/>
                    <a:pt x="155" y="144"/>
                    <a:pt x="155" y="139"/>
                  </a:cubicBezTo>
                  <a:cubicBezTo>
                    <a:pt x="155" y="134"/>
                    <a:pt x="152" y="131"/>
                    <a:pt x="144" y="129"/>
                  </a:cubicBezTo>
                  <a:cubicBezTo>
                    <a:pt x="137" y="127"/>
                    <a:pt x="137" y="127"/>
                    <a:pt x="137" y="127"/>
                  </a:cubicBezTo>
                  <a:cubicBezTo>
                    <a:pt x="137" y="114"/>
                    <a:pt x="137" y="114"/>
                    <a:pt x="137" y="114"/>
                  </a:cubicBezTo>
                  <a:cubicBezTo>
                    <a:pt x="221" y="114"/>
                    <a:pt x="221" y="114"/>
                    <a:pt x="221" y="114"/>
                  </a:cubicBezTo>
                  <a:cubicBezTo>
                    <a:pt x="221" y="127"/>
                    <a:pt x="221" y="127"/>
                    <a:pt x="221" y="127"/>
                  </a:cubicBezTo>
                  <a:cubicBezTo>
                    <a:pt x="207" y="132"/>
                    <a:pt x="207" y="132"/>
                    <a:pt x="207" y="132"/>
                  </a:cubicBezTo>
                  <a:cubicBezTo>
                    <a:pt x="195" y="136"/>
                    <a:pt x="184" y="141"/>
                    <a:pt x="166" y="159"/>
                  </a:cubicBezTo>
                  <a:cubicBezTo>
                    <a:pt x="121" y="208"/>
                    <a:pt x="121" y="208"/>
                    <a:pt x="121" y="208"/>
                  </a:cubicBezTo>
                  <a:cubicBezTo>
                    <a:pt x="147" y="247"/>
                    <a:pt x="175" y="283"/>
                    <a:pt x="205" y="315"/>
                  </a:cubicBezTo>
                  <a:cubicBezTo>
                    <a:pt x="209" y="320"/>
                    <a:pt x="212" y="322"/>
                    <a:pt x="217" y="323"/>
                  </a:cubicBezTo>
                  <a:cubicBezTo>
                    <a:pt x="232" y="328"/>
                    <a:pt x="232" y="328"/>
                    <a:pt x="232" y="328"/>
                  </a:cubicBezTo>
                  <a:cubicBezTo>
                    <a:pt x="232" y="341"/>
                    <a:pt x="232" y="341"/>
                    <a:pt x="232" y="341"/>
                  </a:cubicBezTo>
                  <a:cubicBezTo>
                    <a:pt x="173" y="341"/>
                    <a:pt x="173" y="341"/>
                    <a:pt x="173" y="341"/>
                  </a:cubicBezTo>
                  <a:cubicBezTo>
                    <a:pt x="138" y="304"/>
                    <a:pt x="113" y="271"/>
                    <a:pt x="84" y="229"/>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8" name="Freeform 37">
              <a:extLst>
                <a:ext uri="{FF2B5EF4-FFF2-40B4-BE49-F238E27FC236}">
                  <a16:creationId xmlns:a16="http://schemas.microsoft.com/office/drawing/2014/main" id="{2A5987AA-53D1-412F-8D9E-0163B200E491}"/>
                </a:ext>
              </a:extLst>
            </p:cNvPr>
            <p:cNvSpPr>
              <a:spLocks noEditPoints="1"/>
            </p:cNvSpPr>
            <p:nvPr userDrawn="1"/>
          </p:nvSpPr>
          <p:spPr bwMode="auto">
            <a:xfrm>
              <a:off x="2876550" y="5907088"/>
              <a:ext cx="188913" cy="219075"/>
            </a:xfrm>
            <a:custGeom>
              <a:avLst/>
              <a:gdLst>
                <a:gd name="T0" fmla="*/ 0 w 209"/>
                <a:gd name="T1" fmla="*/ 181 h 240"/>
                <a:gd name="T2" fmla="*/ 79 w 209"/>
                <a:gd name="T3" fmla="*/ 114 h 240"/>
                <a:gd name="T4" fmla="*/ 131 w 209"/>
                <a:gd name="T5" fmla="*/ 102 h 240"/>
                <a:gd name="T6" fmla="*/ 131 w 209"/>
                <a:gd name="T7" fmla="*/ 61 h 240"/>
                <a:gd name="T8" fmla="*/ 88 w 209"/>
                <a:gd name="T9" fmla="*/ 17 h 240"/>
                <a:gd name="T10" fmla="*/ 64 w 209"/>
                <a:gd name="T11" fmla="*/ 35 h 240"/>
                <a:gd name="T12" fmla="*/ 37 w 209"/>
                <a:gd name="T13" fmla="*/ 65 h 240"/>
                <a:gd name="T14" fmla="*/ 13 w 209"/>
                <a:gd name="T15" fmla="*/ 43 h 240"/>
                <a:gd name="T16" fmla="*/ 98 w 209"/>
                <a:gd name="T17" fmla="*/ 0 h 240"/>
                <a:gd name="T18" fmla="*/ 175 w 209"/>
                <a:gd name="T19" fmla="*/ 58 h 240"/>
                <a:gd name="T20" fmla="*/ 175 w 209"/>
                <a:gd name="T21" fmla="*/ 190 h 240"/>
                <a:gd name="T22" fmla="*/ 187 w 209"/>
                <a:gd name="T23" fmla="*/ 213 h 240"/>
                <a:gd name="T24" fmla="*/ 209 w 209"/>
                <a:gd name="T25" fmla="*/ 217 h 240"/>
                <a:gd name="T26" fmla="*/ 209 w 209"/>
                <a:gd name="T27" fmla="*/ 229 h 240"/>
                <a:gd name="T28" fmla="*/ 170 w 209"/>
                <a:gd name="T29" fmla="*/ 240 h 240"/>
                <a:gd name="T30" fmla="*/ 133 w 209"/>
                <a:gd name="T31" fmla="*/ 214 h 240"/>
                <a:gd name="T32" fmla="*/ 130 w 209"/>
                <a:gd name="T33" fmla="*/ 214 h 240"/>
                <a:gd name="T34" fmla="*/ 68 w 209"/>
                <a:gd name="T35" fmla="*/ 240 h 240"/>
                <a:gd name="T36" fmla="*/ 0 w 209"/>
                <a:gd name="T37" fmla="*/ 181 h 240"/>
                <a:gd name="T38" fmla="*/ 131 w 209"/>
                <a:gd name="T39" fmla="*/ 194 h 240"/>
                <a:gd name="T40" fmla="*/ 131 w 209"/>
                <a:gd name="T41" fmla="*/ 125 h 240"/>
                <a:gd name="T42" fmla="*/ 96 w 209"/>
                <a:gd name="T43" fmla="*/ 129 h 240"/>
                <a:gd name="T44" fmla="*/ 46 w 209"/>
                <a:gd name="T45" fmla="*/ 177 h 240"/>
                <a:gd name="T46" fmla="*/ 87 w 209"/>
                <a:gd name="T47" fmla="*/ 215 h 240"/>
                <a:gd name="T48" fmla="*/ 131 w 209"/>
                <a:gd name="T49" fmla="*/ 19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240">
                  <a:moveTo>
                    <a:pt x="0" y="181"/>
                  </a:moveTo>
                  <a:cubicBezTo>
                    <a:pt x="0" y="144"/>
                    <a:pt x="27" y="126"/>
                    <a:pt x="79" y="114"/>
                  </a:cubicBezTo>
                  <a:cubicBezTo>
                    <a:pt x="131" y="102"/>
                    <a:pt x="131" y="102"/>
                    <a:pt x="131" y="102"/>
                  </a:cubicBezTo>
                  <a:cubicBezTo>
                    <a:pt x="131" y="61"/>
                    <a:pt x="131" y="61"/>
                    <a:pt x="131" y="61"/>
                  </a:cubicBezTo>
                  <a:cubicBezTo>
                    <a:pt x="131" y="31"/>
                    <a:pt x="126" y="17"/>
                    <a:pt x="88" y="17"/>
                  </a:cubicBezTo>
                  <a:cubicBezTo>
                    <a:pt x="69" y="17"/>
                    <a:pt x="66" y="22"/>
                    <a:pt x="64" y="35"/>
                  </a:cubicBezTo>
                  <a:cubicBezTo>
                    <a:pt x="62" y="52"/>
                    <a:pt x="57" y="65"/>
                    <a:pt x="37" y="65"/>
                  </a:cubicBezTo>
                  <a:cubicBezTo>
                    <a:pt x="19" y="65"/>
                    <a:pt x="13" y="54"/>
                    <a:pt x="13" y="43"/>
                  </a:cubicBezTo>
                  <a:cubicBezTo>
                    <a:pt x="13" y="13"/>
                    <a:pt x="60" y="0"/>
                    <a:pt x="98" y="0"/>
                  </a:cubicBezTo>
                  <a:cubicBezTo>
                    <a:pt x="151" y="0"/>
                    <a:pt x="175" y="20"/>
                    <a:pt x="175" y="58"/>
                  </a:cubicBezTo>
                  <a:cubicBezTo>
                    <a:pt x="175" y="190"/>
                    <a:pt x="175" y="190"/>
                    <a:pt x="175" y="190"/>
                  </a:cubicBezTo>
                  <a:cubicBezTo>
                    <a:pt x="175" y="201"/>
                    <a:pt x="179" y="208"/>
                    <a:pt x="187" y="213"/>
                  </a:cubicBezTo>
                  <a:cubicBezTo>
                    <a:pt x="192" y="216"/>
                    <a:pt x="199" y="216"/>
                    <a:pt x="209" y="217"/>
                  </a:cubicBezTo>
                  <a:cubicBezTo>
                    <a:pt x="209" y="229"/>
                    <a:pt x="209" y="229"/>
                    <a:pt x="209" y="229"/>
                  </a:cubicBezTo>
                  <a:cubicBezTo>
                    <a:pt x="202" y="234"/>
                    <a:pt x="186" y="240"/>
                    <a:pt x="170" y="240"/>
                  </a:cubicBezTo>
                  <a:cubicBezTo>
                    <a:pt x="147" y="240"/>
                    <a:pt x="135" y="229"/>
                    <a:pt x="133" y="214"/>
                  </a:cubicBezTo>
                  <a:cubicBezTo>
                    <a:pt x="130" y="214"/>
                    <a:pt x="130" y="214"/>
                    <a:pt x="130" y="214"/>
                  </a:cubicBezTo>
                  <a:cubicBezTo>
                    <a:pt x="120" y="229"/>
                    <a:pt x="95" y="240"/>
                    <a:pt x="68" y="240"/>
                  </a:cubicBezTo>
                  <a:cubicBezTo>
                    <a:pt x="27" y="240"/>
                    <a:pt x="0" y="219"/>
                    <a:pt x="0" y="181"/>
                  </a:cubicBezTo>
                  <a:moveTo>
                    <a:pt x="131" y="194"/>
                  </a:moveTo>
                  <a:cubicBezTo>
                    <a:pt x="131" y="125"/>
                    <a:pt x="131" y="125"/>
                    <a:pt x="131" y="125"/>
                  </a:cubicBezTo>
                  <a:cubicBezTo>
                    <a:pt x="96" y="129"/>
                    <a:pt x="96" y="129"/>
                    <a:pt x="96" y="129"/>
                  </a:cubicBezTo>
                  <a:cubicBezTo>
                    <a:pt x="64" y="132"/>
                    <a:pt x="46" y="144"/>
                    <a:pt x="46" y="177"/>
                  </a:cubicBezTo>
                  <a:cubicBezTo>
                    <a:pt x="46" y="203"/>
                    <a:pt x="62" y="215"/>
                    <a:pt x="87" y="215"/>
                  </a:cubicBezTo>
                  <a:cubicBezTo>
                    <a:pt x="109" y="215"/>
                    <a:pt x="125" y="205"/>
                    <a:pt x="131" y="194"/>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49" name="Freeform 38">
              <a:extLst>
                <a:ext uri="{FF2B5EF4-FFF2-40B4-BE49-F238E27FC236}">
                  <a16:creationId xmlns:a16="http://schemas.microsoft.com/office/drawing/2014/main" id="{D535FBE7-8036-4AA8-ADBC-1A46A24F493C}"/>
                </a:ext>
              </a:extLst>
            </p:cNvPr>
            <p:cNvSpPr>
              <a:spLocks/>
            </p:cNvSpPr>
            <p:nvPr userDrawn="1"/>
          </p:nvSpPr>
          <p:spPr bwMode="auto">
            <a:xfrm>
              <a:off x="3135313" y="5838825"/>
              <a:ext cx="157163" cy="349250"/>
            </a:xfrm>
            <a:custGeom>
              <a:avLst/>
              <a:gdLst>
                <a:gd name="T0" fmla="*/ 0 w 174"/>
                <a:gd name="T1" fmla="*/ 349 h 382"/>
                <a:gd name="T2" fmla="*/ 25 w 174"/>
                <a:gd name="T3" fmla="*/ 327 h 382"/>
                <a:gd name="T4" fmla="*/ 53 w 174"/>
                <a:gd name="T5" fmla="*/ 353 h 382"/>
                <a:gd name="T6" fmla="*/ 65 w 174"/>
                <a:gd name="T7" fmla="*/ 364 h 382"/>
                <a:gd name="T8" fmla="*/ 90 w 174"/>
                <a:gd name="T9" fmla="*/ 321 h 382"/>
                <a:gd name="T10" fmla="*/ 90 w 174"/>
                <a:gd name="T11" fmla="*/ 44 h 382"/>
                <a:gd name="T12" fmla="*/ 76 w 174"/>
                <a:gd name="T13" fmla="*/ 17 h 382"/>
                <a:gd name="T14" fmla="*/ 55 w 174"/>
                <a:gd name="T15" fmla="*/ 13 h 382"/>
                <a:gd name="T16" fmla="*/ 55 w 174"/>
                <a:gd name="T17" fmla="*/ 0 h 382"/>
                <a:gd name="T18" fmla="*/ 174 w 174"/>
                <a:gd name="T19" fmla="*/ 0 h 382"/>
                <a:gd name="T20" fmla="*/ 174 w 174"/>
                <a:gd name="T21" fmla="*/ 13 h 382"/>
                <a:gd name="T22" fmla="*/ 153 w 174"/>
                <a:gd name="T23" fmla="*/ 17 h 382"/>
                <a:gd name="T24" fmla="*/ 139 w 174"/>
                <a:gd name="T25" fmla="*/ 44 h 382"/>
                <a:gd name="T26" fmla="*/ 139 w 174"/>
                <a:gd name="T27" fmla="*/ 283 h 382"/>
                <a:gd name="T28" fmla="*/ 51 w 174"/>
                <a:gd name="T29" fmla="*/ 382 h 382"/>
                <a:gd name="T30" fmla="*/ 0 w 174"/>
                <a:gd name="T31" fmla="*/ 34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382">
                  <a:moveTo>
                    <a:pt x="0" y="349"/>
                  </a:moveTo>
                  <a:cubicBezTo>
                    <a:pt x="0" y="337"/>
                    <a:pt x="8" y="327"/>
                    <a:pt x="25" y="327"/>
                  </a:cubicBezTo>
                  <a:cubicBezTo>
                    <a:pt x="43" y="327"/>
                    <a:pt x="48" y="337"/>
                    <a:pt x="53" y="353"/>
                  </a:cubicBezTo>
                  <a:cubicBezTo>
                    <a:pt x="56" y="362"/>
                    <a:pt x="56" y="364"/>
                    <a:pt x="65" y="364"/>
                  </a:cubicBezTo>
                  <a:cubicBezTo>
                    <a:pt x="80" y="364"/>
                    <a:pt x="90" y="353"/>
                    <a:pt x="90" y="321"/>
                  </a:cubicBezTo>
                  <a:cubicBezTo>
                    <a:pt x="90" y="44"/>
                    <a:pt x="90" y="44"/>
                    <a:pt x="90" y="44"/>
                  </a:cubicBezTo>
                  <a:cubicBezTo>
                    <a:pt x="90" y="22"/>
                    <a:pt x="88" y="20"/>
                    <a:pt x="76" y="17"/>
                  </a:cubicBezTo>
                  <a:cubicBezTo>
                    <a:pt x="55" y="13"/>
                    <a:pt x="55" y="13"/>
                    <a:pt x="55" y="13"/>
                  </a:cubicBezTo>
                  <a:cubicBezTo>
                    <a:pt x="55" y="0"/>
                    <a:pt x="55" y="0"/>
                    <a:pt x="55" y="0"/>
                  </a:cubicBezTo>
                  <a:cubicBezTo>
                    <a:pt x="174" y="0"/>
                    <a:pt x="174" y="0"/>
                    <a:pt x="174" y="0"/>
                  </a:cubicBezTo>
                  <a:cubicBezTo>
                    <a:pt x="174" y="13"/>
                    <a:pt x="174" y="13"/>
                    <a:pt x="174" y="13"/>
                  </a:cubicBezTo>
                  <a:cubicBezTo>
                    <a:pt x="153" y="17"/>
                    <a:pt x="153" y="17"/>
                    <a:pt x="153" y="17"/>
                  </a:cubicBezTo>
                  <a:cubicBezTo>
                    <a:pt x="142" y="20"/>
                    <a:pt x="139" y="22"/>
                    <a:pt x="139" y="44"/>
                  </a:cubicBezTo>
                  <a:cubicBezTo>
                    <a:pt x="139" y="283"/>
                    <a:pt x="139" y="283"/>
                    <a:pt x="139" y="283"/>
                  </a:cubicBezTo>
                  <a:cubicBezTo>
                    <a:pt x="139" y="341"/>
                    <a:pt x="110" y="382"/>
                    <a:pt x="51" y="382"/>
                  </a:cubicBezTo>
                  <a:cubicBezTo>
                    <a:pt x="17" y="382"/>
                    <a:pt x="0" y="368"/>
                    <a:pt x="0" y="349"/>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0" name="Freeform 39">
              <a:extLst>
                <a:ext uri="{FF2B5EF4-FFF2-40B4-BE49-F238E27FC236}">
                  <a16:creationId xmlns:a16="http://schemas.microsoft.com/office/drawing/2014/main" id="{6E996827-A314-499A-9FE6-A4D9706C436B}"/>
                </a:ext>
              </a:extLst>
            </p:cNvPr>
            <p:cNvSpPr>
              <a:spLocks noEditPoints="1"/>
            </p:cNvSpPr>
            <p:nvPr userDrawn="1"/>
          </p:nvSpPr>
          <p:spPr bwMode="auto">
            <a:xfrm>
              <a:off x="3303588" y="5818188"/>
              <a:ext cx="188913" cy="307975"/>
            </a:xfrm>
            <a:custGeom>
              <a:avLst/>
              <a:gdLst>
                <a:gd name="T0" fmla="*/ 0 w 209"/>
                <a:gd name="T1" fmla="*/ 278 h 337"/>
                <a:gd name="T2" fmla="*/ 79 w 209"/>
                <a:gd name="T3" fmla="*/ 211 h 337"/>
                <a:gd name="T4" fmla="*/ 131 w 209"/>
                <a:gd name="T5" fmla="*/ 199 h 337"/>
                <a:gd name="T6" fmla="*/ 131 w 209"/>
                <a:gd name="T7" fmla="*/ 158 h 337"/>
                <a:gd name="T8" fmla="*/ 88 w 209"/>
                <a:gd name="T9" fmla="*/ 114 h 337"/>
                <a:gd name="T10" fmla="*/ 64 w 209"/>
                <a:gd name="T11" fmla="*/ 132 h 337"/>
                <a:gd name="T12" fmla="*/ 37 w 209"/>
                <a:gd name="T13" fmla="*/ 162 h 337"/>
                <a:gd name="T14" fmla="*/ 13 w 209"/>
                <a:gd name="T15" fmla="*/ 140 h 337"/>
                <a:gd name="T16" fmla="*/ 98 w 209"/>
                <a:gd name="T17" fmla="*/ 97 h 337"/>
                <a:gd name="T18" fmla="*/ 175 w 209"/>
                <a:gd name="T19" fmla="*/ 155 h 337"/>
                <a:gd name="T20" fmla="*/ 175 w 209"/>
                <a:gd name="T21" fmla="*/ 287 h 337"/>
                <a:gd name="T22" fmla="*/ 187 w 209"/>
                <a:gd name="T23" fmla="*/ 310 h 337"/>
                <a:gd name="T24" fmla="*/ 209 w 209"/>
                <a:gd name="T25" fmla="*/ 314 h 337"/>
                <a:gd name="T26" fmla="*/ 209 w 209"/>
                <a:gd name="T27" fmla="*/ 326 h 337"/>
                <a:gd name="T28" fmla="*/ 170 w 209"/>
                <a:gd name="T29" fmla="*/ 337 h 337"/>
                <a:gd name="T30" fmla="*/ 133 w 209"/>
                <a:gd name="T31" fmla="*/ 311 h 337"/>
                <a:gd name="T32" fmla="*/ 130 w 209"/>
                <a:gd name="T33" fmla="*/ 311 h 337"/>
                <a:gd name="T34" fmla="*/ 68 w 209"/>
                <a:gd name="T35" fmla="*/ 337 h 337"/>
                <a:gd name="T36" fmla="*/ 0 w 209"/>
                <a:gd name="T37" fmla="*/ 278 h 337"/>
                <a:gd name="T38" fmla="*/ 25 w 209"/>
                <a:gd name="T39" fmla="*/ 28 h 337"/>
                <a:gd name="T40" fmla="*/ 54 w 209"/>
                <a:gd name="T41" fmla="*/ 0 h 337"/>
                <a:gd name="T42" fmla="*/ 84 w 209"/>
                <a:gd name="T43" fmla="*/ 28 h 337"/>
                <a:gd name="T44" fmla="*/ 54 w 209"/>
                <a:gd name="T45" fmla="*/ 56 h 337"/>
                <a:gd name="T46" fmla="*/ 25 w 209"/>
                <a:gd name="T47" fmla="*/ 28 h 337"/>
                <a:gd name="T48" fmla="*/ 131 w 209"/>
                <a:gd name="T49" fmla="*/ 291 h 337"/>
                <a:gd name="T50" fmla="*/ 131 w 209"/>
                <a:gd name="T51" fmla="*/ 222 h 337"/>
                <a:gd name="T52" fmla="*/ 96 w 209"/>
                <a:gd name="T53" fmla="*/ 226 h 337"/>
                <a:gd name="T54" fmla="*/ 46 w 209"/>
                <a:gd name="T55" fmla="*/ 274 h 337"/>
                <a:gd name="T56" fmla="*/ 88 w 209"/>
                <a:gd name="T57" fmla="*/ 312 h 337"/>
                <a:gd name="T58" fmla="*/ 131 w 209"/>
                <a:gd name="T59" fmla="*/ 291 h 337"/>
                <a:gd name="T60" fmla="*/ 114 w 209"/>
                <a:gd name="T61" fmla="*/ 28 h 337"/>
                <a:gd name="T62" fmla="*/ 144 w 209"/>
                <a:gd name="T63" fmla="*/ 0 h 337"/>
                <a:gd name="T64" fmla="*/ 173 w 209"/>
                <a:gd name="T65" fmla="*/ 28 h 337"/>
                <a:gd name="T66" fmla="*/ 144 w 209"/>
                <a:gd name="T67" fmla="*/ 56 h 337"/>
                <a:gd name="T68" fmla="*/ 114 w 209"/>
                <a:gd name="T69" fmla="*/ 2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9" h="337">
                  <a:moveTo>
                    <a:pt x="0" y="278"/>
                  </a:moveTo>
                  <a:cubicBezTo>
                    <a:pt x="0" y="241"/>
                    <a:pt x="27" y="223"/>
                    <a:pt x="79" y="211"/>
                  </a:cubicBezTo>
                  <a:cubicBezTo>
                    <a:pt x="131" y="199"/>
                    <a:pt x="131" y="199"/>
                    <a:pt x="131" y="199"/>
                  </a:cubicBezTo>
                  <a:cubicBezTo>
                    <a:pt x="131" y="158"/>
                    <a:pt x="131" y="158"/>
                    <a:pt x="131" y="158"/>
                  </a:cubicBezTo>
                  <a:cubicBezTo>
                    <a:pt x="131" y="128"/>
                    <a:pt x="126" y="114"/>
                    <a:pt x="88" y="114"/>
                  </a:cubicBezTo>
                  <a:cubicBezTo>
                    <a:pt x="69" y="114"/>
                    <a:pt x="66" y="119"/>
                    <a:pt x="64" y="132"/>
                  </a:cubicBezTo>
                  <a:cubicBezTo>
                    <a:pt x="62" y="149"/>
                    <a:pt x="57" y="162"/>
                    <a:pt x="37" y="162"/>
                  </a:cubicBezTo>
                  <a:cubicBezTo>
                    <a:pt x="19" y="162"/>
                    <a:pt x="13" y="151"/>
                    <a:pt x="13" y="140"/>
                  </a:cubicBezTo>
                  <a:cubicBezTo>
                    <a:pt x="13" y="110"/>
                    <a:pt x="60" y="97"/>
                    <a:pt x="98" y="97"/>
                  </a:cubicBezTo>
                  <a:cubicBezTo>
                    <a:pt x="151" y="97"/>
                    <a:pt x="175" y="117"/>
                    <a:pt x="175" y="155"/>
                  </a:cubicBezTo>
                  <a:cubicBezTo>
                    <a:pt x="175" y="287"/>
                    <a:pt x="175" y="287"/>
                    <a:pt x="175" y="287"/>
                  </a:cubicBezTo>
                  <a:cubicBezTo>
                    <a:pt x="175" y="298"/>
                    <a:pt x="179" y="305"/>
                    <a:pt x="187" y="310"/>
                  </a:cubicBezTo>
                  <a:cubicBezTo>
                    <a:pt x="192" y="313"/>
                    <a:pt x="200" y="313"/>
                    <a:pt x="209" y="314"/>
                  </a:cubicBezTo>
                  <a:cubicBezTo>
                    <a:pt x="209" y="326"/>
                    <a:pt x="209" y="326"/>
                    <a:pt x="209" y="326"/>
                  </a:cubicBezTo>
                  <a:cubicBezTo>
                    <a:pt x="202" y="331"/>
                    <a:pt x="186" y="337"/>
                    <a:pt x="170" y="337"/>
                  </a:cubicBezTo>
                  <a:cubicBezTo>
                    <a:pt x="147" y="337"/>
                    <a:pt x="135" y="326"/>
                    <a:pt x="133" y="311"/>
                  </a:cubicBezTo>
                  <a:cubicBezTo>
                    <a:pt x="130" y="311"/>
                    <a:pt x="130" y="311"/>
                    <a:pt x="130" y="311"/>
                  </a:cubicBezTo>
                  <a:cubicBezTo>
                    <a:pt x="120" y="326"/>
                    <a:pt x="95" y="337"/>
                    <a:pt x="68" y="337"/>
                  </a:cubicBezTo>
                  <a:cubicBezTo>
                    <a:pt x="27" y="337"/>
                    <a:pt x="0" y="316"/>
                    <a:pt x="0" y="278"/>
                  </a:cubicBezTo>
                  <a:moveTo>
                    <a:pt x="25" y="28"/>
                  </a:moveTo>
                  <a:cubicBezTo>
                    <a:pt x="25" y="13"/>
                    <a:pt x="38" y="0"/>
                    <a:pt x="54" y="0"/>
                  </a:cubicBezTo>
                  <a:cubicBezTo>
                    <a:pt x="70" y="0"/>
                    <a:pt x="84" y="13"/>
                    <a:pt x="84" y="28"/>
                  </a:cubicBezTo>
                  <a:cubicBezTo>
                    <a:pt x="84" y="43"/>
                    <a:pt x="70" y="56"/>
                    <a:pt x="54" y="56"/>
                  </a:cubicBezTo>
                  <a:cubicBezTo>
                    <a:pt x="38" y="56"/>
                    <a:pt x="25" y="43"/>
                    <a:pt x="25" y="28"/>
                  </a:cubicBezTo>
                  <a:moveTo>
                    <a:pt x="131" y="291"/>
                  </a:moveTo>
                  <a:cubicBezTo>
                    <a:pt x="131" y="222"/>
                    <a:pt x="131" y="222"/>
                    <a:pt x="131" y="222"/>
                  </a:cubicBezTo>
                  <a:cubicBezTo>
                    <a:pt x="96" y="226"/>
                    <a:pt x="96" y="226"/>
                    <a:pt x="96" y="226"/>
                  </a:cubicBezTo>
                  <a:cubicBezTo>
                    <a:pt x="64" y="229"/>
                    <a:pt x="46" y="241"/>
                    <a:pt x="46" y="274"/>
                  </a:cubicBezTo>
                  <a:cubicBezTo>
                    <a:pt x="46" y="300"/>
                    <a:pt x="62" y="312"/>
                    <a:pt x="88" y="312"/>
                  </a:cubicBezTo>
                  <a:cubicBezTo>
                    <a:pt x="109" y="312"/>
                    <a:pt x="125" y="302"/>
                    <a:pt x="131" y="291"/>
                  </a:cubicBezTo>
                  <a:moveTo>
                    <a:pt x="114" y="28"/>
                  </a:moveTo>
                  <a:cubicBezTo>
                    <a:pt x="114" y="13"/>
                    <a:pt x="127" y="0"/>
                    <a:pt x="144" y="0"/>
                  </a:cubicBezTo>
                  <a:cubicBezTo>
                    <a:pt x="160" y="0"/>
                    <a:pt x="173" y="13"/>
                    <a:pt x="173" y="28"/>
                  </a:cubicBezTo>
                  <a:cubicBezTo>
                    <a:pt x="173" y="43"/>
                    <a:pt x="160" y="56"/>
                    <a:pt x="144" y="56"/>
                  </a:cubicBezTo>
                  <a:cubicBezTo>
                    <a:pt x="127" y="56"/>
                    <a:pt x="114" y="43"/>
                    <a:pt x="114" y="28"/>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1" name="Freeform 40">
              <a:extLst>
                <a:ext uri="{FF2B5EF4-FFF2-40B4-BE49-F238E27FC236}">
                  <a16:creationId xmlns:a16="http://schemas.microsoft.com/office/drawing/2014/main" id="{E5FB27CB-5133-498F-BB11-ECFDA82D00CC}"/>
                </a:ext>
              </a:extLst>
            </p:cNvPr>
            <p:cNvSpPr>
              <a:spLocks noEditPoints="1"/>
            </p:cNvSpPr>
            <p:nvPr userDrawn="1"/>
          </p:nvSpPr>
          <p:spPr bwMode="auto">
            <a:xfrm>
              <a:off x="3494088" y="5892800"/>
              <a:ext cx="212725" cy="319088"/>
            </a:xfrm>
            <a:custGeom>
              <a:avLst/>
              <a:gdLst>
                <a:gd name="T0" fmla="*/ 0 w 234"/>
                <a:gd name="T1" fmla="*/ 296 h 349"/>
                <a:gd name="T2" fmla="*/ 52 w 234"/>
                <a:gd name="T3" fmla="*/ 243 h 349"/>
                <a:gd name="T4" fmla="*/ 52 w 234"/>
                <a:gd name="T5" fmla="*/ 241 h 349"/>
                <a:gd name="T6" fmla="*/ 22 w 234"/>
                <a:gd name="T7" fmla="*/ 204 h 349"/>
                <a:gd name="T8" fmla="*/ 56 w 234"/>
                <a:gd name="T9" fmla="*/ 154 h 349"/>
                <a:gd name="T10" fmla="*/ 56 w 234"/>
                <a:gd name="T11" fmla="*/ 152 h 349"/>
                <a:gd name="T12" fmla="*/ 18 w 234"/>
                <a:gd name="T13" fmla="*/ 93 h 349"/>
                <a:gd name="T14" fmla="*/ 107 w 234"/>
                <a:gd name="T15" fmla="*/ 15 h 349"/>
                <a:gd name="T16" fmla="*/ 154 w 234"/>
                <a:gd name="T17" fmla="*/ 24 h 349"/>
                <a:gd name="T18" fmla="*/ 210 w 234"/>
                <a:gd name="T19" fmla="*/ 0 h 349"/>
                <a:gd name="T20" fmla="*/ 234 w 234"/>
                <a:gd name="T21" fmla="*/ 21 h 349"/>
                <a:gd name="T22" fmla="*/ 215 w 234"/>
                <a:gd name="T23" fmla="*/ 43 h 349"/>
                <a:gd name="T24" fmla="*/ 195 w 234"/>
                <a:gd name="T25" fmla="*/ 30 h 349"/>
                <a:gd name="T26" fmla="*/ 165 w 234"/>
                <a:gd name="T27" fmla="*/ 35 h 349"/>
                <a:gd name="T28" fmla="*/ 165 w 234"/>
                <a:gd name="T29" fmla="*/ 36 h 349"/>
                <a:gd name="T30" fmla="*/ 195 w 234"/>
                <a:gd name="T31" fmla="*/ 89 h 349"/>
                <a:gd name="T32" fmla="*/ 107 w 234"/>
                <a:gd name="T33" fmla="*/ 165 h 349"/>
                <a:gd name="T34" fmla="*/ 72 w 234"/>
                <a:gd name="T35" fmla="*/ 158 h 349"/>
                <a:gd name="T36" fmla="*/ 56 w 234"/>
                <a:gd name="T37" fmla="*/ 183 h 349"/>
                <a:gd name="T38" fmla="*/ 84 w 234"/>
                <a:gd name="T39" fmla="*/ 203 h 349"/>
                <a:gd name="T40" fmla="*/ 155 w 234"/>
                <a:gd name="T41" fmla="*/ 203 h 349"/>
                <a:gd name="T42" fmla="*/ 220 w 234"/>
                <a:gd name="T43" fmla="*/ 260 h 349"/>
                <a:gd name="T44" fmla="*/ 97 w 234"/>
                <a:gd name="T45" fmla="*/ 349 h 349"/>
                <a:gd name="T46" fmla="*/ 0 w 234"/>
                <a:gd name="T47" fmla="*/ 296 h 349"/>
                <a:gd name="T48" fmla="*/ 186 w 234"/>
                <a:gd name="T49" fmla="*/ 278 h 349"/>
                <a:gd name="T50" fmla="*/ 146 w 234"/>
                <a:gd name="T51" fmla="*/ 244 h 349"/>
                <a:gd name="T52" fmla="*/ 78 w 234"/>
                <a:gd name="T53" fmla="*/ 244 h 349"/>
                <a:gd name="T54" fmla="*/ 42 w 234"/>
                <a:gd name="T55" fmla="*/ 289 h 349"/>
                <a:gd name="T56" fmla="*/ 105 w 234"/>
                <a:gd name="T57" fmla="*/ 331 h 349"/>
                <a:gd name="T58" fmla="*/ 186 w 234"/>
                <a:gd name="T59" fmla="*/ 278 h 349"/>
                <a:gd name="T60" fmla="*/ 150 w 234"/>
                <a:gd name="T61" fmla="*/ 94 h 349"/>
                <a:gd name="T62" fmla="*/ 107 w 234"/>
                <a:gd name="T63" fmla="*/ 33 h 349"/>
                <a:gd name="T64" fmla="*/ 64 w 234"/>
                <a:gd name="T65" fmla="*/ 88 h 349"/>
                <a:gd name="T66" fmla="*/ 107 w 234"/>
                <a:gd name="T67" fmla="*/ 147 h 349"/>
                <a:gd name="T68" fmla="*/ 150 w 234"/>
                <a:gd name="T69" fmla="*/ 9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349">
                  <a:moveTo>
                    <a:pt x="0" y="296"/>
                  </a:moveTo>
                  <a:cubicBezTo>
                    <a:pt x="0" y="274"/>
                    <a:pt x="20" y="254"/>
                    <a:pt x="52" y="243"/>
                  </a:cubicBezTo>
                  <a:cubicBezTo>
                    <a:pt x="52" y="241"/>
                    <a:pt x="52" y="241"/>
                    <a:pt x="52" y="241"/>
                  </a:cubicBezTo>
                  <a:cubicBezTo>
                    <a:pt x="37" y="236"/>
                    <a:pt x="22" y="225"/>
                    <a:pt x="22" y="204"/>
                  </a:cubicBezTo>
                  <a:cubicBezTo>
                    <a:pt x="22" y="180"/>
                    <a:pt x="41" y="164"/>
                    <a:pt x="56" y="154"/>
                  </a:cubicBezTo>
                  <a:cubicBezTo>
                    <a:pt x="56" y="152"/>
                    <a:pt x="56" y="152"/>
                    <a:pt x="56" y="152"/>
                  </a:cubicBezTo>
                  <a:cubicBezTo>
                    <a:pt x="38" y="144"/>
                    <a:pt x="18" y="121"/>
                    <a:pt x="18" y="93"/>
                  </a:cubicBezTo>
                  <a:cubicBezTo>
                    <a:pt x="18" y="40"/>
                    <a:pt x="64" y="15"/>
                    <a:pt x="107" y="15"/>
                  </a:cubicBezTo>
                  <a:cubicBezTo>
                    <a:pt x="124" y="15"/>
                    <a:pt x="138" y="18"/>
                    <a:pt x="154" y="24"/>
                  </a:cubicBezTo>
                  <a:cubicBezTo>
                    <a:pt x="170" y="11"/>
                    <a:pt x="190" y="0"/>
                    <a:pt x="210" y="0"/>
                  </a:cubicBezTo>
                  <a:cubicBezTo>
                    <a:pt x="224" y="0"/>
                    <a:pt x="234" y="7"/>
                    <a:pt x="234" y="21"/>
                  </a:cubicBezTo>
                  <a:cubicBezTo>
                    <a:pt x="234" y="32"/>
                    <a:pt x="228" y="43"/>
                    <a:pt x="215" y="43"/>
                  </a:cubicBezTo>
                  <a:cubicBezTo>
                    <a:pt x="204" y="43"/>
                    <a:pt x="199" y="38"/>
                    <a:pt x="195" y="30"/>
                  </a:cubicBezTo>
                  <a:cubicBezTo>
                    <a:pt x="193" y="23"/>
                    <a:pt x="177" y="28"/>
                    <a:pt x="165" y="35"/>
                  </a:cubicBezTo>
                  <a:cubicBezTo>
                    <a:pt x="165" y="36"/>
                    <a:pt x="165" y="36"/>
                    <a:pt x="165" y="36"/>
                  </a:cubicBezTo>
                  <a:cubicBezTo>
                    <a:pt x="183" y="47"/>
                    <a:pt x="195" y="64"/>
                    <a:pt x="195" y="89"/>
                  </a:cubicBezTo>
                  <a:cubicBezTo>
                    <a:pt x="195" y="142"/>
                    <a:pt x="149" y="165"/>
                    <a:pt x="107" y="165"/>
                  </a:cubicBezTo>
                  <a:cubicBezTo>
                    <a:pt x="92" y="165"/>
                    <a:pt x="83" y="163"/>
                    <a:pt x="72" y="158"/>
                  </a:cubicBezTo>
                  <a:cubicBezTo>
                    <a:pt x="65" y="163"/>
                    <a:pt x="56" y="172"/>
                    <a:pt x="56" y="183"/>
                  </a:cubicBezTo>
                  <a:cubicBezTo>
                    <a:pt x="56" y="194"/>
                    <a:pt x="65" y="203"/>
                    <a:pt x="84" y="203"/>
                  </a:cubicBezTo>
                  <a:cubicBezTo>
                    <a:pt x="155" y="203"/>
                    <a:pt x="155" y="203"/>
                    <a:pt x="155" y="203"/>
                  </a:cubicBezTo>
                  <a:cubicBezTo>
                    <a:pt x="193" y="203"/>
                    <a:pt x="220" y="216"/>
                    <a:pt x="220" y="260"/>
                  </a:cubicBezTo>
                  <a:cubicBezTo>
                    <a:pt x="220" y="295"/>
                    <a:pt x="190" y="349"/>
                    <a:pt x="97" y="349"/>
                  </a:cubicBezTo>
                  <a:cubicBezTo>
                    <a:pt x="37" y="349"/>
                    <a:pt x="0" y="327"/>
                    <a:pt x="0" y="296"/>
                  </a:cubicBezTo>
                  <a:moveTo>
                    <a:pt x="186" y="278"/>
                  </a:moveTo>
                  <a:cubicBezTo>
                    <a:pt x="186" y="258"/>
                    <a:pt x="178" y="244"/>
                    <a:pt x="146" y="244"/>
                  </a:cubicBezTo>
                  <a:cubicBezTo>
                    <a:pt x="78" y="244"/>
                    <a:pt x="78" y="244"/>
                    <a:pt x="78" y="244"/>
                  </a:cubicBezTo>
                  <a:cubicBezTo>
                    <a:pt x="63" y="248"/>
                    <a:pt x="42" y="265"/>
                    <a:pt x="42" y="289"/>
                  </a:cubicBezTo>
                  <a:cubicBezTo>
                    <a:pt x="42" y="316"/>
                    <a:pt x="62" y="331"/>
                    <a:pt x="105" y="331"/>
                  </a:cubicBezTo>
                  <a:cubicBezTo>
                    <a:pt x="149" y="331"/>
                    <a:pt x="186" y="308"/>
                    <a:pt x="186" y="278"/>
                  </a:cubicBezTo>
                  <a:moveTo>
                    <a:pt x="150" y="94"/>
                  </a:moveTo>
                  <a:cubicBezTo>
                    <a:pt x="150" y="51"/>
                    <a:pt x="135" y="33"/>
                    <a:pt x="107" y="33"/>
                  </a:cubicBezTo>
                  <a:cubicBezTo>
                    <a:pt x="79" y="33"/>
                    <a:pt x="64" y="49"/>
                    <a:pt x="64" y="88"/>
                  </a:cubicBezTo>
                  <a:cubicBezTo>
                    <a:pt x="64" y="131"/>
                    <a:pt x="79" y="147"/>
                    <a:pt x="107" y="147"/>
                  </a:cubicBezTo>
                  <a:cubicBezTo>
                    <a:pt x="135" y="147"/>
                    <a:pt x="150" y="133"/>
                    <a:pt x="150" y="94"/>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2" name="Freeform 41">
              <a:extLst>
                <a:ext uri="{FF2B5EF4-FFF2-40B4-BE49-F238E27FC236}">
                  <a16:creationId xmlns:a16="http://schemas.microsoft.com/office/drawing/2014/main" id="{C27558FE-9AF0-4FDA-A45E-3AD01B83BC13}"/>
                </a:ext>
              </a:extLst>
            </p:cNvPr>
            <p:cNvSpPr>
              <a:spLocks noEditPoints="1"/>
            </p:cNvSpPr>
            <p:nvPr userDrawn="1"/>
          </p:nvSpPr>
          <p:spPr bwMode="auto">
            <a:xfrm>
              <a:off x="3713163" y="5907088"/>
              <a:ext cx="188913" cy="219075"/>
            </a:xfrm>
            <a:custGeom>
              <a:avLst/>
              <a:gdLst>
                <a:gd name="T0" fmla="*/ 0 w 209"/>
                <a:gd name="T1" fmla="*/ 181 h 240"/>
                <a:gd name="T2" fmla="*/ 79 w 209"/>
                <a:gd name="T3" fmla="*/ 114 h 240"/>
                <a:gd name="T4" fmla="*/ 131 w 209"/>
                <a:gd name="T5" fmla="*/ 102 h 240"/>
                <a:gd name="T6" fmla="*/ 131 w 209"/>
                <a:gd name="T7" fmla="*/ 61 h 240"/>
                <a:gd name="T8" fmla="*/ 88 w 209"/>
                <a:gd name="T9" fmla="*/ 17 h 240"/>
                <a:gd name="T10" fmla="*/ 64 w 209"/>
                <a:gd name="T11" fmla="*/ 35 h 240"/>
                <a:gd name="T12" fmla="*/ 37 w 209"/>
                <a:gd name="T13" fmla="*/ 65 h 240"/>
                <a:gd name="T14" fmla="*/ 13 w 209"/>
                <a:gd name="T15" fmla="*/ 43 h 240"/>
                <a:gd name="T16" fmla="*/ 98 w 209"/>
                <a:gd name="T17" fmla="*/ 0 h 240"/>
                <a:gd name="T18" fmla="*/ 175 w 209"/>
                <a:gd name="T19" fmla="*/ 58 h 240"/>
                <a:gd name="T20" fmla="*/ 175 w 209"/>
                <a:gd name="T21" fmla="*/ 190 h 240"/>
                <a:gd name="T22" fmla="*/ 187 w 209"/>
                <a:gd name="T23" fmla="*/ 213 h 240"/>
                <a:gd name="T24" fmla="*/ 209 w 209"/>
                <a:gd name="T25" fmla="*/ 217 h 240"/>
                <a:gd name="T26" fmla="*/ 209 w 209"/>
                <a:gd name="T27" fmla="*/ 229 h 240"/>
                <a:gd name="T28" fmla="*/ 170 w 209"/>
                <a:gd name="T29" fmla="*/ 240 h 240"/>
                <a:gd name="T30" fmla="*/ 132 w 209"/>
                <a:gd name="T31" fmla="*/ 214 h 240"/>
                <a:gd name="T32" fmla="*/ 130 w 209"/>
                <a:gd name="T33" fmla="*/ 214 h 240"/>
                <a:gd name="T34" fmla="*/ 68 w 209"/>
                <a:gd name="T35" fmla="*/ 240 h 240"/>
                <a:gd name="T36" fmla="*/ 0 w 209"/>
                <a:gd name="T37" fmla="*/ 181 h 240"/>
                <a:gd name="T38" fmla="*/ 131 w 209"/>
                <a:gd name="T39" fmla="*/ 194 h 240"/>
                <a:gd name="T40" fmla="*/ 131 w 209"/>
                <a:gd name="T41" fmla="*/ 125 h 240"/>
                <a:gd name="T42" fmla="*/ 96 w 209"/>
                <a:gd name="T43" fmla="*/ 129 h 240"/>
                <a:gd name="T44" fmla="*/ 46 w 209"/>
                <a:gd name="T45" fmla="*/ 177 h 240"/>
                <a:gd name="T46" fmla="*/ 87 w 209"/>
                <a:gd name="T47" fmla="*/ 215 h 240"/>
                <a:gd name="T48" fmla="*/ 131 w 209"/>
                <a:gd name="T49" fmla="*/ 19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240">
                  <a:moveTo>
                    <a:pt x="0" y="181"/>
                  </a:moveTo>
                  <a:cubicBezTo>
                    <a:pt x="0" y="144"/>
                    <a:pt x="27" y="126"/>
                    <a:pt x="79" y="114"/>
                  </a:cubicBezTo>
                  <a:cubicBezTo>
                    <a:pt x="131" y="102"/>
                    <a:pt x="131" y="102"/>
                    <a:pt x="131" y="102"/>
                  </a:cubicBezTo>
                  <a:cubicBezTo>
                    <a:pt x="131" y="61"/>
                    <a:pt x="131" y="61"/>
                    <a:pt x="131" y="61"/>
                  </a:cubicBezTo>
                  <a:cubicBezTo>
                    <a:pt x="131" y="31"/>
                    <a:pt x="126" y="17"/>
                    <a:pt x="88" y="17"/>
                  </a:cubicBezTo>
                  <a:cubicBezTo>
                    <a:pt x="69" y="17"/>
                    <a:pt x="66" y="22"/>
                    <a:pt x="64" y="35"/>
                  </a:cubicBezTo>
                  <a:cubicBezTo>
                    <a:pt x="62" y="52"/>
                    <a:pt x="57" y="65"/>
                    <a:pt x="37" y="65"/>
                  </a:cubicBezTo>
                  <a:cubicBezTo>
                    <a:pt x="19" y="65"/>
                    <a:pt x="13" y="54"/>
                    <a:pt x="13" y="43"/>
                  </a:cubicBezTo>
                  <a:cubicBezTo>
                    <a:pt x="13" y="13"/>
                    <a:pt x="60" y="0"/>
                    <a:pt x="98" y="0"/>
                  </a:cubicBezTo>
                  <a:cubicBezTo>
                    <a:pt x="151" y="0"/>
                    <a:pt x="175" y="20"/>
                    <a:pt x="175" y="58"/>
                  </a:cubicBezTo>
                  <a:cubicBezTo>
                    <a:pt x="175" y="190"/>
                    <a:pt x="175" y="190"/>
                    <a:pt x="175" y="190"/>
                  </a:cubicBezTo>
                  <a:cubicBezTo>
                    <a:pt x="175" y="201"/>
                    <a:pt x="178" y="208"/>
                    <a:pt x="187" y="213"/>
                  </a:cubicBezTo>
                  <a:cubicBezTo>
                    <a:pt x="192" y="216"/>
                    <a:pt x="199" y="216"/>
                    <a:pt x="209" y="217"/>
                  </a:cubicBezTo>
                  <a:cubicBezTo>
                    <a:pt x="209" y="229"/>
                    <a:pt x="209" y="229"/>
                    <a:pt x="209" y="229"/>
                  </a:cubicBezTo>
                  <a:cubicBezTo>
                    <a:pt x="202" y="234"/>
                    <a:pt x="186" y="240"/>
                    <a:pt x="170" y="240"/>
                  </a:cubicBezTo>
                  <a:cubicBezTo>
                    <a:pt x="147" y="240"/>
                    <a:pt x="135" y="229"/>
                    <a:pt x="132" y="214"/>
                  </a:cubicBezTo>
                  <a:cubicBezTo>
                    <a:pt x="130" y="214"/>
                    <a:pt x="130" y="214"/>
                    <a:pt x="130" y="214"/>
                  </a:cubicBezTo>
                  <a:cubicBezTo>
                    <a:pt x="120" y="229"/>
                    <a:pt x="95" y="240"/>
                    <a:pt x="68" y="240"/>
                  </a:cubicBezTo>
                  <a:cubicBezTo>
                    <a:pt x="27" y="240"/>
                    <a:pt x="0" y="219"/>
                    <a:pt x="0" y="181"/>
                  </a:cubicBezTo>
                  <a:moveTo>
                    <a:pt x="131" y="194"/>
                  </a:moveTo>
                  <a:cubicBezTo>
                    <a:pt x="131" y="125"/>
                    <a:pt x="131" y="125"/>
                    <a:pt x="131" y="125"/>
                  </a:cubicBezTo>
                  <a:cubicBezTo>
                    <a:pt x="96" y="129"/>
                    <a:pt x="96" y="129"/>
                    <a:pt x="96" y="129"/>
                  </a:cubicBezTo>
                  <a:cubicBezTo>
                    <a:pt x="64" y="132"/>
                    <a:pt x="46" y="144"/>
                    <a:pt x="46" y="177"/>
                  </a:cubicBezTo>
                  <a:cubicBezTo>
                    <a:pt x="46" y="203"/>
                    <a:pt x="62" y="215"/>
                    <a:pt x="87" y="215"/>
                  </a:cubicBezTo>
                  <a:cubicBezTo>
                    <a:pt x="109" y="215"/>
                    <a:pt x="124" y="205"/>
                    <a:pt x="131" y="194"/>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3" name="Freeform 42">
              <a:extLst>
                <a:ext uri="{FF2B5EF4-FFF2-40B4-BE49-F238E27FC236}">
                  <a16:creationId xmlns:a16="http://schemas.microsoft.com/office/drawing/2014/main" id="{AFBFF190-2045-423A-A77A-2B38DA193585}"/>
                </a:ext>
              </a:extLst>
            </p:cNvPr>
            <p:cNvSpPr>
              <a:spLocks/>
            </p:cNvSpPr>
            <p:nvPr userDrawn="1"/>
          </p:nvSpPr>
          <p:spPr bwMode="auto">
            <a:xfrm>
              <a:off x="3922713" y="5907088"/>
              <a:ext cx="155575" cy="214313"/>
            </a:xfrm>
            <a:custGeom>
              <a:avLst/>
              <a:gdLst>
                <a:gd name="T0" fmla="*/ 0 w 170"/>
                <a:gd name="T1" fmla="*/ 221 h 234"/>
                <a:gd name="T2" fmla="*/ 18 w 170"/>
                <a:gd name="T3" fmla="*/ 216 h 234"/>
                <a:gd name="T4" fmla="*/ 30 w 170"/>
                <a:gd name="T5" fmla="*/ 193 h 234"/>
                <a:gd name="T6" fmla="*/ 30 w 170"/>
                <a:gd name="T7" fmla="*/ 54 h 234"/>
                <a:gd name="T8" fmla="*/ 17 w 170"/>
                <a:gd name="T9" fmla="*/ 30 h 234"/>
                <a:gd name="T10" fmla="*/ 0 w 170"/>
                <a:gd name="T11" fmla="*/ 22 h 234"/>
                <a:gd name="T12" fmla="*/ 0 w 170"/>
                <a:gd name="T13" fmla="*/ 10 h 234"/>
                <a:gd name="T14" fmla="*/ 70 w 170"/>
                <a:gd name="T15" fmla="*/ 1 h 234"/>
                <a:gd name="T16" fmla="*/ 75 w 170"/>
                <a:gd name="T17" fmla="*/ 4 h 234"/>
                <a:gd name="T18" fmla="*/ 73 w 170"/>
                <a:gd name="T19" fmla="*/ 30 h 234"/>
                <a:gd name="T20" fmla="*/ 74 w 170"/>
                <a:gd name="T21" fmla="*/ 30 h 234"/>
                <a:gd name="T22" fmla="*/ 140 w 170"/>
                <a:gd name="T23" fmla="*/ 0 h 234"/>
                <a:gd name="T24" fmla="*/ 170 w 170"/>
                <a:gd name="T25" fmla="*/ 27 h 234"/>
                <a:gd name="T26" fmla="*/ 145 w 170"/>
                <a:gd name="T27" fmla="*/ 52 h 234"/>
                <a:gd name="T28" fmla="*/ 120 w 170"/>
                <a:gd name="T29" fmla="*/ 38 h 234"/>
                <a:gd name="T30" fmla="*/ 110 w 170"/>
                <a:gd name="T31" fmla="*/ 30 h 234"/>
                <a:gd name="T32" fmla="*/ 75 w 170"/>
                <a:gd name="T33" fmla="*/ 50 h 234"/>
                <a:gd name="T34" fmla="*/ 75 w 170"/>
                <a:gd name="T35" fmla="*/ 193 h 234"/>
                <a:gd name="T36" fmla="*/ 86 w 170"/>
                <a:gd name="T37" fmla="*/ 216 h 234"/>
                <a:gd name="T38" fmla="*/ 109 w 170"/>
                <a:gd name="T39" fmla="*/ 221 h 234"/>
                <a:gd name="T40" fmla="*/ 109 w 170"/>
                <a:gd name="T41" fmla="*/ 234 h 234"/>
                <a:gd name="T42" fmla="*/ 0 w 170"/>
                <a:gd name="T43" fmla="*/ 234 h 234"/>
                <a:gd name="T44" fmla="*/ 0 w 170"/>
                <a:gd name="T45"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4">
                  <a:moveTo>
                    <a:pt x="0" y="221"/>
                  </a:moveTo>
                  <a:cubicBezTo>
                    <a:pt x="18" y="216"/>
                    <a:pt x="18" y="216"/>
                    <a:pt x="18" y="216"/>
                  </a:cubicBezTo>
                  <a:cubicBezTo>
                    <a:pt x="27" y="214"/>
                    <a:pt x="30" y="210"/>
                    <a:pt x="30" y="193"/>
                  </a:cubicBezTo>
                  <a:cubicBezTo>
                    <a:pt x="30" y="54"/>
                    <a:pt x="30" y="54"/>
                    <a:pt x="30" y="54"/>
                  </a:cubicBezTo>
                  <a:cubicBezTo>
                    <a:pt x="30" y="37"/>
                    <a:pt x="28" y="36"/>
                    <a:pt x="17" y="30"/>
                  </a:cubicBezTo>
                  <a:cubicBezTo>
                    <a:pt x="0" y="22"/>
                    <a:pt x="0" y="22"/>
                    <a:pt x="0" y="22"/>
                  </a:cubicBezTo>
                  <a:cubicBezTo>
                    <a:pt x="0" y="10"/>
                    <a:pt x="0" y="10"/>
                    <a:pt x="0" y="10"/>
                  </a:cubicBezTo>
                  <a:cubicBezTo>
                    <a:pt x="70" y="1"/>
                    <a:pt x="70" y="1"/>
                    <a:pt x="70" y="1"/>
                  </a:cubicBezTo>
                  <a:cubicBezTo>
                    <a:pt x="75" y="4"/>
                    <a:pt x="75" y="4"/>
                    <a:pt x="75" y="4"/>
                  </a:cubicBezTo>
                  <a:cubicBezTo>
                    <a:pt x="73" y="30"/>
                    <a:pt x="73" y="30"/>
                    <a:pt x="73" y="30"/>
                  </a:cubicBezTo>
                  <a:cubicBezTo>
                    <a:pt x="74" y="30"/>
                    <a:pt x="74" y="30"/>
                    <a:pt x="74" y="30"/>
                  </a:cubicBezTo>
                  <a:cubicBezTo>
                    <a:pt x="90" y="15"/>
                    <a:pt x="118" y="0"/>
                    <a:pt x="140" y="0"/>
                  </a:cubicBezTo>
                  <a:cubicBezTo>
                    <a:pt x="158" y="0"/>
                    <a:pt x="170" y="10"/>
                    <a:pt x="170" y="27"/>
                  </a:cubicBezTo>
                  <a:cubicBezTo>
                    <a:pt x="170" y="43"/>
                    <a:pt x="158" y="52"/>
                    <a:pt x="145" y="52"/>
                  </a:cubicBezTo>
                  <a:cubicBezTo>
                    <a:pt x="129" y="52"/>
                    <a:pt x="124" y="47"/>
                    <a:pt x="120" y="38"/>
                  </a:cubicBezTo>
                  <a:cubicBezTo>
                    <a:pt x="117" y="31"/>
                    <a:pt x="114" y="30"/>
                    <a:pt x="110" y="30"/>
                  </a:cubicBezTo>
                  <a:cubicBezTo>
                    <a:pt x="101" y="30"/>
                    <a:pt x="83" y="41"/>
                    <a:pt x="75" y="50"/>
                  </a:cubicBezTo>
                  <a:cubicBezTo>
                    <a:pt x="75" y="193"/>
                    <a:pt x="75" y="193"/>
                    <a:pt x="75" y="193"/>
                  </a:cubicBezTo>
                  <a:cubicBezTo>
                    <a:pt x="75" y="212"/>
                    <a:pt x="78" y="214"/>
                    <a:pt x="86" y="216"/>
                  </a:cubicBezTo>
                  <a:cubicBezTo>
                    <a:pt x="109" y="221"/>
                    <a:pt x="109" y="221"/>
                    <a:pt x="109" y="221"/>
                  </a:cubicBezTo>
                  <a:cubicBezTo>
                    <a:pt x="109" y="234"/>
                    <a:pt x="109" y="234"/>
                    <a:pt x="109" y="234"/>
                  </a:cubicBezTo>
                  <a:cubicBezTo>
                    <a:pt x="0" y="234"/>
                    <a:pt x="0" y="234"/>
                    <a:pt x="0" y="234"/>
                  </a:cubicBezTo>
                  <a:lnTo>
                    <a:pt x="0" y="22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4" name="Freeform 43">
              <a:extLst>
                <a:ext uri="{FF2B5EF4-FFF2-40B4-BE49-F238E27FC236}">
                  <a16:creationId xmlns:a16="http://schemas.microsoft.com/office/drawing/2014/main" id="{1AB2ABDD-BCDF-4D55-8F09-6D909A6185C2}"/>
                </a:ext>
              </a:extLst>
            </p:cNvPr>
            <p:cNvSpPr>
              <a:spLocks noEditPoints="1"/>
            </p:cNvSpPr>
            <p:nvPr userDrawn="1"/>
          </p:nvSpPr>
          <p:spPr bwMode="auto">
            <a:xfrm>
              <a:off x="4089400" y="5907088"/>
              <a:ext cx="182563" cy="219075"/>
            </a:xfrm>
            <a:custGeom>
              <a:avLst/>
              <a:gdLst>
                <a:gd name="T0" fmla="*/ 0 w 201"/>
                <a:gd name="T1" fmla="*/ 118 h 240"/>
                <a:gd name="T2" fmla="*/ 110 w 201"/>
                <a:gd name="T3" fmla="*/ 0 h 240"/>
                <a:gd name="T4" fmla="*/ 201 w 201"/>
                <a:gd name="T5" fmla="*/ 114 h 240"/>
                <a:gd name="T6" fmla="*/ 47 w 201"/>
                <a:gd name="T7" fmla="*/ 114 h 240"/>
                <a:gd name="T8" fmla="*/ 125 w 201"/>
                <a:gd name="T9" fmla="*/ 211 h 240"/>
                <a:gd name="T10" fmla="*/ 196 w 201"/>
                <a:gd name="T11" fmla="*/ 192 h 240"/>
                <a:gd name="T12" fmla="*/ 196 w 201"/>
                <a:gd name="T13" fmla="*/ 210 h 240"/>
                <a:gd name="T14" fmla="*/ 110 w 201"/>
                <a:gd name="T15" fmla="*/ 240 h 240"/>
                <a:gd name="T16" fmla="*/ 0 w 201"/>
                <a:gd name="T17" fmla="*/ 118 h 240"/>
                <a:gd name="T18" fmla="*/ 47 w 201"/>
                <a:gd name="T19" fmla="*/ 95 h 240"/>
                <a:gd name="T20" fmla="*/ 151 w 201"/>
                <a:gd name="T21" fmla="*/ 90 h 240"/>
                <a:gd name="T22" fmla="*/ 108 w 201"/>
                <a:gd name="T23" fmla="*/ 19 h 240"/>
                <a:gd name="T24" fmla="*/ 47 w 201"/>
                <a:gd name="T25" fmla="*/ 9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40">
                  <a:moveTo>
                    <a:pt x="0" y="118"/>
                  </a:moveTo>
                  <a:cubicBezTo>
                    <a:pt x="0" y="47"/>
                    <a:pt x="51" y="0"/>
                    <a:pt x="110" y="0"/>
                  </a:cubicBezTo>
                  <a:cubicBezTo>
                    <a:pt x="166" y="0"/>
                    <a:pt x="201" y="31"/>
                    <a:pt x="201" y="114"/>
                  </a:cubicBezTo>
                  <a:cubicBezTo>
                    <a:pt x="47" y="114"/>
                    <a:pt x="47" y="114"/>
                    <a:pt x="47" y="114"/>
                  </a:cubicBezTo>
                  <a:cubicBezTo>
                    <a:pt x="48" y="182"/>
                    <a:pt x="79" y="211"/>
                    <a:pt x="125" y="211"/>
                  </a:cubicBezTo>
                  <a:cubicBezTo>
                    <a:pt x="159" y="211"/>
                    <a:pt x="179" y="200"/>
                    <a:pt x="196" y="192"/>
                  </a:cubicBezTo>
                  <a:cubicBezTo>
                    <a:pt x="196" y="210"/>
                    <a:pt x="196" y="210"/>
                    <a:pt x="196" y="210"/>
                  </a:cubicBezTo>
                  <a:cubicBezTo>
                    <a:pt x="184" y="220"/>
                    <a:pt x="153" y="240"/>
                    <a:pt x="110" y="240"/>
                  </a:cubicBezTo>
                  <a:cubicBezTo>
                    <a:pt x="36" y="240"/>
                    <a:pt x="0" y="191"/>
                    <a:pt x="0" y="118"/>
                  </a:cubicBezTo>
                  <a:moveTo>
                    <a:pt x="47" y="95"/>
                  </a:moveTo>
                  <a:cubicBezTo>
                    <a:pt x="151" y="90"/>
                    <a:pt x="151" y="90"/>
                    <a:pt x="151" y="90"/>
                  </a:cubicBezTo>
                  <a:cubicBezTo>
                    <a:pt x="151" y="38"/>
                    <a:pt x="142" y="19"/>
                    <a:pt x="108" y="19"/>
                  </a:cubicBezTo>
                  <a:cubicBezTo>
                    <a:pt x="75" y="19"/>
                    <a:pt x="51" y="42"/>
                    <a:pt x="47" y="95"/>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5" name="Freeform 44">
              <a:extLst>
                <a:ext uri="{FF2B5EF4-FFF2-40B4-BE49-F238E27FC236}">
                  <a16:creationId xmlns:a16="http://schemas.microsoft.com/office/drawing/2014/main" id="{70E3396D-04C1-4687-8E28-0012A09E47DC}"/>
                </a:ext>
              </a:extLst>
            </p:cNvPr>
            <p:cNvSpPr>
              <a:spLocks/>
            </p:cNvSpPr>
            <p:nvPr userDrawn="1"/>
          </p:nvSpPr>
          <p:spPr bwMode="auto">
            <a:xfrm>
              <a:off x="4291013" y="5808663"/>
              <a:ext cx="157163" cy="312738"/>
            </a:xfrm>
            <a:custGeom>
              <a:avLst/>
              <a:gdLst>
                <a:gd name="T0" fmla="*/ 1 w 173"/>
                <a:gd name="T1" fmla="*/ 329 h 342"/>
                <a:gd name="T2" fmla="*/ 19 w 173"/>
                <a:gd name="T3" fmla="*/ 324 h 342"/>
                <a:gd name="T4" fmla="*/ 31 w 173"/>
                <a:gd name="T5" fmla="*/ 301 h 342"/>
                <a:gd name="T6" fmla="*/ 31 w 173"/>
                <a:gd name="T7" fmla="*/ 139 h 342"/>
                <a:gd name="T8" fmla="*/ 0 w 173"/>
                <a:gd name="T9" fmla="*/ 139 h 342"/>
                <a:gd name="T10" fmla="*/ 0 w 173"/>
                <a:gd name="T11" fmla="*/ 125 h 342"/>
                <a:gd name="T12" fmla="*/ 31 w 173"/>
                <a:gd name="T13" fmla="*/ 115 h 342"/>
                <a:gd name="T14" fmla="*/ 31 w 173"/>
                <a:gd name="T15" fmla="*/ 90 h 342"/>
                <a:gd name="T16" fmla="*/ 131 w 173"/>
                <a:gd name="T17" fmla="*/ 0 h 342"/>
                <a:gd name="T18" fmla="*/ 173 w 173"/>
                <a:gd name="T19" fmla="*/ 28 h 342"/>
                <a:gd name="T20" fmla="*/ 151 w 173"/>
                <a:gd name="T21" fmla="*/ 50 h 342"/>
                <a:gd name="T22" fmla="*/ 123 w 173"/>
                <a:gd name="T23" fmla="*/ 28 h 342"/>
                <a:gd name="T24" fmla="*/ 114 w 173"/>
                <a:gd name="T25" fmla="*/ 17 h 342"/>
                <a:gd name="T26" fmla="*/ 76 w 173"/>
                <a:gd name="T27" fmla="*/ 67 h 342"/>
                <a:gd name="T28" fmla="*/ 76 w 173"/>
                <a:gd name="T29" fmla="*/ 115 h 342"/>
                <a:gd name="T30" fmla="*/ 128 w 173"/>
                <a:gd name="T31" fmla="*/ 115 h 342"/>
                <a:gd name="T32" fmla="*/ 121 w 173"/>
                <a:gd name="T33" fmla="*/ 139 h 342"/>
                <a:gd name="T34" fmla="*/ 76 w 173"/>
                <a:gd name="T35" fmla="*/ 139 h 342"/>
                <a:gd name="T36" fmla="*/ 76 w 173"/>
                <a:gd name="T37" fmla="*/ 299 h 342"/>
                <a:gd name="T38" fmla="*/ 88 w 173"/>
                <a:gd name="T39" fmla="*/ 324 h 342"/>
                <a:gd name="T40" fmla="*/ 112 w 173"/>
                <a:gd name="T41" fmla="*/ 329 h 342"/>
                <a:gd name="T42" fmla="*/ 112 w 173"/>
                <a:gd name="T43" fmla="*/ 342 h 342"/>
                <a:gd name="T44" fmla="*/ 1 w 173"/>
                <a:gd name="T45" fmla="*/ 342 h 342"/>
                <a:gd name="T46" fmla="*/ 1 w 173"/>
                <a:gd name="T47" fmla="*/ 3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342">
                  <a:moveTo>
                    <a:pt x="1" y="329"/>
                  </a:moveTo>
                  <a:cubicBezTo>
                    <a:pt x="19" y="324"/>
                    <a:pt x="19" y="324"/>
                    <a:pt x="19" y="324"/>
                  </a:cubicBezTo>
                  <a:cubicBezTo>
                    <a:pt x="28" y="322"/>
                    <a:pt x="31" y="318"/>
                    <a:pt x="31" y="301"/>
                  </a:cubicBezTo>
                  <a:cubicBezTo>
                    <a:pt x="31" y="139"/>
                    <a:pt x="31" y="139"/>
                    <a:pt x="31" y="139"/>
                  </a:cubicBezTo>
                  <a:cubicBezTo>
                    <a:pt x="0" y="139"/>
                    <a:pt x="0" y="139"/>
                    <a:pt x="0" y="139"/>
                  </a:cubicBezTo>
                  <a:cubicBezTo>
                    <a:pt x="0" y="125"/>
                    <a:pt x="0" y="125"/>
                    <a:pt x="0" y="125"/>
                  </a:cubicBezTo>
                  <a:cubicBezTo>
                    <a:pt x="31" y="115"/>
                    <a:pt x="31" y="115"/>
                    <a:pt x="31" y="115"/>
                  </a:cubicBezTo>
                  <a:cubicBezTo>
                    <a:pt x="31" y="90"/>
                    <a:pt x="31" y="90"/>
                    <a:pt x="31" y="90"/>
                  </a:cubicBezTo>
                  <a:cubicBezTo>
                    <a:pt x="31" y="35"/>
                    <a:pt x="73" y="0"/>
                    <a:pt x="131" y="0"/>
                  </a:cubicBezTo>
                  <a:cubicBezTo>
                    <a:pt x="160" y="0"/>
                    <a:pt x="173" y="11"/>
                    <a:pt x="173" y="28"/>
                  </a:cubicBezTo>
                  <a:cubicBezTo>
                    <a:pt x="173" y="38"/>
                    <a:pt x="165" y="50"/>
                    <a:pt x="151" y="50"/>
                  </a:cubicBezTo>
                  <a:cubicBezTo>
                    <a:pt x="134" y="50"/>
                    <a:pt x="125" y="41"/>
                    <a:pt x="123" y="28"/>
                  </a:cubicBezTo>
                  <a:cubicBezTo>
                    <a:pt x="122" y="19"/>
                    <a:pt x="121" y="17"/>
                    <a:pt x="114" y="17"/>
                  </a:cubicBezTo>
                  <a:cubicBezTo>
                    <a:pt x="97" y="17"/>
                    <a:pt x="76" y="29"/>
                    <a:pt x="76" y="67"/>
                  </a:cubicBezTo>
                  <a:cubicBezTo>
                    <a:pt x="76" y="115"/>
                    <a:pt x="76" y="115"/>
                    <a:pt x="76" y="115"/>
                  </a:cubicBezTo>
                  <a:cubicBezTo>
                    <a:pt x="128" y="115"/>
                    <a:pt x="128" y="115"/>
                    <a:pt x="128" y="115"/>
                  </a:cubicBezTo>
                  <a:cubicBezTo>
                    <a:pt x="121" y="139"/>
                    <a:pt x="121" y="139"/>
                    <a:pt x="121" y="139"/>
                  </a:cubicBezTo>
                  <a:cubicBezTo>
                    <a:pt x="76" y="139"/>
                    <a:pt x="76" y="139"/>
                    <a:pt x="76" y="139"/>
                  </a:cubicBezTo>
                  <a:cubicBezTo>
                    <a:pt x="76" y="299"/>
                    <a:pt x="76" y="299"/>
                    <a:pt x="76" y="299"/>
                  </a:cubicBezTo>
                  <a:cubicBezTo>
                    <a:pt x="76" y="320"/>
                    <a:pt x="78" y="322"/>
                    <a:pt x="88" y="324"/>
                  </a:cubicBezTo>
                  <a:cubicBezTo>
                    <a:pt x="112" y="329"/>
                    <a:pt x="112" y="329"/>
                    <a:pt x="112" y="329"/>
                  </a:cubicBezTo>
                  <a:cubicBezTo>
                    <a:pt x="112" y="342"/>
                    <a:pt x="112" y="342"/>
                    <a:pt x="112" y="342"/>
                  </a:cubicBezTo>
                  <a:cubicBezTo>
                    <a:pt x="1" y="342"/>
                    <a:pt x="1" y="342"/>
                    <a:pt x="1" y="342"/>
                  </a:cubicBezTo>
                  <a:lnTo>
                    <a:pt x="1" y="329"/>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6" name="Freeform 45">
              <a:extLst>
                <a:ext uri="{FF2B5EF4-FFF2-40B4-BE49-F238E27FC236}">
                  <a16:creationId xmlns:a16="http://schemas.microsoft.com/office/drawing/2014/main" id="{94993D42-1CF3-4C5D-A320-1BAFC8A6ABFE}"/>
                </a:ext>
              </a:extLst>
            </p:cNvPr>
            <p:cNvSpPr>
              <a:spLocks noEditPoints="1"/>
            </p:cNvSpPr>
            <p:nvPr userDrawn="1"/>
          </p:nvSpPr>
          <p:spPr bwMode="auto">
            <a:xfrm>
              <a:off x="4430713" y="5818188"/>
              <a:ext cx="204788" cy="307975"/>
            </a:xfrm>
            <a:custGeom>
              <a:avLst/>
              <a:gdLst>
                <a:gd name="T0" fmla="*/ 0 w 226"/>
                <a:gd name="T1" fmla="*/ 218 h 337"/>
                <a:gd name="T2" fmla="*/ 113 w 226"/>
                <a:gd name="T3" fmla="*/ 97 h 337"/>
                <a:gd name="T4" fmla="*/ 226 w 226"/>
                <a:gd name="T5" fmla="*/ 215 h 337"/>
                <a:gd name="T6" fmla="*/ 113 w 226"/>
                <a:gd name="T7" fmla="*/ 337 h 337"/>
                <a:gd name="T8" fmla="*/ 0 w 226"/>
                <a:gd name="T9" fmla="*/ 218 h 337"/>
                <a:gd name="T10" fmla="*/ 39 w 226"/>
                <a:gd name="T11" fmla="*/ 28 h 337"/>
                <a:gd name="T12" fmla="*/ 68 w 226"/>
                <a:gd name="T13" fmla="*/ 0 h 337"/>
                <a:gd name="T14" fmla="*/ 98 w 226"/>
                <a:gd name="T15" fmla="*/ 28 h 337"/>
                <a:gd name="T16" fmla="*/ 68 w 226"/>
                <a:gd name="T17" fmla="*/ 56 h 337"/>
                <a:gd name="T18" fmla="*/ 39 w 226"/>
                <a:gd name="T19" fmla="*/ 28 h 337"/>
                <a:gd name="T20" fmla="*/ 177 w 226"/>
                <a:gd name="T21" fmla="*/ 221 h 337"/>
                <a:gd name="T22" fmla="*/ 112 w 226"/>
                <a:gd name="T23" fmla="*/ 116 h 337"/>
                <a:gd name="T24" fmla="*/ 50 w 226"/>
                <a:gd name="T25" fmla="*/ 211 h 337"/>
                <a:gd name="T26" fmla="*/ 115 w 226"/>
                <a:gd name="T27" fmla="*/ 318 h 337"/>
                <a:gd name="T28" fmla="*/ 177 w 226"/>
                <a:gd name="T29" fmla="*/ 221 h 337"/>
                <a:gd name="T30" fmla="*/ 129 w 226"/>
                <a:gd name="T31" fmla="*/ 28 h 337"/>
                <a:gd name="T32" fmla="*/ 158 w 226"/>
                <a:gd name="T33" fmla="*/ 0 h 337"/>
                <a:gd name="T34" fmla="*/ 187 w 226"/>
                <a:gd name="T35" fmla="*/ 28 h 337"/>
                <a:gd name="T36" fmla="*/ 158 w 226"/>
                <a:gd name="T37" fmla="*/ 56 h 337"/>
                <a:gd name="T38" fmla="*/ 129 w 226"/>
                <a:gd name="T39" fmla="*/ 2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337">
                  <a:moveTo>
                    <a:pt x="0" y="218"/>
                  </a:moveTo>
                  <a:cubicBezTo>
                    <a:pt x="0" y="139"/>
                    <a:pt x="55" y="97"/>
                    <a:pt x="113" y="97"/>
                  </a:cubicBezTo>
                  <a:cubicBezTo>
                    <a:pt x="177" y="97"/>
                    <a:pt x="226" y="136"/>
                    <a:pt x="226" y="215"/>
                  </a:cubicBezTo>
                  <a:cubicBezTo>
                    <a:pt x="226" y="293"/>
                    <a:pt x="171" y="337"/>
                    <a:pt x="113" y="337"/>
                  </a:cubicBezTo>
                  <a:cubicBezTo>
                    <a:pt x="50" y="337"/>
                    <a:pt x="0" y="297"/>
                    <a:pt x="0" y="218"/>
                  </a:cubicBezTo>
                  <a:moveTo>
                    <a:pt x="39" y="28"/>
                  </a:moveTo>
                  <a:cubicBezTo>
                    <a:pt x="39" y="13"/>
                    <a:pt x="52" y="0"/>
                    <a:pt x="68" y="0"/>
                  </a:cubicBezTo>
                  <a:cubicBezTo>
                    <a:pt x="84" y="0"/>
                    <a:pt x="98" y="13"/>
                    <a:pt x="98" y="28"/>
                  </a:cubicBezTo>
                  <a:cubicBezTo>
                    <a:pt x="98" y="43"/>
                    <a:pt x="84" y="56"/>
                    <a:pt x="68" y="56"/>
                  </a:cubicBezTo>
                  <a:cubicBezTo>
                    <a:pt x="52" y="56"/>
                    <a:pt x="39" y="43"/>
                    <a:pt x="39" y="28"/>
                  </a:cubicBezTo>
                  <a:moveTo>
                    <a:pt x="177" y="221"/>
                  </a:moveTo>
                  <a:cubicBezTo>
                    <a:pt x="177" y="145"/>
                    <a:pt x="155" y="116"/>
                    <a:pt x="112" y="116"/>
                  </a:cubicBezTo>
                  <a:cubicBezTo>
                    <a:pt x="71" y="116"/>
                    <a:pt x="50" y="144"/>
                    <a:pt x="50" y="211"/>
                  </a:cubicBezTo>
                  <a:cubicBezTo>
                    <a:pt x="50" y="287"/>
                    <a:pt x="71" y="318"/>
                    <a:pt x="115" y="318"/>
                  </a:cubicBezTo>
                  <a:cubicBezTo>
                    <a:pt x="155" y="318"/>
                    <a:pt x="177" y="288"/>
                    <a:pt x="177" y="221"/>
                  </a:cubicBezTo>
                  <a:moveTo>
                    <a:pt x="129" y="28"/>
                  </a:moveTo>
                  <a:cubicBezTo>
                    <a:pt x="129" y="13"/>
                    <a:pt x="142" y="0"/>
                    <a:pt x="158" y="0"/>
                  </a:cubicBezTo>
                  <a:cubicBezTo>
                    <a:pt x="174" y="0"/>
                    <a:pt x="187" y="13"/>
                    <a:pt x="187" y="28"/>
                  </a:cubicBezTo>
                  <a:cubicBezTo>
                    <a:pt x="187" y="43"/>
                    <a:pt x="174" y="56"/>
                    <a:pt x="158" y="56"/>
                  </a:cubicBezTo>
                  <a:cubicBezTo>
                    <a:pt x="142" y="56"/>
                    <a:pt x="129" y="43"/>
                    <a:pt x="129" y="28"/>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7" name="Freeform 46">
              <a:extLst>
                <a:ext uri="{FF2B5EF4-FFF2-40B4-BE49-F238E27FC236}">
                  <a16:creationId xmlns:a16="http://schemas.microsoft.com/office/drawing/2014/main" id="{CF5AC0DA-8E61-4189-8265-FACEEFC23A0C}"/>
                </a:ext>
              </a:extLst>
            </p:cNvPr>
            <p:cNvSpPr>
              <a:spLocks/>
            </p:cNvSpPr>
            <p:nvPr userDrawn="1"/>
          </p:nvSpPr>
          <p:spPr bwMode="auto">
            <a:xfrm>
              <a:off x="4652963" y="5907088"/>
              <a:ext cx="153988" cy="214313"/>
            </a:xfrm>
            <a:custGeom>
              <a:avLst/>
              <a:gdLst>
                <a:gd name="T0" fmla="*/ 0 w 170"/>
                <a:gd name="T1" fmla="*/ 221 h 234"/>
                <a:gd name="T2" fmla="*/ 19 w 170"/>
                <a:gd name="T3" fmla="*/ 216 h 234"/>
                <a:gd name="T4" fmla="*/ 31 w 170"/>
                <a:gd name="T5" fmla="*/ 193 h 234"/>
                <a:gd name="T6" fmla="*/ 31 w 170"/>
                <a:gd name="T7" fmla="*/ 54 h 234"/>
                <a:gd name="T8" fmla="*/ 17 w 170"/>
                <a:gd name="T9" fmla="*/ 30 h 234"/>
                <a:gd name="T10" fmla="*/ 0 w 170"/>
                <a:gd name="T11" fmla="*/ 22 h 234"/>
                <a:gd name="T12" fmla="*/ 0 w 170"/>
                <a:gd name="T13" fmla="*/ 10 h 234"/>
                <a:gd name="T14" fmla="*/ 71 w 170"/>
                <a:gd name="T15" fmla="*/ 1 h 234"/>
                <a:gd name="T16" fmla="*/ 75 w 170"/>
                <a:gd name="T17" fmla="*/ 4 h 234"/>
                <a:gd name="T18" fmla="*/ 73 w 170"/>
                <a:gd name="T19" fmla="*/ 30 h 234"/>
                <a:gd name="T20" fmla="*/ 75 w 170"/>
                <a:gd name="T21" fmla="*/ 30 h 234"/>
                <a:gd name="T22" fmla="*/ 141 w 170"/>
                <a:gd name="T23" fmla="*/ 0 h 234"/>
                <a:gd name="T24" fmla="*/ 170 w 170"/>
                <a:gd name="T25" fmla="*/ 27 h 234"/>
                <a:gd name="T26" fmla="*/ 146 w 170"/>
                <a:gd name="T27" fmla="*/ 52 h 234"/>
                <a:gd name="T28" fmla="*/ 121 w 170"/>
                <a:gd name="T29" fmla="*/ 38 h 234"/>
                <a:gd name="T30" fmla="*/ 110 w 170"/>
                <a:gd name="T31" fmla="*/ 30 h 234"/>
                <a:gd name="T32" fmla="*/ 75 w 170"/>
                <a:gd name="T33" fmla="*/ 50 h 234"/>
                <a:gd name="T34" fmla="*/ 75 w 170"/>
                <a:gd name="T35" fmla="*/ 193 h 234"/>
                <a:gd name="T36" fmla="*/ 87 w 170"/>
                <a:gd name="T37" fmla="*/ 216 h 234"/>
                <a:gd name="T38" fmla="*/ 110 w 170"/>
                <a:gd name="T39" fmla="*/ 221 h 234"/>
                <a:gd name="T40" fmla="*/ 110 w 170"/>
                <a:gd name="T41" fmla="*/ 234 h 234"/>
                <a:gd name="T42" fmla="*/ 0 w 170"/>
                <a:gd name="T43" fmla="*/ 234 h 234"/>
                <a:gd name="T44" fmla="*/ 0 w 170"/>
                <a:gd name="T45"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4">
                  <a:moveTo>
                    <a:pt x="0" y="221"/>
                  </a:moveTo>
                  <a:cubicBezTo>
                    <a:pt x="19" y="216"/>
                    <a:pt x="19" y="216"/>
                    <a:pt x="19" y="216"/>
                  </a:cubicBezTo>
                  <a:cubicBezTo>
                    <a:pt x="28" y="214"/>
                    <a:pt x="31" y="210"/>
                    <a:pt x="31" y="193"/>
                  </a:cubicBezTo>
                  <a:cubicBezTo>
                    <a:pt x="31" y="54"/>
                    <a:pt x="31" y="54"/>
                    <a:pt x="31" y="54"/>
                  </a:cubicBezTo>
                  <a:cubicBezTo>
                    <a:pt x="31" y="37"/>
                    <a:pt x="29" y="36"/>
                    <a:pt x="17" y="30"/>
                  </a:cubicBezTo>
                  <a:cubicBezTo>
                    <a:pt x="0" y="22"/>
                    <a:pt x="0" y="22"/>
                    <a:pt x="0" y="22"/>
                  </a:cubicBezTo>
                  <a:cubicBezTo>
                    <a:pt x="0" y="10"/>
                    <a:pt x="0" y="10"/>
                    <a:pt x="0" y="10"/>
                  </a:cubicBezTo>
                  <a:cubicBezTo>
                    <a:pt x="71" y="1"/>
                    <a:pt x="71" y="1"/>
                    <a:pt x="71" y="1"/>
                  </a:cubicBezTo>
                  <a:cubicBezTo>
                    <a:pt x="75" y="4"/>
                    <a:pt x="75" y="4"/>
                    <a:pt x="75" y="4"/>
                  </a:cubicBezTo>
                  <a:cubicBezTo>
                    <a:pt x="73" y="30"/>
                    <a:pt x="73" y="30"/>
                    <a:pt x="73" y="30"/>
                  </a:cubicBezTo>
                  <a:cubicBezTo>
                    <a:pt x="75" y="30"/>
                    <a:pt x="75" y="30"/>
                    <a:pt x="75" y="30"/>
                  </a:cubicBezTo>
                  <a:cubicBezTo>
                    <a:pt x="91" y="15"/>
                    <a:pt x="118" y="0"/>
                    <a:pt x="141" y="0"/>
                  </a:cubicBezTo>
                  <a:cubicBezTo>
                    <a:pt x="159" y="0"/>
                    <a:pt x="170" y="10"/>
                    <a:pt x="170" y="27"/>
                  </a:cubicBezTo>
                  <a:cubicBezTo>
                    <a:pt x="170" y="43"/>
                    <a:pt x="159" y="52"/>
                    <a:pt x="146" y="52"/>
                  </a:cubicBezTo>
                  <a:cubicBezTo>
                    <a:pt x="129" y="52"/>
                    <a:pt x="125" y="47"/>
                    <a:pt x="121" y="38"/>
                  </a:cubicBezTo>
                  <a:cubicBezTo>
                    <a:pt x="118" y="31"/>
                    <a:pt x="115" y="30"/>
                    <a:pt x="110" y="30"/>
                  </a:cubicBezTo>
                  <a:cubicBezTo>
                    <a:pt x="101" y="30"/>
                    <a:pt x="83" y="41"/>
                    <a:pt x="75" y="50"/>
                  </a:cubicBezTo>
                  <a:cubicBezTo>
                    <a:pt x="75" y="193"/>
                    <a:pt x="75" y="193"/>
                    <a:pt x="75" y="193"/>
                  </a:cubicBezTo>
                  <a:cubicBezTo>
                    <a:pt x="75" y="212"/>
                    <a:pt x="78" y="214"/>
                    <a:pt x="87" y="216"/>
                  </a:cubicBezTo>
                  <a:cubicBezTo>
                    <a:pt x="110" y="221"/>
                    <a:pt x="110" y="221"/>
                    <a:pt x="110" y="221"/>
                  </a:cubicBezTo>
                  <a:cubicBezTo>
                    <a:pt x="110" y="234"/>
                    <a:pt x="110" y="234"/>
                    <a:pt x="110" y="234"/>
                  </a:cubicBezTo>
                  <a:cubicBezTo>
                    <a:pt x="0" y="234"/>
                    <a:pt x="0" y="234"/>
                    <a:pt x="0" y="234"/>
                  </a:cubicBezTo>
                  <a:lnTo>
                    <a:pt x="0" y="22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8" name="Freeform 47">
              <a:extLst>
                <a:ext uri="{FF2B5EF4-FFF2-40B4-BE49-F238E27FC236}">
                  <a16:creationId xmlns:a16="http://schemas.microsoft.com/office/drawing/2014/main" id="{38DFB056-3B95-47A0-8F8E-4DCDE25A6F15}"/>
                </a:ext>
              </a:extLst>
            </p:cNvPr>
            <p:cNvSpPr>
              <a:spLocks noEditPoints="1"/>
            </p:cNvSpPr>
            <p:nvPr userDrawn="1"/>
          </p:nvSpPr>
          <p:spPr bwMode="auto">
            <a:xfrm>
              <a:off x="4806950" y="5808663"/>
              <a:ext cx="222250" cy="317500"/>
            </a:xfrm>
            <a:custGeom>
              <a:avLst/>
              <a:gdLst>
                <a:gd name="T0" fmla="*/ 33 w 245"/>
                <a:gd name="T1" fmla="*/ 330 h 347"/>
                <a:gd name="T2" fmla="*/ 33 w 245"/>
                <a:gd name="T3" fmla="*/ 52 h 347"/>
                <a:gd name="T4" fmla="*/ 20 w 245"/>
                <a:gd name="T5" fmla="*/ 28 h 347"/>
                <a:gd name="T6" fmla="*/ 0 w 245"/>
                <a:gd name="T7" fmla="*/ 20 h 347"/>
                <a:gd name="T8" fmla="*/ 0 w 245"/>
                <a:gd name="T9" fmla="*/ 7 h 347"/>
                <a:gd name="T10" fmla="*/ 76 w 245"/>
                <a:gd name="T11" fmla="*/ 0 h 347"/>
                <a:gd name="T12" fmla="*/ 80 w 245"/>
                <a:gd name="T13" fmla="*/ 3 h 347"/>
                <a:gd name="T14" fmla="*/ 77 w 245"/>
                <a:gd name="T15" fmla="*/ 56 h 347"/>
                <a:gd name="T16" fmla="*/ 77 w 245"/>
                <a:gd name="T17" fmla="*/ 96 h 347"/>
                <a:gd name="T18" fmla="*/ 75 w 245"/>
                <a:gd name="T19" fmla="*/ 134 h 347"/>
                <a:gd name="T20" fmla="*/ 77 w 245"/>
                <a:gd name="T21" fmla="*/ 134 h 347"/>
                <a:gd name="T22" fmla="*/ 155 w 245"/>
                <a:gd name="T23" fmla="*/ 107 h 347"/>
                <a:gd name="T24" fmla="*/ 245 w 245"/>
                <a:gd name="T25" fmla="*/ 217 h 347"/>
                <a:gd name="T26" fmla="*/ 117 w 245"/>
                <a:gd name="T27" fmla="*/ 347 h 347"/>
                <a:gd name="T28" fmla="*/ 33 w 245"/>
                <a:gd name="T29" fmla="*/ 330 h 347"/>
                <a:gd name="T30" fmla="*/ 198 w 245"/>
                <a:gd name="T31" fmla="*/ 226 h 347"/>
                <a:gd name="T32" fmla="*/ 133 w 245"/>
                <a:gd name="T33" fmla="*/ 136 h 347"/>
                <a:gd name="T34" fmla="*/ 77 w 245"/>
                <a:gd name="T35" fmla="*/ 151 h 347"/>
                <a:gd name="T36" fmla="*/ 77 w 245"/>
                <a:gd name="T37" fmla="*/ 311 h 347"/>
                <a:gd name="T38" fmla="*/ 122 w 245"/>
                <a:gd name="T39" fmla="*/ 327 h 347"/>
                <a:gd name="T40" fmla="*/ 198 w 245"/>
                <a:gd name="T41" fmla="*/ 22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5" h="347">
                  <a:moveTo>
                    <a:pt x="33" y="330"/>
                  </a:moveTo>
                  <a:cubicBezTo>
                    <a:pt x="33" y="52"/>
                    <a:pt x="33" y="52"/>
                    <a:pt x="33" y="52"/>
                  </a:cubicBezTo>
                  <a:cubicBezTo>
                    <a:pt x="33" y="34"/>
                    <a:pt x="29" y="33"/>
                    <a:pt x="20" y="28"/>
                  </a:cubicBezTo>
                  <a:cubicBezTo>
                    <a:pt x="0" y="20"/>
                    <a:pt x="0" y="20"/>
                    <a:pt x="0" y="20"/>
                  </a:cubicBezTo>
                  <a:cubicBezTo>
                    <a:pt x="0" y="7"/>
                    <a:pt x="0" y="7"/>
                    <a:pt x="0" y="7"/>
                  </a:cubicBezTo>
                  <a:cubicBezTo>
                    <a:pt x="76" y="0"/>
                    <a:pt x="76" y="0"/>
                    <a:pt x="76" y="0"/>
                  </a:cubicBezTo>
                  <a:cubicBezTo>
                    <a:pt x="80" y="3"/>
                    <a:pt x="80" y="3"/>
                    <a:pt x="80" y="3"/>
                  </a:cubicBezTo>
                  <a:cubicBezTo>
                    <a:pt x="80" y="3"/>
                    <a:pt x="77" y="21"/>
                    <a:pt x="77" y="56"/>
                  </a:cubicBezTo>
                  <a:cubicBezTo>
                    <a:pt x="77" y="96"/>
                    <a:pt x="77" y="96"/>
                    <a:pt x="77" y="96"/>
                  </a:cubicBezTo>
                  <a:cubicBezTo>
                    <a:pt x="77" y="116"/>
                    <a:pt x="75" y="134"/>
                    <a:pt x="75" y="134"/>
                  </a:cubicBezTo>
                  <a:cubicBezTo>
                    <a:pt x="77" y="134"/>
                    <a:pt x="77" y="134"/>
                    <a:pt x="77" y="134"/>
                  </a:cubicBezTo>
                  <a:cubicBezTo>
                    <a:pt x="96" y="120"/>
                    <a:pt x="125" y="107"/>
                    <a:pt x="155" y="107"/>
                  </a:cubicBezTo>
                  <a:cubicBezTo>
                    <a:pt x="198" y="107"/>
                    <a:pt x="245" y="132"/>
                    <a:pt x="245" y="217"/>
                  </a:cubicBezTo>
                  <a:cubicBezTo>
                    <a:pt x="245" y="302"/>
                    <a:pt x="191" y="347"/>
                    <a:pt x="117" y="347"/>
                  </a:cubicBezTo>
                  <a:cubicBezTo>
                    <a:pt x="83" y="347"/>
                    <a:pt x="58" y="343"/>
                    <a:pt x="33" y="330"/>
                  </a:cubicBezTo>
                  <a:moveTo>
                    <a:pt x="198" y="226"/>
                  </a:moveTo>
                  <a:cubicBezTo>
                    <a:pt x="198" y="165"/>
                    <a:pt x="172" y="136"/>
                    <a:pt x="133" y="136"/>
                  </a:cubicBezTo>
                  <a:cubicBezTo>
                    <a:pt x="103" y="136"/>
                    <a:pt x="88" y="145"/>
                    <a:pt x="77" y="151"/>
                  </a:cubicBezTo>
                  <a:cubicBezTo>
                    <a:pt x="77" y="311"/>
                    <a:pt x="77" y="311"/>
                    <a:pt x="77" y="311"/>
                  </a:cubicBezTo>
                  <a:cubicBezTo>
                    <a:pt x="90" y="322"/>
                    <a:pt x="103" y="327"/>
                    <a:pt x="122" y="327"/>
                  </a:cubicBezTo>
                  <a:cubicBezTo>
                    <a:pt x="173" y="327"/>
                    <a:pt x="198" y="300"/>
                    <a:pt x="198" y="226"/>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9" name="Freeform 48">
              <a:extLst>
                <a:ext uri="{FF2B5EF4-FFF2-40B4-BE49-F238E27FC236}">
                  <a16:creationId xmlns:a16="http://schemas.microsoft.com/office/drawing/2014/main" id="{9A2375DE-3B19-4D3D-8304-BF2FC325B7D8}"/>
                </a:ext>
              </a:extLst>
            </p:cNvPr>
            <p:cNvSpPr>
              <a:spLocks/>
            </p:cNvSpPr>
            <p:nvPr userDrawn="1"/>
          </p:nvSpPr>
          <p:spPr bwMode="auto">
            <a:xfrm>
              <a:off x="5041900" y="5908675"/>
              <a:ext cx="227013" cy="217488"/>
            </a:xfrm>
            <a:custGeom>
              <a:avLst/>
              <a:gdLst>
                <a:gd name="T0" fmla="*/ 31 w 250"/>
                <a:gd name="T1" fmla="*/ 180 h 239"/>
                <a:gd name="T2" fmla="*/ 31 w 250"/>
                <a:gd name="T3" fmla="*/ 49 h 239"/>
                <a:gd name="T4" fmla="*/ 19 w 250"/>
                <a:gd name="T5" fmla="*/ 28 h 239"/>
                <a:gd name="T6" fmla="*/ 0 w 250"/>
                <a:gd name="T7" fmla="*/ 20 h 239"/>
                <a:gd name="T8" fmla="*/ 0 w 250"/>
                <a:gd name="T9" fmla="*/ 7 h 239"/>
                <a:gd name="T10" fmla="*/ 69 w 250"/>
                <a:gd name="T11" fmla="*/ 0 h 239"/>
                <a:gd name="T12" fmla="*/ 75 w 250"/>
                <a:gd name="T13" fmla="*/ 4 h 239"/>
                <a:gd name="T14" fmla="*/ 75 w 250"/>
                <a:gd name="T15" fmla="*/ 170 h 239"/>
                <a:gd name="T16" fmla="*/ 114 w 250"/>
                <a:gd name="T17" fmla="*/ 210 h 239"/>
                <a:gd name="T18" fmla="*/ 175 w 250"/>
                <a:gd name="T19" fmla="*/ 193 h 239"/>
                <a:gd name="T20" fmla="*/ 175 w 250"/>
                <a:gd name="T21" fmla="*/ 49 h 239"/>
                <a:gd name="T22" fmla="*/ 163 w 250"/>
                <a:gd name="T23" fmla="*/ 28 h 239"/>
                <a:gd name="T24" fmla="*/ 145 w 250"/>
                <a:gd name="T25" fmla="*/ 20 h 239"/>
                <a:gd name="T26" fmla="*/ 145 w 250"/>
                <a:gd name="T27" fmla="*/ 7 h 239"/>
                <a:gd name="T28" fmla="*/ 214 w 250"/>
                <a:gd name="T29" fmla="*/ 0 h 239"/>
                <a:gd name="T30" fmla="*/ 220 w 250"/>
                <a:gd name="T31" fmla="*/ 4 h 239"/>
                <a:gd name="T32" fmla="*/ 220 w 250"/>
                <a:gd name="T33" fmla="*/ 182 h 239"/>
                <a:gd name="T34" fmla="*/ 233 w 250"/>
                <a:gd name="T35" fmla="*/ 210 h 239"/>
                <a:gd name="T36" fmla="*/ 250 w 250"/>
                <a:gd name="T37" fmla="*/ 217 h 239"/>
                <a:gd name="T38" fmla="*/ 250 w 250"/>
                <a:gd name="T39" fmla="*/ 229 h 239"/>
                <a:gd name="T40" fmla="*/ 180 w 250"/>
                <a:gd name="T41" fmla="*/ 239 h 239"/>
                <a:gd name="T42" fmla="*/ 175 w 250"/>
                <a:gd name="T43" fmla="*/ 235 h 239"/>
                <a:gd name="T44" fmla="*/ 177 w 250"/>
                <a:gd name="T45" fmla="*/ 208 h 239"/>
                <a:gd name="T46" fmla="*/ 176 w 250"/>
                <a:gd name="T47" fmla="*/ 208 h 239"/>
                <a:gd name="T48" fmla="*/ 91 w 250"/>
                <a:gd name="T49" fmla="*/ 239 h 239"/>
                <a:gd name="T50" fmla="*/ 31 w 250"/>
                <a:gd name="T51" fmla="*/ 18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239">
                  <a:moveTo>
                    <a:pt x="31" y="180"/>
                  </a:moveTo>
                  <a:cubicBezTo>
                    <a:pt x="31" y="49"/>
                    <a:pt x="31" y="49"/>
                    <a:pt x="31" y="49"/>
                  </a:cubicBezTo>
                  <a:cubicBezTo>
                    <a:pt x="31" y="32"/>
                    <a:pt x="29" y="32"/>
                    <a:pt x="19" y="28"/>
                  </a:cubicBezTo>
                  <a:cubicBezTo>
                    <a:pt x="0" y="20"/>
                    <a:pt x="0" y="20"/>
                    <a:pt x="0" y="20"/>
                  </a:cubicBezTo>
                  <a:cubicBezTo>
                    <a:pt x="0" y="7"/>
                    <a:pt x="0" y="7"/>
                    <a:pt x="0" y="7"/>
                  </a:cubicBezTo>
                  <a:cubicBezTo>
                    <a:pt x="69" y="0"/>
                    <a:pt x="69" y="0"/>
                    <a:pt x="69" y="0"/>
                  </a:cubicBezTo>
                  <a:cubicBezTo>
                    <a:pt x="75" y="4"/>
                    <a:pt x="75" y="4"/>
                    <a:pt x="75" y="4"/>
                  </a:cubicBezTo>
                  <a:cubicBezTo>
                    <a:pt x="75" y="170"/>
                    <a:pt x="75" y="170"/>
                    <a:pt x="75" y="170"/>
                  </a:cubicBezTo>
                  <a:cubicBezTo>
                    <a:pt x="75" y="196"/>
                    <a:pt x="87" y="210"/>
                    <a:pt x="114" y="210"/>
                  </a:cubicBezTo>
                  <a:cubicBezTo>
                    <a:pt x="136" y="210"/>
                    <a:pt x="159" y="200"/>
                    <a:pt x="175" y="193"/>
                  </a:cubicBezTo>
                  <a:cubicBezTo>
                    <a:pt x="175" y="49"/>
                    <a:pt x="175" y="49"/>
                    <a:pt x="175" y="49"/>
                  </a:cubicBezTo>
                  <a:cubicBezTo>
                    <a:pt x="175" y="32"/>
                    <a:pt x="174" y="32"/>
                    <a:pt x="163" y="28"/>
                  </a:cubicBezTo>
                  <a:cubicBezTo>
                    <a:pt x="145" y="20"/>
                    <a:pt x="145" y="20"/>
                    <a:pt x="145" y="20"/>
                  </a:cubicBezTo>
                  <a:cubicBezTo>
                    <a:pt x="145" y="7"/>
                    <a:pt x="145" y="7"/>
                    <a:pt x="145" y="7"/>
                  </a:cubicBezTo>
                  <a:cubicBezTo>
                    <a:pt x="214" y="0"/>
                    <a:pt x="214" y="0"/>
                    <a:pt x="214" y="0"/>
                  </a:cubicBezTo>
                  <a:cubicBezTo>
                    <a:pt x="220" y="4"/>
                    <a:pt x="220" y="4"/>
                    <a:pt x="220" y="4"/>
                  </a:cubicBezTo>
                  <a:cubicBezTo>
                    <a:pt x="220" y="182"/>
                    <a:pt x="220" y="182"/>
                    <a:pt x="220" y="182"/>
                  </a:cubicBezTo>
                  <a:cubicBezTo>
                    <a:pt x="220" y="202"/>
                    <a:pt x="223" y="205"/>
                    <a:pt x="233" y="210"/>
                  </a:cubicBezTo>
                  <a:cubicBezTo>
                    <a:pt x="250" y="217"/>
                    <a:pt x="250" y="217"/>
                    <a:pt x="250" y="217"/>
                  </a:cubicBezTo>
                  <a:cubicBezTo>
                    <a:pt x="250" y="229"/>
                    <a:pt x="250" y="229"/>
                    <a:pt x="250" y="229"/>
                  </a:cubicBezTo>
                  <a:cubicBezTo>
                    <a:pt x="180" y="239"/>
                    <a:pt x="180" y="239"/>
                    <a:pt x="180" y="239"/>
                  </a:cubicBezTo>
                  <a:cubicBezTo>
                    <a:pt x="175" y="235"/>
                    <a:pt x="175" y="235"/>
                    <a:pt x="175" y="235"/>
                  </a:cubicBezTo>
                  <a:cubicBezTo>
                    <a:pt x="177" y="208"/>
                    <a:pt x="177" y="208"/>
                    <a:pt x="177" y="208"/>
                  </a:cubicBezTo>
                  <a:cubicBezTo>
                    <a:pt x="176" y="208"/>
                    <a:pt x="176" y="208"/>
                    <a:pt x="176" y="208"/>
                  </a:cubicBezTo>
                  <a:cubicBezTo>
                    <a:pt x="152" y="224"/>
                    <a:pt x="122" y="239"/>
                    <a:pt x="91" y="239"/>
                  </a:cubicBezTo>
                  <a:cubicBezTo>
                    <a:pt x="53" y="239"/>
                    <a:pt x="31" y="218"/>
                    <a:pt x="31" y="180"/>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0" name="Freeform 49">
              <a:extLst>
                <a:ext uri="{FF2B5EF4-FFF2-40B4-BE49-F238E27FC236}">
                  <a16:creationId xmlns:a16="http://schemas.microsoft.com/office/drawing/2014/main" id="{271CE2FD-F301-4D84-A8B7-010E9182F163}"/>
                </a:ext>
              </a:extLst>
            </p:cNvPr>
            <p:cNvSpPr>
              <a:spLocks/>
            </p:cNvSpPr>
            <p:nvPr userDrawn="1"/>
          </p:nvSpPr>
          <p:spPr bwMode="auto">
            <a:xfrm>
              <a:off x="5289550" y="5907088"/>
              <a:ext cx="227013" cy="214313"/>
            </a:xfrm>
            <a:custGeom>
              <a:avLst/>
              <a:gdLst>
                <a:gd name="T0" fmla="*/ 0 w 250"/>
                <a:gd name="T1" fmla="*/ 221 h 234"/>
                <a:gd name="T2" fmla="*/ 19 w 250"/>
                <a:gd name="T3" fmla="*/ 216 h 234"/>
                <a:gd name="T4" fmla="*/ 31 w 250"/>
                <a:gd name="T5" fmla="*/ 193 h 234"/>
                <a:gd name="T6" fmla="*/ 31 w 250"/>
                <a:gd name="T7" fmla="*/ 54 h 234"/>
                <a:gd name="T8" fmla="*/ 17 w 250"/>
                <a:gd name="T9" fmla="*/ 30 h 234"/>
                <a:gd name="T10" fmla="*/ 0 w 250"/>
                <a:gd name="T11" fmla="*/ 22 h 234"/>
                <a:gd name="T12" fmla="*/ 0 w 250"/>
                <a:gd name="T13" fmla="*/ 10 h 234"/>
                <a:gd name="T14" fmla="*/ 71 w 250"/>
                <a:gd name="T15" fmla="*/ 1 h 234"/>
                <a:gd name="T16" fmla="*/ 75 w 250"/>
                <a:gd name="T17" fmla="*/ 4 h 234"/>
                <a:gd name="T18" fmla="*/ 73 w 250"/>
                <a:gd name="T19" fmla="*/ 29 h 234"/>
                <a:gd name="T20" fmla="*/ 75 w 250"/>
                <a:gd name="T21" fmla="*/ 29 h 234"/>
                <a:gd name="T22" fmla="*/ 159 w 250"/>
                <a:gd name="T23" fmla="*/ 0 h 234"/>
                <a:gd name="T24" fmla="*/ 220 w 250"/>
                <a:gd name="T25" fmla="*/ 60 h 234"/>
                <a:gd name="T26" fmla="*/ 220 w 250"/>
                <a:gd name="T27" fmla="*/ 193 h 234"/>
                <a:gd name="T28" fmla="*/ 232 w 250"/>
                <a:gd name="T29" fmla="*/ 216 h 234"/>
                <a:gd name="T30" fmla="*/ 250 w 250"/>
                <a:gd name="T31" fmla="*/ 221 h 234"/>
                <a:gd name="T32" fmla="*/ 250 w 250"/>
                <a:gd name="T33" fmla="*/ 234 h 234"/>
                <a:gd name="T34" fmla="*/ 145 w 250"/>
                <a:gd name="T35" fmla="*/ 234 h 234"/>
                <a:gd name="T36" fmla="*/ 145 w 250"/>
                <a:gd name="T37" fmla="*/ 221 h 234"/>
                <a:gd name="T38" fmla="*/ 164 w 250"/>
                <a:gd name="T39" fmla="*/ 216 h 234"/>
                <a:gd name="T40" fmla="*/ 175 w 250"/>
                <a:gd name="T41" fmla="*/ 193 h 234"/>
                <a:gd name="T42" fmla="*/ 175 w 250"/>
                <a:gd name="T43" fmla="*/ 72 h 234"/>
                <a:gd name="T44" fmla="*/ 136 w 250"/>
                <a:gd name="T45" fmla="*/ 30 h 234"/>
                <a:gd name="T46" fmla="*/ 75 w 250"/>
                <a:gd name="T47" fmla="*/ 44 h 234"/>
                <a:gd name="T48" fmla="*/ 75 w 250"/>
                <a:gd name="T49" fmla="*/ 193 h 234"/>
                <a:gd name="T50" fmla="*/ 87 w 250"/>
                <a:gd name="T51" fmla="*/ 216 h 234"/>
                <a:gd name="T52" fmla="*/ 105 w 250"/>
                <a:gd name="T53" fmla="*/ 221 h 234"/>
                <a:gd name="T54" fmla="*/ 105 w 250"/>
                <a:gd name="T55" fmla="*/ 234 h 234"/>
                <a:gd name="T56" fmla="*/ 0 w 250"/>
                <a:gd name="T57" fmla="*/ 234 h 234"/>
                <a:gd name="T58" fmla="*/ 0 w 250"/>
                <a:gd name="T59" fmla="*/ 2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234">
                  <a:moveTo>
                    <a:pt x="0" y="221"/>
                  </a:moveTo>
                  <a:cubicBezTo>
                    <a:pt x="19" y="216"/>
                    <a:pt x="19" y="216"/>
                    <a:pt x="19" y="216"/>
                  </a:cubicBezTo>
                  <a:cubicBezTo>
                    <a:pt x="28" y="214"/>
                    <a:pt x="31" y="210"/>
                    <a:pt x="31" y="193"/>
                  </a:cubicBezTo>
                  <a:cubicBezTo>
                    <a:pt x="31" y="54"/>
                    <a:pt x="31" y="54"/>
                    <a:pt x="31" y="54"/>
                  </a:cubicBezTo>
                  <a:cubicBezTo>
                    <a:pt x="31" y="37"/>
                    <a:pt x="28" y="36"/>
                    <a:pt x="17" y="30"/>
                  </a:cubicBezTo>
                  <a:cubicBezTo>
                    <a:pt x="0" y="22"/>
                    <a:pt x="0" y="22"/>
                    <a:pt x="0" y="22"/>
                  </a:cubicBezTo>
                  <a:cubicBezTo>
                    <a:pt x="0" y="10"/>
                    <a:pt x="0" y="10"/>
                    <a:pt x="0" y="10"/>
                  </a:cubicBezTo>
                  <a:cubicBezTo>
                    <a:pt x="71" y="1"/>
                    <a:pt x="71" y="1"/>
                    <a:pt x="71" y="1"/>
                  </a:cubicBezTo>
                  <a:cubicBezTo>
                    <a:pt x="75" y="4"/>
                    <a:pt x="75" y="4"/>
                    <a:pt x="75" y="4"/>
                  </a:cubicBezTo>
                  <a:cubicBezTo>
                    <a:pt x="73" y="29"/>
                    <a:pt x="73" y="29"/>
                    <a:pt x="73" y="29"/>
                  </a:cubicBezTo>
                  <a:cubicBezTo>
                    <a:pt x="75" y="29"/>
                    <a:pt x="75" y="29"/>
                    <a:pt x="75" y="29"/>
                  </a:cubicBezTo>
                  <a:cubicBezTo>
                    <a:pt x="97" y="14"/>
                    <a:pt x="131" y="0"/>
                    <a:pt x="159" y="0"/>
                  </a:cubicBezTo>
                  <a:cubicBezTo>
                    <a:pt x="204" y="0"/>
                    <a:pt x="220" y="20"/>
                    <a:pt x="220" y="60"/>
                  </a:cubicBezTo>
                  <a:cubicBezTo>
                    <a:pt x="220" y="193"/>
                    <a:pt x="220" y="193"/>
                    <a:pt x="220" y="193"/>
                  </a:cubicBezTo>
                  <a:cubicBezTo>
                    <a:pt x="220" y="210"/>
                    <a:pt x="224" y="214"/>
                    <a:pt x="232" y="216"/>
                  </a:cubicBezTo>
                  <a:cubicBezTo>
                    <a:pt x="250" y="221"/>
                    <a:pt x="250" y="221"/>
                    <a:pt x="250" y="221"/>
                  </a:cubicBezTo>
                  <a:cubicBezTo>
                    <a:pt x="250" y="234"/>
                    <a:pt x="250" y="234"/>
                    <a:pt x="250" y="234"/>
                  </a:cubicBezTo>
                  <a:cubicBezTo>
                    <a:pt x="145" y="234"/>
                    <a:pt x="145" y="234"/>
                    <a:pt x="145" y="234"/>
                  </a:cubicBezTo>
                  <a:cubicBezTo>
                    <a:pt x="145" y="221"/>
                    <a:pt x="145" y="221"/>
                    <a:pt x="145" y="221"/>
                  </a:cubicBezTo>
                  <a:cubicBezTo>
                    <a:pt x="164" y="216"/>
                    <a:pt x="164" y="216"/>
                    <a:pt x="164" y="216"/>
                  </a:cubicBezTo>
                  <a:cubicBezTo>
                    <a:pt x="173" y="214"/>
                    <a:pt x="175" y="212"/>
                    <a:pt x="175" y="193"/>
                  </a:cubicBezTo>
                  <a:cubicBezTo>
                    <a:pt x="175" y="72"/>
                    <a:pt x="175" y="72"/>
                    <a:pt x="175" y="72"/>
                  </a:cubicBezTo>
                  <a:cubicBezTo>
                    <a:pt x="175" y="41"/>
                    <a:pt x="165" y="30"/>
                    <a:pt x="136" y="30"/>
                  </a:cubicBezTo>
                  <a:cubicBezTo>
                    <a:pt x="115" y="30"/>
                    <a:pt x="88" y="39"/>
                    <a:pt x="75" y="44"/>
                  </a:cubicBezTo>
                  <a:cubicBezTo>
                    <a:pt x="75" y="193"/>
                    <a:pt x="75" y="193"/>
                    <a:pt x="75" y="193"/>
                  </a:cubicBezTo>
                  <a:cubicBezTo>
                    <a:pt x="75" y="212"/>
                    <a:pt x="78" y="214"/>
                    <a:pt x="87" y="216"/>
                  </a:cubicBezTo>
                  <a:cubicBezTo>
                    <a:pt x="105" y="221"/>
                    <a:pt x="105" y="221"/>
                    <a:pt x="105" y="221"/>
                  </a:cubicBezTo>
                  <a:cubicBezTo>
                    <a:pt x="105" y="234"/>
                    <a:pt x="105" y="234"/>
                    <a:pt x="105" y="234"/>
                  </a:cubicBezTo>
                  <a:cubicBezTo>
                    <a:pt x="0" y="234"/>
                    <a:pt x="0" y="234"/>
                    <a:pt x="0" y="234"/>
                  </a:cubicBezTo>
                  <a:lnTo>
                    <a:pt x="0" y="221"/>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1" name="Freeform 50">
              <a:extLst>
                <a:ext uri="{FF2B5EF4-FFF2-40B4-BE49-F238E27FC236}">
                  <a16:creationId xmlns:a16="http://schemas.microsoft.com/office/drawing/2014/main" id="{E90F75AD-2D38-46F6-AE71-ED0666270ED2}"/>
                </a:ext>
              </a:extLst>
            </p:cNvPr>
            <p:cNvSpPr>
              <a:spLocks noEditPoints="1"/>
            </p:cNvSpPr>
            <p:nvPr userDrawn="1"/>
          </p:nvSpPr>
          <p:spPr bwMode="auto">
            <a:xfrm>
              <a:off x="5532438" y="5808663"/>
              <a:ext cx="219075" cy="317500"/>
            </a:xfrm>
            <a:custGeom>
              <a:avLst/>
              <a:gdLst>
                <a:gd name="T0" fmla="*/ 0 w 242"/>
                <a:gd name="T1" fmla="*/ 235 h 347"/>
                <a:gd name="T2" fmla="*/ 126 w 242"/>
                <a:gd name="T3" fmla="*/ 107 h 347"/>
                <a:gd name="T4" fmla="*/ 169 w 242"/>
                <a:gd name="T5" fmla="*/ 113 h 347"/>
                <a:gd name="T6" fmla="*/ 167 w 242"/>
                <a:gd name="T7" fmla="*/ 79 h 347"/>
                <a:gd name="T8" fmla="*/ 167 w 242"/>
                <a:gd name="T9" fmla="*/ 52 h 347"/>
                <a:gd name="T10" fmla="*/ 154 w 242"/>
                <a:gd name="T11" fmla="*/ 28 h 347"/>
                <a:gd name="T12" fmla="*/ 135 w 242"/>
                <a:gd name="T13" fmla="*/ 20 h 347"/>
                <a:gd name="T14" fmla="*/ 135 w 242"/>
                <a:gd name="T15" fmla="*/ 7 h 347"/>
                <a:gd name="T16" fmla="*/ 210 w 242"/>
                <a:gd name="T17" fmla="*/ 0 h 347"/>
                <a:gd name="T18" fmla="*/ 215 w 242"/>
                <a:gd name="T19" fmla="*/ 3 h 347"/>
                <a:gd name="T20" fmla="*/ 212 w 242"/>
                <a:gd name="T21" fmla="*/ 56 h 347"/>
                <a:gd name="T22" fmla="*/ 212 w 242"/>
                <a:gd name="T23" fmla="*/ 290 h 347"/>
                <a:gd name="T24" fmla="*/ 225 w 242"/>
                <a:gd name="T25" fmla="*/ 318 h 347"/>
                <a:gd name="T26" fmla="*/ 242 w 242"/>
                <a:gd name="T27" fmla="*/ 325 h 347"/>
                <a:gd name="T28" fmla="*/ 242 w 242"/>
                <a:gd name="T29" fmla="*/ 337 h 347"/>
                <a:gd name="T30" fmla="*/ 171 w 242"/>
                <a:gd name="T31" fmla="*/ 347 h 347"/>
                <a:gd name="T32" fmla="*/ 168 w 242"/>
                <a:gd name="T33" fmla="*/ 344 h 347"/>
                <a:gd name="T34" fmla="*/ 170 w 242"/>
                <a:gd name="T35" fmla="*/ 320 h 347"/>
                <a:gd name="T36" fmla="*/ 168 w 242"/>
                <a:gd name="T37" fmla="*/ 320 h 347"/>
                <a:gd name="T38" fmla="*/ 90 w 242"/>
                <a:gd name="T39" fmla="*/ 347 h 347"/>
                <a:gd name="T40" fmla="*/ 0 w 242"/>
                <a:gd name="T41" fmla="*/ 235 h 347"/>
                <a:gd name="T42" fmla="*/ 167 w 242"/>
                <a:gd name="T43" fmla="*/ 302 h 347"/>
                <a:gd name="T44" fmla="*/ 167 w 242"/>
                <a:gd name="T45" fmla="*/ 146 h 347"/>
                <a:gd name="T46" fmla="*/ 123 w 242"/>
                <a:gd name="T47" fmla="*/ 127 h 347"/>
                <a:gd name="T48" fmla="*/ 47 w 242"/>
                <a:gd name="T49" fmla="*/ 226 h 347"/>
                <a:gd name="T50" fmla="*/ 115 w 242"/>
                <a:gd name="T51" fmla="*/ 316 h 347"/>
                <a:gd name="T52" fmla="*/ 167 w 242"/>
                <a:gd name="T53" fmla="*/ 30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2" h="347">
                  <a:moveTo>
                    <a:pt x="0" y="235"/>
                  </a:moveTo>
                  <a:cubicBezTo>
                    <a:pt x="0" y="148"/>
                    <a:pt x="62" y="107"/>
                    <a:pt x="126" y="107"/>
                  </a:cubicBezTo>
                  <a:cubicBezTo>
                    <a:pt x="145" y="107"/>
                    <a:pt x="160" y="110"/>
                    <a:pt x="169" y="113"/>
                  </a:cubicBezTo>
                  <a:cubicBezTo>
                    <a:pt x="169" y="113"/>
                    <a:pt x="167" y="95"/>
                    <a:pt x="167" y="79"/>
                  </a:cubicBezTo>
                  <a:cubicBezTo>
                    <a:pt x="167" y="52"/>
                    <a:pt x="167" y="52"/>
                    <a:pt x="167" y="52"/>
                  </a:cubicBezTo>
                  <a:cubicBezTo>
                    <a:pt x="167" y="34"/>
                    <a:pt x="164" y="33"/>
                    <a:pt x="154" y="28"/>
                  </a:cubicBezTo>
                  <a:cubicBezTo>
                    <a:pt x="135" y="20"/>
                    <a:pt x="135" y="20"/>
                    <a:pt x="135" y="20"/>
                  </a:cubicBezTo>
                  <a:cubicBezTo>
                    <a:pt x="135" y="7"/>
                    <a:pt x="135" y="7"/>
                    <a:pt x="135" y="7"/>
                  </a:cubicBezTo>
                  <a:cubicBezTo>
                    <a:pt x="210" y="0"/>
                    <a:pt x="210" y="0"/>
                    <a:pt x="210" y="0"/>
                  </a:cubicBezTo>
                  <a:cubicBezTo>
                    <a:pt x="215" y="3"/>
                    <a:pt x="215" y="3"/>
                    <a:pt x="215" y="3"/>
                  </a:cubicBezTo>
                  <a:cubicBezTo>
                    <a:pt x="215" y="3"/>
                    <a:pt x="212" y="21"/>
                    <a:pt x="212" y="56"/>
                  </a:cubicBezTo>
                  <a:cubicBezTo>
                    <a:pt x="212" y="290"/>
                    <a:pt x="212" y="290"/>
                    <a:pt x="212" y="290"/>
                  </a:cubicBezTo>
                  <a:cubicBezTo>
                    <a:pt x="212" y="310"/>
                    <a:pt x="215" y="313"/>
                    <a:pt x="225" y="318"/>
                  </a:cubicBezTo>
                  <a:cubicBezTo>
                    <a:pt x="242" y="325"/>
                    <a:pt x="242" y="325"/>
                    <a:pt x="242" y="325"/>
                  </a:cubicBezTo>
                  <a:cubicBezTo>
                    <a:pt x="242" y="337"/>
                    <a:pt x="242" y="337"/>
                    <a:pt x="242" y="337"/>
                  </a:cubicBezTo>
                  <a:cubicBezTo>
                    <a:pt x="171" y="347"/>
                    <a:pt x="171" y="347"/>
                    <a:pt x="171" y="347"/>
                  </a:cubicBezTo>
                  <a:cubicBezTo>
                    <a:pt x="168" y="344"/>
                    <a:pt x="168" y="344"/>
                    <a:pt x="168" y="344"/>
                  </a:cubicBezTo>
                  <a:cubicBezTo>
                    <a:pt x="170" y="320"/>
                    <a:pt x="170" y="320"/>
                    <a:pt x="170" y="320"/>
                  </a:cubicBezTo>
                  <a:cubicBezTo>
                    <a:pt x="168" y="320"/>
                    <a:pt x="168" y="320"/>
                    <a:pt x="168" y="320"/>
                  </a:cubicBezTo>
                  <a:cubicBezTo>
                    <a:pt x="149" y="335"/>
                    <a:pt x="120" y="347"/>
                    <a:pt x="90" y="347"/>
                  </a:cubicBezTo>
                  <a:cubicBezTo>
                    <a:pt x="47" y="347"/>
                    <a:pt x="0" y="319"/>
                    <a:pt x="0" y="235"/>
                  </a:cubicBezTo>
                  <a:moveTo>
                    <a:pt x="167" y="302"/>
                  </a:moveTo>
                  <a:cubicBezTo>
                    <a:pt x="167" y="146"/>
                    <a:pt x="167" y="146"/>
                    <a:pt x="167" y="146"/>
                  </a:cubicBezTo>
                  <a:cubicBezTo>
                    <a:pt x="157" y="136"/>
                    <a:pt x="144" y="127"/>
                    <a:pt x="123" y="127"/>
                  </a:cubicBezTo>
                  <a:cubicBezTo>
                    <a:pt x="76" y="127"/>
                    <a:pt x="47" y="153"/>
                    <a:pt x="47" y="226"/>
                  </a:cubicBezTo>
                  <a:cubicBezTo>
                    <a:pt x="47" y="290"/>
                    <a:pt x="71" y="316"/>
                    <a:pt x="115" y="316"/>
                  </a:cubicBezTo>
                  <a:cubicBezTo>
                    <a:pt x="142" y="316"/>
                    <a:pt x="157" y="307"/>
                    <a:pt x="167" y="302"/>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2" name="Freeform 51">
              <a:extLst>
                <a:ext uri="{FF2B5EF4-FFF2-40B4-BE49-F238E27FC236}">
                  <a16:creationId xmlns:a16="http://schemas.microsoft.com/office/drawing/2014/main" id="{DE162B07-D0D9-4E1C-AB3D-8AE6855EEE18}"/>
                </a:ext>
              </a:extLst>
            </p:cNvPr>
            <p:cNvSpPr>
              <a:spLocks noEditPoints="1"/>
            </p:cNvSpPr>
            <p:nvPr userDrawn="1"/>
          </p:nvSpPr>
          <p:spPr bwMode="auto">
            <a:xfrm>
              <a:off x="5765800" y="5907088"/>
              <a:ext cx="182563" cy="219075"/>
            </a:xfrm>
            <a:custGeom>
              <a:avLst/>
              <a:gdLst>
                <a:gd name="T0" fmla="*/ 0 w 201"/>
                <a:gd name="T1" fmla="*/ 118 h 240"/>
                <a:gd name="T2" fmla="*/ 110 w 201"/>
                <a:gd name="T3" fmla="*/ 0 h 240"/>
                <a:gd name="T4" fmla="*/ 201 w 201"/>
                <a:gd name="T5" fmla="*/ 114 h 240"/>
                <a:gd name="T6" fmla="*/ 47 w 201"/>
                <a:gd name="T7" fmla="*/ 114 h 240"/>
                <a:gd name="T8" fmla="*/ 125 w 201"/>
                <a:gd name="T9" fmla="*/ 211 h 240"/>
                <a:gd name="T10" fmla="*/ 197 w 201"/>
                <a:gd name="T11" fmla="*/ 192 h 240"/>
                <a:gd name="T12" fmla="*/ 197 w 201"/>
                <a:gd name="T13" fmla="*/ 210 h 240"/>
                <a:gd name="T14" fmla="*/ 110 w 201"/>
                <a:gd name="T15" fmla="*/ 240 h 240"/>
                <a:gd name="T16" fmla="*/ 0 w 201"/>
                <a:gd name="T17" fmla="*/ 118 h 240"/>
                <a:gd name="T18" fmla="*/ 48 w 201"/>
                <a:gd name="T19" fmla="*/ 95 h 240"/>
                <a:gd name="T20" fmla="*/ 151 w 201"/>
                <a:gd name="T21" fmla="*/ 90 h 240"/>
                <a:gd name="T22" fmla="*/ 108 w 201"/>
                <a:gd name="T23" fmla="*/ 19 h 240"/>
                <a:gd name="T24" fmla="*/ 48 w 201"/>
                <a:gd name="T25" fmla="*/ 9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40">
                  <a:moveTo>
                    <a:pt x="0" y="118"/>
                  </a:moveTo>
                  <a:cubicBezTo>
                    <a:pt x="0" y="47"/>
                    <a:pt x="51" y="0"/>
                    <a:pt x="110" y="0"/>
                  </a:cubicBezTo>
                  <a:cubicBezTo>
                    <a:pt x="167" y="0"/>
                    <a:pt x="201" y="31"/>
                    <a:pt x="201" y="114"/>
                  </a:cubicBezTo>
                  <a:cubicBezTo>
                    <a:pt x="47" y="114"/>
                    <a:pt x="47" y="114"/>
                    <a:pt x="47" y="114"/>
                  </a:cubicBezTo>
                  <a:cubicBezTo>
                    <a:pt x="48" y="182"/>
                    <a:pt x="79" y="211"/>
                    <a:pt x="125" y="211"/>
                  </a:cubicBezTo>
                  <a:cubicBezTo>
                    <a:pt x="159" y="211"/>
                    <a:pt x="180" y="200"/>
                    <a:pt x="197" y="192"/>
                  </a:cubicBezTo>
                  <a:cubicBezTo>
                    <a:pt x="197" y="210"/>
                    <a:pt x="197" y="210"/>
                    <a:pt x="197" y="210"/>
                  </a:cubicBezTo>
                  <a:cubicBezTo>
                    <a:pt x="185" y="220"/>
                    <a:pt x="153" y="240"/>
                    <a:pt x="110" y="240"/>
                  </a:cubicBezTo>
                  <a:cubicBezTo>
                    <a:pt x="36" y="240"/>
                    <a:pt x="0" y="191"/>
                    <a:pt x="0" y="118"/>
                  </a:cubicBezTo>
                  <a:moveTo>
                    <a:pt x="48" y="95"/>
                  </a:moveTo>
                  <a:cubicBezTo>
                    <a:pt x="151" y="90"/>
                    <a:pt x="151" y="90"/>
                    <a:pt x="151" y="90"/>
                  </a:cubicBezTo>
                  <a:cubicBezTo>
                    <a:pt x="151" y="38"/>
                    <a:pt x="143" y="19"/>
                    <a:pt x="108" y="19"/>
                  </a:cubicBezTo>
                  <a:cubicBezTo>
                    <a:pt x="76" y="19"/>
                    <a:pt x="51" y="42"/>
                    <a:pt x="48" y="95"/>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3" name="Freeform 52">
              <a:extLst>
                <a:ext uri="{FF2B5EF4-FFF2-40B4-BE49-F238E27FC236}">
                  <a16:creationId xmlns:a16="http://schemas.microsoft.com/office/drawing/2014/main" id="{FE06A334-722C-4255-9E49-B02235CB56F6}"/>
                </a:ext>
              </a:extLst>
            </p:cNvPr>
            <p:cNvSpPr>
              <a:spLocks/>
            </p:cNvSpPr>
            <p:nvPr userDrawn="1"/>
          </p:nvSpPr>
          <p:spPr bwMode="auto">
            <a:xfrm>
              <a:off x="5962650" y="5862638"/>
              <a:ext cx="128588" cy="263525"/>
            </a:xfrm>
            <a:custGeom>
              <a:avLst/>
              <a:gdLst>
                <a:gd name="T0" fmla="*/ 31 w 141"/>
                <a:gd name="T1" fmla="*/ 241 h 288"/>
                <a:gd name="T2" fmla="*/ 31 w 141"/>
                <a:gd name="T3" fmla="*/ 79 h 288"/>
                <a:gd name="T4" fmla="*/ 0 w 141"/>
                <a:gd name="T5" fmla="*/ 79 h 288"/>
                <a:gd name="T6" fmla="*/ 0 w 141"/>
                <a:gd name="T7" fmla="*/ 66 h 288"/>
                <a:gd name="T8" fmla="*/ 58 w 141"/>
                <a:gd name="T9" fmla="*/ 0 h 288"/>
                <a:gd name="T10" fmla="*/ 76 w 141"/>
                <a:gd name="T11" fmla="*/ 0 h 288"/>
                <a:gd name="T12" fmla="*/ 76 w 141"/>
                <a:gd name="T13" fmla="*/ 55 h 288"/>
                <a:gd name="T14" fmla="*/ 140 w 141"/>
                <a:gd name="T15" fmla="*/ 55 h 288"/>
                <a:gd name="T16" fmla="*/ 134 w 141"/>
                <a:gd name="T17" fmla="*/ 79 h 288"/>
                <a:gd name="T18" fmla="*/ 76 w 141"/>
                <a:gd name="T19" fmla="*/ 79 h 288"/>
                <a:gd name="T20" fmla="*/ 76 w 141"/>
                <a:gd name="T21" fmla="*/ 234 h 288"/>
                <a:gd name="T22" fmla="*/ 106 w 141"/>
                <a:gd name="T23" fmla="*/ 262 h 288"/>
                <a:gd name="T24" fmla="*/ 141 w 141"/>
                <a:gd name="T25" fmla="*/ 256 h 288"/>
                <a:gd name="T26" fmla="*/ 141 w 141"/>
                <a:gd name="T27" fmla="*/ 270 h 288"/>
                <a:gd name="T28" fmla="*/ 83 w 141"/>
                <a:gd name="T29" fmla="*/ 288 h 288"/>
                <a:gd name="T30" fmla="*/ 31 w 141"/>
                <a:gd name="T31" fmla="*/ 24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88">
                  <a:moveTo>
                    <a:pt x="31" y="241"/>
                  </a:moveTo>
                  <a:cubicBezTo>
                    <a:pt x="31" y="79"/>
                    <a:pt x="31" y="79"/>
                    <a:pt x="31" y="79"/>
                  </a:cubicBezTo>
                  <a:cubicBezTo>
                    <a:pt x="0" y="79"/>
                    <a:pt x="0" y="79"/>
                    <a:pt x="0" y="79"/>
                  </a:cubicBezTo>
                  <a:cubicBezTo>
                    <a:pt x="0" y="66"/>
                    <a:pt x="0" y="66"/>
                    <a:pt x="0" y="66"/>
                  </a:cubicBezTo>
                  <a:cubicBezTo>
                    <a:pt x="31" y="57"/>
                    <a:pt x="46" y="36"/>
                    <a:pt x="58" y="0"/>
                  </a:cubicBezTo>
                  <a:cubicBezTo>
                    <a:pt x="76" y="0"/>
                    <a:pt x="76" y="0"/>
                    <a:pt x="76" y="0"/>
                  </a:cubicBezTo>
                  <a:cubicBezTo>
                    <a:pt x="76" y="55"/>
                    <a:pt x="76" y="55"/>
                    <a:pt x="76" y="55"/>
                  </a:cubicBezTo>
                  <a:cubicBezTo>
                    <a:pt x="140" y="55"/>
                    <a:pt x="140" y="55"/>
                    <a:pt x="140" y="55"/>
                  </a:cubicBezTo>
                  <a:cubicBezTo>
                    <a:pt x="134" y="79"/>
                    <a:pt x="134" y="79"/>
                    <a:pt x="134" y="79"/>
                  </a:cubicBezTo>
                  <a:cubicBezTo>
                    <a:pt x="76" y="79"/>
                    <a:pt x="76" y="79"/>
                    <a:pt x="76" y="79"/>
                  </a:cubicBezTo>
                  <a:cubicBezTo>
                    <a:pt x="76" y="234"/>
                    <a:pt x="76" y="234"/>
                    <a:pt x="76" y="234"/>
                  </a:cubicBezTo>
                  <a:cubicBezTo>
                    <a:pt x="76" y="253"/>
                    <a:pt x="86" y="262"/>
                    <a:pt x="106" y="262"/>
                  </a:cubicBezTo>
                  <a:cubicBezTo>
                    <a:pt x="119" y="262"/>
                    <a:pt x="133" y="258"/>
                    <a:pt x="141" y="256"/>
                  </a:cubicBezTo>
                  <a:cubicBezTo>
                    <a:pt x="141" y="270"/>
                    <a:pt x="141" y="270"/>
                    <a:pt x="141" y="270"/>
                  </a:cubicBezTo>
                  <a:cubicBezTo>
                    <a:pt x="133" y="277"/>
                    <a:pt x="113" y="288"/>
                    <a:pt x="83" y="288"/>
                  </a:cubicBezTo>
                  <a:cubicBezTo>
                    <a:pt x="55" y="288"/>
                    <a:pt x="31" y="275"/>
                    <a:pt x="31" y="241"/>
                  </a:cubicBezTo>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62375162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Lst>
  <p:hf hdr="0" ftr="0" dt="0"/>
  <p:txStyles>
    <p:titleStyle>
      <a:lvl1pPr algn="l" defTabSz="1007943" rtl="0" eaLnBrk="1" latinLnBrk="0" hangingPunct="1">
        <a:lnSpc>
          <a:spcPts val="4860"/>
        </a:lnSpc>
        <a:spcBef>
          <a:spcPct val="0"/>
        </a:spcBef>
        <a:buNone/>
        <a:defRPr sz="3500" kern="1200" cap="all" baseline="0">
          <a:solidFill>
            <a:schemeClr val="tx1"/>
          </a:solidFill>
          <a:latin typeface="+mj-lt"/>
          <a:ea typeface="+mj-ea"/>
          <a:cs typeface="+mj-cs"/>
        </a:defRPr>
      </a:lvl1pPr>
    </p:titleStyle>
    <p:bodyStyle>
      <a:lvl1pPr marL="319088" indent="-319088" algn="l" defTabSz="1007943" rtl="0" eaLnBrk="1" latinLnBrk="0" hangingPunct="1">
        <a:lnSpc>
          <a:spcPts val="3200"/>
        </a:lnSpc>
        <a:spcBef>
          <a:spcPts val="0"/>
        </a:spcBef>
        <a:buSzPct val="84000"/>
        <a:buFont typeface="Arial" panose="020B0604020202020204" pitchFamily="34" charset="0"/>
        <a:buChar char="●"/>
        <a:defRPr sz="3200" kern="1200">
          <a:solidFill>
            <a:schemeClr val="tx1"/>
          </a:solidFill>
          <a:latin typeface="+mn-lt"/>
          <a:ea typeface="+mn-ea"/>
          <a:cs typeface="+mn-cs"/>
        </a:defRPr>
      </a:lvl1pPr>
      <a:lvl2pPr marL="755957" indent="-251986" algn="l" defTabSz="1007943"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2pPr>
      <a:lvl3pPr marL="1259929" indent="-251986" algn="l" defTabSz="1007943"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1763900" indent="-251986" algn="l" defTabSz="1007943"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267872" indent="-251986" algn="l" defTabSz="1007943"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7" userDrawn="1">
          <p15:clr>
            <a:srgbClr val="F26B43"/>
          </p15:clr>
        </p15:guide>
        <p15:guide id="3" orient="horz" pos="13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png"/><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 Id="rId5" Type="http://schemas.openxmlformats.org/officeDocument/2006/relationships/image" Target="../media/image107.png"/><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129.png"/><Relationship Id="rId5" Type="http://schemas.openxmlformats.org/officeDocument/2006/relationships/image" Target="../media/image123.pn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36.png"/><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26.png"/><Relationship Id="rId1" Type="http://schemas.openxmlformats.org/officeDocument/2006/relationships/slideLayout" Target="../slideLayouts/slideLayout1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8D73CA0-60F0-4CBD-94E5-32B6B064DB8D}"/>
              </a:ext>
            </a:extLst>
          </p:cNvPr>
          <p:cNvSpPr>
            <a:spLocks noGrp="1"/>
          </p:cNvSpPr>
          <p:nvPr>
            <p:ph type="ctrTitle"/>
          </p:nvPr>
        </p:nvSpPr>
        <p:spPr>
          <a:xfrm>
            <a:off x="918844" y="786810"/>
            <a:ext cx="9088041" cy="799908"/>
          </a:xfrm>
        </p:spPr>
        <p:txBody>
          <a:bodyPr/>
          <a:lstStyle/>
          <a:p>
            <a:r>
              <a:rPr lang="sv-SE" sz="3600" b="1" dirty="0">
                <a:solidFill>
                  <a:schemeClr val="accent1"/>
                </a:solidFill>
              </a:rPr>
              <a:t>Jaktskyttets ABC I</a:t>
            </a:r>
            <a:endParaRPr lang="sv-SE" dirty="0">
              <a:solidFill>
                <a:schemeClr val="accent1"/>
              </a:solidFill>
            </a:endParaRPr>
          </a:p>
        </p:txBody>
      </p:sp>
      <p:sp>
        <p:nvSpPr>
          <p:cNvPr id="5" name="Underrubrik 4">
            <a:extLst>
              <a:ext uri="{FF2B5EF4-FFF2-40B4-BE49-F238E27FC236}">
                <a16:creationId xmlns:a16="http://schemas.microsoft.com/office/drawing/2014/main" id="{16CB6D60-6E83-487A-885F-99F39D930675}"/>
              </a:ext>
            </a:extLst>
          </p:cNvPr>
          <p:cNvSpPr>
            <a:spLocks noGrp="1"/>
          </p:cNvSpPr>
          <p:nvPr>
            <p:ph type="subTitle" idx="1"/>
          </p:nvPr>
        </p:nvSpPr>
        <p:spPr>
          <a:xfrm>
            <a:off x="918876" y="1605517"/>
            <a:ext cx="9144000" cy="669852"/>
          </a:xfrm>
        </p:spPr>
        <p:txBody>
          <a:bodyPr/>
          <a:lstStyle/>
          <a:p>
            <a:r>
              <a:rPr lang="sv-SE" b="1" dirty="0">
                <a:solidFill>
                  <a:schemeClr val="accent1"/>
                </a:solidFill>
              </a:rPr>
              <a:t>Handbok för jaktskyttets grunder</a:t>
            </a:r>
          </a:p>
          <a:p>
            <a:endParaRPr lang="sv-SE" dirty="0"/>
          </a:p>
        </p:txBody>
      </p:sp>
      <p:sp>
        <p:nvSpPr>
          <p:cNvPr id="6" name="Platshållare för text 5">
            <a:extLst>
              <a:ext uri="{FF2B5EF4-FFF2-40B4-BE49-F238E27FC236}">
                <a16:creationId xmlns:a16="http://schemas.microsoft.com/office/drawing/2014/main" id="{531BA5A0-A4BC-4DC9-8A0B-57A1F737660B}"/>
              </a:ext>
            </a:extLst>
          </p:cNvPr>
          <p:cNvSpPr>
            <a:spLocks noGrp="1"/>
          </p:cNvSpPr>
          <p:nvPr>
            <p:ph type="body" sz="quarter" idx="10"/>
          </p:nvPr>
        </p:nvSpPr>
        <p:spPr/>
        <p:txBody>
          <a:bodyPr/>
          <a:lstStyle/>
          <a:p>
            <a:endParaRPr lang="sv-SE" dirty="0"/>
          </a:p>
        </p:txBody>
      </p:sp>
      <p:pic>
        <p:nvPicPr>
          <p:cNvPr id="7" name="Picture 2" descr="I:\Hagel\Lerduva 8.jpg"/>
          <p:cNvPicPr>
            <a:picLocks noChangeAspect="1" noChangeArrowheads="1"/>
          </p:cNvPicPr>
          <p:nvPr/>
        </p:nvPicPr>
        <p:blipFill>
          <a:blip r:embed="rId2" cstate="print"/>
          <a:srcRect/>
          <a:stretch>
            <a:fillRect/>
          </a:stretch>
        </p:blipFill>
        <p:spPr bwMode="auto">
          <a:xfrm>
            <a:off x="3194392" y="2820124"/>
            <a:ext cx="5471143" cy="3240360"/>
          </a:xfrm>
          <a:prstGeom prst="rect">
            <a:avLst/>
          </a:prstGeom>
          <a:noFill/>
        </p:spPr>
      </p:pic>
      <p:sp>
        <p:nvSpPr>
          <p:cNvPr id="8" name="Rektangel 7"/>
          <p:cNvSpPr/>
          <p:nvPr/>
        </p:nvSpPr>
        <p:spPr>
          <a:xfrm>
            <a:off x="7325833" y="2817628"/>
            <a:ext cx="1371600" cy="3381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18488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18490" y="866264"/>
            <a:ext cx="7716275" cy="540207"/>
          </a:xfrm>
        </p:spPr>
        <p:txBody>
          <a:bodyPr>
            <a:noAutofit/>
          </a:bodyPr>
          <a:lstStyle/>
          <a:p>
            <a:r>
              <a:rPr lang="sv-SE" sz="5500" b="1" dirty="0"/>
              <a:t>Jaktskyttets ABC I</a:t>
            </a:r>
          </a:p>
        </p:txBody>
      </p:sp>
      <p:sp>
        <p:nvSpPr>
          <p:cNvPr id="5" name="Ellips 4"/>
          <p:cNvSpPr/>
          <p:nvPr/>
        </p:nvSpPr>
        <p:spPr>
          <a:xfrm>
            <a:off x="1557048" y="2747956"/>
            <a:ext cx="7577717" cy="206376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sz="5400" dirty="0">
                <a:solidFill>
                  <a:schemeClr val="accent2"/>
                </a:solidFill>
              </a:rPr>
              <a:t>HAGELSKYTTE</a:t>
            </a:r>
          </a:p>
        </p:txBody>
      </p:sp>
    </p:spTree>
    <p:extLst>
      <p:ext uri="{BB962C8B-B14F-4D97-AF65-F5344CB8AC3E}">
        <p14:creationId xmlns:p14="http://schemas.microsoft.com/office/powerpoint/2010/main" val="3972161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787127" y="1280740"/>
            <a:ext cx="7156733" cy="24758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46612" y="4962476"/>
            <a:ext cx="6735749" cy="166688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040298" y="4944897"/>
            <a:ext cx="3505277" cy="1684464"/>
          </a:xfrm>
          <a:prstGeom prst="rect">
            <a:avLst/>
          </a:prstGeom>
          <a:noFill/>
          <a:ln w="9525">
            <a:noFill/>
            <a:miter lim="800000"/>
            <a:headEnd/>
            <a:tailEnd/>
          </a:ln>
        </p:spPr>
      </p:pic>
      <p:sp>
        <p:nvSpPr>
          <p:cNvPr id="6" name="textruta 5"/>
          <p:cNvSpPr txBox="1"/>
          <p:nvPr/>
        </p:nvSpPr>
        <p:spPr>
          <a:xfrm>
            <a:off x="495027" y="506815"/>
            <a:ext cx="9682639" cy="597749"/>
          </a:xfrm>
          <a:prstGeom prst="rect">
            <a:avLst/>
          </a:prstGeom>
          <a:noFill/>
        </p:spPr>
        <p:txBody>
          <a:bodyPr wrap="square" lIns="104287" tIns="52144" rIns="104287" bIns="52144" rtlCol="0">
            <a:spAutoFit/>
          </a:bodyPr>
          <a:lstStyle/>
          <a:p>
            <a:pPr algn="ctr"/>
            <a:r>
              <a:rPr lang="sv-SE" sz="3200" b="1" dirty="0"/>
              <a:t>Jaktskyttets ABC I - Hagelvapen</a:t>
            </a:r>
          </a:p>
        </p:txBody>
      </p:sp>
      <p:sp>
        <p:nvSpPr>
          <p:cNvPr id="7" name="textruta 6"/>
          <p:cNvSpPr txBox="1"/>
          <p:nvPr/>
        </p:nvSpPr>
        <p:spPr>
          <a:xfrm>
            <a:off x="340242" y="1935096"/>
            <a:ext cx="2509284" cy="1167136"/>
          </a:xfrm>
          <a:prstGeom prst="rect">
            <a:avLst/>
          </a:prstGeom>
          <a:noFill/>
        </p:spPr>
        <p:txBody>
          <a:bodyPr wrap="square" lIns="104287" tIns="52144" rIns="104287" bIns="52144" rtlCol="0">
            <a:spAutoFit/>
          </a:bodyPr>
          <a:lstStyle/>
          <a:p>
            <a:r>
              <a:rPr lang="sv-SE" sz="2300" dirty="0"/>
              <a:t>Brytvapen:</a:t>
            </a:r>
          </a:p>
          <a:p>
            <a:r>
              <a:rPr lang="sv-SE" sz="2300" dirty="0" err="1"/>
              <a:t>side</a:t>
            </a:r>
            <a:r>
              <a:rPr lang="sv-SE" sz="2300" dirty="0"/>
              <a:t> by </a:t>
            </a:r>
            <a:r>
              <a:rPr lang="sv-SE" sz="2300" dirty="0" err="1"/>
              <a:t>side</a:t>
            </a:r>
            <a:r>
              <a:rPr lang="sv-SE" sz="2300" dirty="0"/>
              <a:t> och</a:t>
            </a:r>
          </a:p>
          <a:p>
            <a:r>
              <a:rPr lang="sv-SE" sz="2300" dirty="0"/>
              <a:t>bockgevär.</a:t>
            </a:r>
          </a:p>
        </p:txBody>
      </p:sp>
      <p:sp>
        <p:nvSpPr>
          <p:cNvPr id="8" name="textruta 7"/>
          <p:cNvSpPr txBox="1"/>
          <p:nvPr/>
        </p:nvSpPr>
        <p:spPr>
          <a:xfrm>
            <a:off x="950532" y="4340156"/>
            <a:ext cx="5931829" cy="459249"/>
          </a:xfrm>
          <a:prstGeom prst="rect">
            <a:avLst/>
          </a:prstGeom>
          <a:noFill/>
        </p:spPr>
        <p:txBody>
          <a:bodyPr wrap="square" lIns="104287" tIns="52144" rIns="104287" bIns="52144" rtlCol="0">
            <a:spAutoFit/>
          </a:bodyPr>
          <a:lstStyle/>
          <a:p>
            <a:r>
              <a:rPr lang="sv-SE" sz="2300" dirty="0"/>
              <a:t>Enkelpipiga: halvautomat / pumprepeter</a:t>
            </a:r>
            <a:r>
              <a:rPr lang="sv-SE" dirty="0"/>
              <a:t>.</a:t>
            </a:r>
          </a:p>
        </p:txBody>
      </p:sp>
      <p:sp>
        <p:nvSpPr>
          <p:cNvPr id="9" name="textruta 8"/>
          <p:cNvSpPr txBox="1"/>
          <p:nvPr/>
        </p:nvSpPr>
        <p:spPr>
          <a:xfrm>
            <a:off x="7040298" y="3756588"/>
            <a:ext cx="3746166" cy="1167136"/>
          </a:xfrm>
          <a:prstGeom prst="rect">
            <a:avLst/>
          </a:prstGeom>
          <a:noFill/>
        </p:spPr>
        <p:txBody>
          <a:bodyPr wrap="square" lIns="104287" tIns="52144" rIns="104287" bIns="52144" rtlCol="0">
            <a:spAutoFit/>
          </a:bodyPr>
          <a:lstStyle/>
          <a:p>
            <a:r>
              <a:rPr lang="sv-SE" sz="2300" dirty="0"/>
              <a:t>Pipmynningar på:</a:t>
            </a:r>
          </a:p>
          <a:p>
            <a:r>
              <a:rPr lang="sv-SE" sz="2300" dirty="0"/>
              <a:t>Automat, bock, side by side</a:t>
            </a:r>
            <a:r>
              <a:rPr lang="sv-SE" dirty="0"/>
              <a:t>.</a:t>
            </a:r>
          </a:p>
        </p:txBody>
      </p:sp>
    </p:spTree>
    <p:extLst>
      <p:ext uri="{BB962C8B-B14F-4D97-AF65-F5344CB8AC3E}">
        <p14:creationId xmlns:p14="http://schemas.microsoft.com/office/powerpoint/2010/main" val="704471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15080" y="665141"/>
            <a:ext cx="9261654" cy="597749"/>
          </a:xfrm>
          <a:prstGeom prst="rect">
            <a:avLst/>
          </a:prstGeom>
        </p:spPr>
        <p:txBody>
          <a:bodyPr wrap="square" lIns="104287" tIns="52144" rIns="104287" bIns="52144">
            <a:spAutoFit/>
          </a:bodyPr>
          <a:lstStyle/>
          <a:p>
            <a:pPr algn="ctr"/>
            <a:r>
              <a:rPr lang="sv-SE" sz="3200" b="1" dirty="0"/>
              <a:t>Jaktskyttets ABC I – Trångborrning/choke</a:t>
            </a:r>
          </a:p>
        </p:txBody>
      </p:sp>
      <p:pic>
        <p:nvPicPr>
          <p:cNvPr id="1027" name="Picture 3"/>
          <p:cNvPicPr>
            <a:picLocks noChangeAspect="1" noChangeArrowheads="1"/>
          </p:cNvPicPr>
          <p:nvPr/>
        </p:nvPicPr>
        <p:blipFill rotWithShape="1">
          <a:blip r:embed="rId3" cstate="print"/>
          <a:srcRect t="13650" b="15280"/>
          <a:stretch/>
        </p:blipFill>
        <p:spPr bwMode="auto">
          <a:xfrm>
            <a:off x="557053" y="2509285"/>
            <a:ext cx="3445011" cy="2902688"/>
          </a:xfrm>
          <a:prstGeom prst="rect">
            <a:avLst/>
          </a:prstGeom>
          <a:noFill/>
          <a:ln w="9525">
            <a:noFill/>
            <a:miter lim="800000"/>
            <a:headEnd/>
            <a:tailEnd/>
          </a:ln>
        </p:spPr>
      </p:pic>
      <p:sp>
        <p:nvSpPr>
          <p:cNvPr id="4" name="textruta 3"/>
          <p:cNvSpPr txBox="1"/>
          <p:nvPr/>
        </p:nvSpPr>
        <p:spPr>
          <a:xfrm>
            <a:off x="4337271" y="1717227"/>
            <a:ext cx="5556993" cy="4768121"/>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Trångborrningen sitter vid pipans främre del och vissa vapen har utbytbara trångborrningar och dessa kallas choke.</a:t>
            </a:r>
          </a:p>
          <a:p>
            <a:endParaRPr lang="sv-SE" sz="900" dirty="0"/>
          </a:p>
          <a:p>
            <a:r>
              <a:rPr lang="sv-SE" sz="2300" dirty="0"/>
              <a:t>Om pipan/choken saknar trångborrning kallas det för cylinder och sedan ökar trångborrningen normalt </a:t>
            </a:r>
          </a:p>
          <a:p>
            <a:r>
              <a:rPr lang="sv-SE" sz="2300" dirty="0"/>
              <a:t>enligt följande gradering:</a:t>
            </a:r>
          </a:p>
          <a:p>
            <a:endParaRPr lang="sv-SE" sz="900" dirty="0"/>
          </a:p>
          <a:p>
            <a:r>
              <a:rPr lang="sv-SE" sz="2300" i="1" dirty="0"/>
              <a:t>Märkningen kan vara i form av namn, streck, prickar, stjärnor:</a:t>
            </a:r>
          </a:p>
          <a:p>
            <a:endParaRPr lang="sv-SE" sz="900" dirty="0"/>
          </a:p>
          <a:p>
            <a:r>
              <a:rPr lang="sv-SE" sz="2300" dirty="0"/>
              <a:t>Cylinder - Kvart - Halv -  Trekvart – Full</a:t>
            </a:r>
          </a:p>
          <a:p>
            <a:r>
              <a:rPr lang="sv-SE" sz="2300" dirty="0"/>
              <a:t>Cyl - Imp.mod - Mod - Imp.full - Full</a:t>
            </a:r>
          </a:p>
          <a:p>
            <a:r>
              <a:rPr lang="sv-SE" sz="2300" dirty="0"/>
              <a:t>IIIII - IIII - III - II - I</a:t>
            </a:r>
            <a:endParaRPr lang="sv-SE" dirty="0"/>
          </a:p>
        </p:txBody>
      </p:sp>
      <p:sp>
        <p:nvSpPr>
          <p:cNvPr id="6" name="textruta 5"/>
          <p:cNvSpPr txBox="1"/>
          <p:nvPr/>
        </p:nvSpPr>
        <p:spPr>
          <a:xfrm>
            <a:off x="1990901" y="4594012"/>
            <a:ext cx="1262953" cy="520805"/>
          </a:xfrm>
          <a:prstGeom prst="rect">
            <a:avLst/>
          </a:prstGeom>
          <a:noFill/>
        </p:spPr>
        <p:txBody>
          <a:bodyPr wrap="square" lIns="104287" tIns="52144" rIns="104287" bIns="52144" rtlCol="0">
            <a:spAutoFit/>
          </a:bodyPr>
          <a:lstStyle/>
          <a:p>
            <a:r>
              <a:rPr lang="sv-SE" sz="2700" b="1" dirty="0">
                <a:solidFill>
                  <a:schemeClr val="accent1"/>
                </a:solidFill>
              </a:rPr>
              <a:t>choke</a:t>
            </a:r>
          </a:p>
        </p:txBody>
      </p:sp>
    </p:spTree>
    <p:extLst>
      <p:ext uri="{BB962C8B-B14F-4D97-AF65-F5344CB8AC3E}">
        <p14:creationId xmlns:p14="http://schemas.microsoft.com/office/powerpoint/2010/main" val="53409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6686" y="1239299"/>
            <a:ext cx="9766836" cy="555628"/>
          </a:xfrm>
        </p:spPr>
        <p:txBody>
          <a:bodyPr>
            <a:noAutofit/>
          </a:bodyPr>
          <a:lstStyle/>
          <a:p>
            <a:r>
              <a:rPr lang="sv-SE" sz="3200" b="1" dirty="0"/>
              <a:t>Jaktskyttets ABC I – Trångborrning och ammunition.</a:t>
            </a:r>
          </a:p>
        </p:txBody>
      </p:sp>
      <p:sp>
        <p:nvSpPr>
          <p:cNvPr id="6" name="textruta 5"/>
          <p:cNvSpPr txBox="1"/>
          <p:nvPr/>
        </p:nvSpPr>
        <p:spPr>
          <a:xfrm>
            <a:off x="472258" y="2128841"/>
            <a:ext cx="9598442" cy="1521079"/>
          </a:xfrm>
          <a:prstGeom prst="rect">
            <a:avLst/>
          </a:prstGeom>
          <a:solidFill>
            <a:schemeClr val="bg2"/>
          </a:solidFill>
          <a:ln w="19050">
            <a:solidFill>
              <a:schemeClr val="bg1"/>
            </a:solidFill>
          </a:ln>
        </p:spPr>
        <p:txBody>
          <a:bodyPr wrap="square" lIns="104287" tIns="52144" rIns="104287" bIns="52144" rtlCol="0">
            <a:spAutoFit/>
          </a:bodyPr>
          <a:lstStyle/>
          <a:p>
            <a:pPr>
              <a:buFont typeface="Arial" pitchFamily="34" charset="0"/>
              <a:buChar char="•"/>
            </a:pPr>
            <a:r>
              <a:rPr lang="sv-SE" dirty="0"/>
              <a:t> </a:t>
            </a:r>
            <a:r>
              <a:rPr lang="sv-SE" sz="2300" dirty="0"/>
              <a:t>Exempel på träffbilder med olika trångborrningar vid skjutavstånd 25 meter.</a:t>
            </a:r>
          </a:p>
          <a:p>
            <a:pPr>
              <a:buFont typeface="Arial" pitchFamily="34" charset="0"/>
              <a:buChar char="•"/>
            </a:pPr>
            <a:r>
              <a:rPr lang="sv-SE" sz="2300" dirty="0"/>
              <a:t> I detta exempel får du ca 3 ggr så stor träffyta  med den öppna borrningen</a:t>
            </a:r>
            <a:r>
              <a:rPr lang="sv-SE" dirty="0"/>
              <a:t>.</a:t>
            </a:r>
          </a:p>
        </p:txBody>
      </p:sp>
      <p:sp>
        <p:nvSpPr>
          <p:cNvPr id="7" name="textruta 6"/>
          <p:cNvSpPr txBox="1"/>
          <p:nvPr/>
        </p:nvSpPr>
        <p:spPr>
          <a:xfrm>
            <a:off x="715078" y="4611908"/>
            <a:ext cx="2610103" cy="1167136"/>
          </a:xfrm>
          <a:prstGeom prst="rect">
            <a:avLst/>
          </a:prstGeom>
          <a:noFill/>
          <a:ln w="19050">
            <a:solidFill>
              <a:schemeClr val="accent1"/>
            </a:solidFill>
          </a:ln>
        </p:spPr>
        <p:txBody>
          <a:bodyPr wrap="square" lIns="104287" tIns="52144" rIns="104287" bIns="52144" rtlCol="0">
            <a:spAutoFit/>
          </a:bodyPr>
          <a:lstStyle/>
          <a:p>
            <a:r>
              <a:rPr lang="sv-SE" sz="2300" dirty="0"/>
              <a:t>1/1 borrning </a:t>
            </a:r>
          </a:p>
          <a:p>
            <a:r>
              <a:rPr lang="sv-SE" sz="2300" dirty="0"/>
              <a:t>Ca. 43 cm diameter</a:t>
            </a:r>
          </a:p>
        </p:txBody>
      </p:sp>
      <p:sp>
        <p:nvSpPr>
          <p:cNvPr id="8" name="textruta 7"/>
          <p:cNvSpPr txBox="1"/>
          <p:nvPr/>
        </p:nvSpPr>
        <p:spPr>
          <a:xfrm>
            <a:off x="7313557" y="4649543"/>
            <a:ext cx="2651607" cy="1167136"/>
          </a:xfrm>
          <a:prstGeom prst="rect">
            <a:avLst/>
          </a:prstGeom>
          <a:noFill/>
          <a:ln w="19050">
            <a:solidFill>
              <a:schemeClr val="accent1"/>
            </a:solidFill>
          </a:ln>
        </p:spPr>
        <p:txBody>
          <a:bodyPr wrap="square" lIns="104287" tIns="52144" rIns="104287" bIns="52144" rtlCol="0">
            <a:spAutoFit/>
          </a:bodyPr>
          <a:lstStyle/>
          <a:p>
            <a:r>
              <a:rPr lang="sv-SE" sz="2300" dirty="0"/>
              <a:t>1/4 borrning</a:t>
            </a:r>
          </a:p>
          <a:p>
            <a:r>
              <a:rPr lang="sv-SE" sz="2300" dirty="0"/>
              <a:t>Ca. 75 cm diameter</a:t>
            </a:r>
          </a:p>
        </p:txBody>
      </p:sp>
      <p:cxnSp>
        <p:nvCxnSpPr>
          <p:cNvPr id="11" name="Rak pil 10"/>
          <p:cNvCxnSpPr>
            <a:stCxn id="7" idx="3"/>
          </p:cNvCxnSpPr>
          <p:nvPr/>
        </p:nvCxnSpPr>
        <p:spPr>
          <a:xfrm flipV="1">
            <a:off x="3325181" y="5188754"/>
            <a:ext cx="336787" cy="672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Rak pil 11"/>
          <p:cNvCxnSpPr/>
          <p:nvPr/>
        </p:nvCxnSpPr>
        <p:spPr>
          <a:xfrm flipH="1">
            <a:off x="6976770" y="5188754"/>
            <a:ext cx="336787" cy="672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3" cstate="print"/>
          <a:srcRect/>
          <a:stretch>
            <a:fillRect/>
          </a:stretch>
        </p:blipFill>
        <p:spPr bwMode="auto">
          <a:xfrm>
            <a:off x="3803567" y="4676779"/>
            <a:ext cx="989313" cy="952506"/>
          </a:xfrm>
          <a:prstGeom prst="rect">
            <a:avLst/>
          </a:prstGeom>
          <a:noFill/>
          <a:ln w="9525">
            <a:noFill/>
            <a:miter lim="800000"/>
            <a:headEnd/>
            <a:tailEnd/>
          </a:ln>
        </p:spPr>
      </p:pic>
      <p:pic>
        <p:nvPicPr>
          <p:cNvPr id="14" name="Picture 3"/>
          <p:cNvPicPr>
            <a:picLocks noChangeAspect="1" noChangeArrowheads="1"/>
          </p:cNvPicPr>
          <p:nvPr/>
        </p:nvPicPr>
        <p:blipFill>
          <a:blip r:embed="rId3" cstate="print"/>
          <a:srcRect/>
          <a:stretch>
            <a:fillRect/>
          </a:stretch>
        </p:blipFill>
        <p:spPr bwMode="auto">
          <a:xfrm>
            <a:off x="5177512" y="4384832"/>
            <a:ext cx="1683937" cy="1621287"/>
          </a:xfrm>
          <a:prstGeom prst="rect">
            <a:avLst/>
          </a:prstGeom>
          <a:noFill/>
          <a:ln w="9525">
            <a:noFill/>
            <a:miter lim="800000"/>
            <a:headEnd/>
            <a:tailEnd/>
          </a:ln>
        </p:spPr>
      </p:pic>
    </p:spTree>
    <p:extLst>
      <p:ext uri="{BB962C8B-B14F-4D97-AF65-F5344CB8AC3E}">
        <p14:creationId xmlns:p14="http://schemas.microsoft.com/office/powerpoint/2010/main" val="236984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89" y="1217137"/>
            <a:ext cx="9622632" cy="547868"/>
          </a:xfrm>
        </p:spPr>
        <p:txBody>
          <a:bodyPr>
            <a:normAutofit fontScale="90000"/>
          </a:bodyPr>
          <a:lstStyle/>
          <a:p>
            <a:r>
              <a:rPr lang="sv-SE" b="1" dirty="0"/>
              <a:t>Jaktskyttets ABC I – Ammunition, Hagelsvärmar</a:t>
            </a:r>
            <a:r>
              <a:rPr lang="sv-SE" sz="3200" dirty="0"/>
              <a:t>.</a:t>
            </a:r>
          </a:p>
        </p:txBody>
      </p:sp>
      <p:sp>
        <p:nvSpPr>
          <p:cNvPr id="13" name="textruta 12"/>
          <p:cNvSpPr txBox="1"/>
          <p:nvPr/>
        </p:nvSpPr>
        <p:spPr>
          <a:xfrm>
            <a:off x="378292" y="5678715"/>
            <a:ext cx="7746111" cy="813193"/>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US 1 - 4,0 mm	    US 3 - 3,5 mm		US 6 -  2,75 mm</a:t>
            </a:r>
          </a:p>
          <a:p>
            <a:r>
              <a:rPr lang="sv-SE" sz="2300" dirty="0"/>
              <a:t> ca. 85 hagel	         ca. 125 hagel	 	ca. 260 hagel</a:t>
            </a:r>
          </a:p>
        </p:txBody>
      </p:sp>
      <p:sp>
        <p:nvSpPr>
          <p:cNvPr id="14" name="textruta 13"/>
          <p:cNvSpPr txBox="1"/>
          <p:nvPr/>
        </p:nvSpPr>
        <p:spPr>
          <a:xfrm>
            <a:off x="378290" y="1886029"/>
            <a:ext cx="9935229" cy="1521079"/>
          </a:xfrm>
          <a:prstGeom prst="rect">
            <a:avLst/>
          </a:prstGeom>
          <a:noFill/>
          <a:ln w="19050">
            <a:solidFill>
              <a:schemeClr val="bg1"/>
            </a:solidFill>
          </a:ln>
        </p:spPr>
        <p:txBody>
          <a:bodyPr wrap="square" lIns="104287" tIns="52144" rIns="104287" bIns="52144" rtlCol="0">
            <a:spAutoFit/>
          </a:bodyPr>
          <a:lstStyle/>
          <a:p>
            <a:r>
              <a:rPr lang="sv-SE" sz="2300" dirty="0"/>
              <a:t>Schematiskt exempel på haglens täckning med olika US nr, blyhagel 32 gram.</a:t>
            </a:r>
          </a:p>
          <a:p>
            <a:r>
              <a:rPr lang="sv-SE" sz="2300" dirty="0"/>
              <a:t>Skjutavstånd 20 meter och ½ trångborrning, vilket ger en diameter på ca 60 cm.</a:t>
            </a:r>
          </a:p>
        </p:txBody>
      </p:sp>
      <p:pic>
        <p:nvPicPr>
          <p:cNvPr id="1026" name="Picture 2"/>
          <p:cNvPicPr>
            <a:picLocks noChangeAspect="1" noChangeArrowheads="1"/>
          </p:cNvPicPr>
          <p:nvPr/>
        </p:nvPicPr>
        <p:blipFill>
          <a:blip r:embed="rId3" cstate="print"/>
          <a:srcRect/>
          <a:stretch>
            <a:fillRect/>
          </a:stretch>
        </p:blipFill>
        <p:spPr bwMode="auto">
          <a:xfrm>
            <a:off x="546686" y="3731141"/>
            <a:ext cx="1768134" cy="1649152"/>
          </a:xfrm>
          <a:prstGeom prst="rect">
            <a:avLst/>
          </a:prstGeom>
          <a:solidFill>
            <a:schemeClr val="bg2"/>
          </a:solid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007068" y="3730245"/>
            <a:ext cx="1711330" cy="1621961"/>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478949" y="3730245"/>
            <a:ext cx="1806058" cy="160048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8605295" y="4242449"/>
            <a:ext cx="336787" cy="313268"/>
          </a:xfrm>
          <a:prstGeom prst="rect">
            <a:avLst/>
          </a:prstGeom>
          <a:noFill/>
          <a:ln w="9525">
            <a:noFill/>
            <a:miter lim="800000"/>
            <a:headEnd/>
            <a:tailEnd/>
          </a:ln>
        </p:spPr>
      </p:pic>
      <p:sp>
        <p:nvSpPr>
          <p:cNvPr id="20" name="textruta 19"/>
          <p:cNvSpPr txBox="1"/>
          <p:nvPr/>
        </p:nvSpPr>
        <p:spPr>
          <a:xfrm>
            <a:off x="8226409" y="4970829"/>
            <a:ext cx="1768134"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Referens.</a:t>
            </a:r>
          </a:p>
          <a:p>
            <a:r>
              <a:rPr lang="sv-SE" sz="2300" dirty="0"/>
              <a:t>Lerduva</a:t>
            </a:r>
          </a:p>
          <a:p>
            <a:r>
              <a:rPr lang="sv-SE" sz="2300" dirty="0"/>
              <a:t>diam. 11 cm</a:t>
            </a:r>
            <a:r>
              <a:rPr lang="sv-SE" dirty="0"/>
              <a:t>.</a:t>
            </a:r>
          </a:p>
        </p:txBody>
      </p:sp>
    </p:spTree>
    <p:extLst>
      <p:ext uri="{BB962C8B-B14F-4D97-AF65-F5344CB8AC3E}">
        <p14:creationId xmlns:p14="http://schemas.microsoft.com/office/powerpoint/2010/main" val="3974437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80448" y="682672"/>
            <a:ext cx="9622632" cy="983802"/>
          </a:xfrm>
        </p:spPr>
        <p:txBody>
          <a:bodyPr>
            <a:noAutofit/>
          </a:bodyPr>
          <a:lstStyle/>
          <a:p>
            <a:r>
              <a:rPr lang="sv-SE" sz="3200" b="1" dirty="0"/>
              <a:t>Jaktskyttets ABC I – Hagelsvärmar, lerduveskytte.</a:t>
            </a:r>
          </a:p>
        </p:txBody>
      </p:sp>
      <p:sp>
        <p:nvSpPr>
          <p:cNvPr id="4" name="Rektangel 3"/>
          <p:cNvSpPr/>
          <p:nvPr/>
        </p:nvSpPr>
        <p:spPr>
          <a:xfrm>
            <a:off x="287079" y="1719260"/>
            <a:ext cx="10143182" cy="1875022"/>
          </a:xfrm>
          <a:prstGeom prst="rect">
            <a:avLst/>
          </a:prstGeom>
          <a:noFill/>
          <a:ln w="19050">
            <a:solidFill>
              <a:schemeClr val="bg1"/>
            </a:solidFill>
          </a:ln>
        </p:spPr>
        <p:txBody>
          <a:bodyPr wrap="square" lIns="104287" tIns="52144" rIns="104287" bIns="52144">
            <a:spAutoFit/>
          </a:bodyPr>
          <a:lstStyle/>
          <a:p>
            <a:endParaRPr lang="sv-SE" sz="2300" b="1" dirty="0"/>
          </a:p>
          <a:p>
            <a:pPr>
              <a:buFont typeface="Arial" pitchFamily="34" charset="0"/>
              <a:buChar char="•"/>
            </a:pPr>
            <a:r>
              <a:rPr lang="sv-SE" sz="2300" dirty="0"/>
              <a:t> Vid skytte mot rakt utgående duvor, typ jägarexamens provduva, kan man inte skjuta med alltför öppen borrning, om man skjuter duvorna på lite längre håll.</a:t>
            </a:r>
          </a:p>
          <a:p>
            <a:pPr>
              <a:buFont typeface="Arial" pitchFamily="34" charset="0"/>
              <a:buChar char="•"/>
            </a:pPr>
            <a:r>
              <a:rPr lang="sv-SE" sz="2300" dirty="0"/>
              <a:t> Hagelsvärmen blir då gles i täckning och det kommer att finnas luckor i svärmen. Se schematiskt exempel nedan: avstånd 25 meter, stålhagel US 7 ca 400 hagel.</a:t>
            </a:r>
          </a:p>
        </p:txBody>
      </p:sp>
      <p:pic>
        <p:nvPicPr>
          <p:cNvPr id="2050" name="Picture 2"/>
          <p:cNvPicPr>
            <a:picLocks noChangeAspect="1" noChangeArrowheads="1"/>
          </p:cNvPicPr>
          <p:nvPr/>
        </p:nvPicPr>
        <p:blipFill>
          <a:blip r:embed="rId2" cstate="print"/>
          <a:srcRect/>
          <a:stretch>
            <a:fillRect/>
          </a:stretch>
        </p:blipFill>
        <p:spPr bwMode="auto">
          <a:xfrm>
            <a:off x="5887470" y="3673864"/>
            <a:ext cx="2227320" cy="21358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216266" y="4055441"/>
            <a:ext cx="1653447" cy="159193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763040" y="4395083"/>
            <a:ext cx="1108292" cy="1158018"/>
          </a:xfrm>
          <a:prstGeom prst="rect">
            <a:avLst/>
          </a:prstGeom>
          <a:noFill/>
          <a:ln w="9525">
            <a:noFill/>
            <a:miter lim="800000"/>
            <a:headEnd/>
            <a:tailEnd/>
          </a:ln>
        </p:spPr>
      </p:pic>
      <p:sp>
        <p:nvSpPr>
          <p:cNvPr id="9" name="textruta 8"/>
          <p:cNvSpPr txBox="1"/>
          <p:nvPr/>
        </p:nvSpPr>
        <p:spPr>
          <a:xfrm>
            <a:off x="5893185" y="5826627"/>
            <a:ext cx="2525906" cy="813193"/>
          </a:xfrm>
          <a:prstGeom prst="rect">
            <a:avLst/>
          </a:prstGeom>
          <a:solidFill>
            <a:schemeClr val="bg2"/>
          </a:solidFill>
          <a:ln>
            <a:solidFill>
              <a:schemeClr val="bg1"/>
            </a:solidFill>
          </a:ln>
        </p:spPr>
        <p:txBody>
          <a:bodyPr wrap="square" lIns="104287" tIns="52144" rIns="104287" bIns="52144" rtlCol="0">
            <a:spAutoFit/>
          </a:bodyPr>
          <a:lstStyle/>
          <a:p>
            <a:r>
              <a:rPr lang="sv-SE" sz="2300" b="1" dirty="0"/>
              <a:t>Cylinder choke.</a:t>
            </a:r>
          </a:p>
          <a:p>
            <a:r>
              <a:rPr lang="sv-SE" sz="2300" dirty="0"/>
              <a:t>Diam. ca +75 cm</a:t>
            </a:r>
          </a:p>
        </p:txBody>
      </p:sp>
      <p:sp>
        <p:nvSpPr>
          <p:cNvPr id="10" name="textruta 9"/>
          <p:cNvSpPr txBox="1"/>
          <p:nvPr/>
        </p:nvSpPr>
        <p:spPr>
          <a:xfrm>
            <a:off x="3216266" y="5826626"/>
            <a:ext cx="2441709" cy="813193"/>
          </a:xfrm>
          <a:prstGeom prst="rect">
            <a:avLst/>
          </a:prstGeom>
          <a:solidFill>
            <a:schemeClr val="bg2"/>
          </a:solidFill>
          <a:ln>
            <a:solidFill>
              <a:schemeClr val="bg1"/>
            </a:solidFill>
          </a:ln>
        </p:spPr>
        <p:txBody>
          <a:bodyPr wrap="square" lIns="104287" tIns="52144" rIns="104287" bIns="52144" rtlCol="0">
            <a:spAutoFit/>
          </a:bodyPr>
          <a:lstStyle/>
          <a:p>
            <a:r>
              <a:rPr lang="sv-SE" sz="2300" b="1" dirty="0"/>
              <a:t>Halv choke.</a:t>
            </a:r>
          </a:p>
          <a:p>
            <a:r>
              <a:rPr lang="sv-SE" sz="2300" dirty="0"/>
              <a:t>Diam. ca 60 cm.</a:t>
            </a:r>
          </a:p>
        </p:txBody>
      </p:sp>
      <p:sp>
        <p:nvSpPr>
          <p:cNvPr id="11" name="textruta 10"/>
          <p:cNvSpPr txBox="1"/>
          <p:nvPr/>
        </p:nvSpPr>
        <p:spPr>
          <a:xfrm>
            <a:off x="380448" y="5814070"/>
            <a:ext cx="2433403" cy="813193"/>
          </a:xfrm>
          <a:prstGeom prst="rect">
            <a:avLst/>
          </a:prstGeom>
          <a:solidFill>
            <a:schemeClr val="bg2"/>
          </a:solidFill>
          <a:ln>
            <a:solidFill>
              <a:schemeClr val="bg1"/>
            </a:solidFill>
          </a:ln>
        </p:spPr>
        <p:txBody>
          <a:bodyPr wrap="square" lIns="104287" tIns="52144" rIns="104287" bIns="52144" rtlCol="0">
            <a:spAutoFit/>
          </a:bodyPr>
          <a:lstStyle/>
          <a:p>
            <a:r>
              <a:rPr lang="sv-SE" sz="2300" b="1" dirty="0"/>
              <a:t>Full choke.</a:t>
            </a:r>
          </a:p>
          <a:p>
            <a:r>
              <a:rPr lang="sv-SE" sz="2300" dirty="0"/>
              <a:t>Diam. Ca 43 cm.</a:t>
            </a:r>
          </a:p>
        </p:txBody>
      </p:sp>
      <p:sp>
        <p:nvSpPr>
          <p:cNvPr id="12" name="Ellips 11"/>
          <p:cNvSpPr/>
          <p:nvPr/>
        </p:nvSpPr>
        <p:spPr>
          <a:xfrm>
            <a:off x="9085463" y="4477557"/>
            <a:ext cx="418633" cy="158751"/>
          </a:xfrm>
          <a:prstGeom prst="ellipse">
            <a:avLst/>
          </a:prstGeom>
          <a:solidFill>
            <a:srgbClr val="ED5F1F"/>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3" name="textruta 12"/>
          <p:cNvSpPr txBox="1"/>
          <p:nvPr/>
        </p:nvSpPr>
        <p:spPr>
          <a:xfrm>
            <a:off x="8577930" y="4851406"/>
            <a:ext cx="1852331" cy="1875022"/>
          </a:xfrm>
          <a:prstGeom prst="rect">
            <a:avLst/>
          </a:prstGeom>
          <a:noFill/>
          <a:ln w="19050">
            <a:solidFill>
              <a:schemeClr val="bg1"/>
            </a:solidFill>
          </a:ln>
        </p:spPr>
        <p:txBody>
          <a:bodyPr wrap="square" lIns="104287" tIns="52144" rIns="104287" bIns="52144" rtlCol="0">
            <a:spAutoFit/>
          </a:bodyPr>
          <a:lstStyle/>
          <a:p>
            <a:r>
              <a:rPr lang="sv-SE" sz="2300" b="1" dirty="0"/>
              <a:t>Referens.</a:t>
            </a:r>
          </a:p>
          <a:p>
            <a:r>
              <a:rPr lang="sv-SE" sz="2300" dirty="0"/>
              <a:t>Flygande lerduva, bredd 11 cm.</a:t>
            </a:r>
          </a:p>
        </p:txBody>
      </p:sp>
      <p:sp>
        <p:nvSpPr>
          <p:cNvPr id="17" name="Rektangel 16"/>
          <p:cNvSpPr/>
          <p:nvPr/>
        </p:nvSpPr>
        <p:spPr>
          <a:xfrm>
            <a:off x="3325182" y="3779838"/>
            <a:ext cx="2441709" cy="214313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8" name="Rektangel 17"/>
          <p:cNvSpPr/>
          <p:nvPr/>
        </p:nvSpPr>
        <p:spPr>
          <a:xfrm>
            <a:off x="6019481" y="4335466"/>
            <a:ext cx="2273315" cy="158751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9" name="Rektangel 18"/>
          <p:cNvSpPr/>
          <p:nvPr/>
        </p:nvSpPr>
        <p:spPr>
          <a:xfrm>
            <a:off x="410836" y="4176714"/>
            <a:ext cx="2525906" cy="238126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372547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617658" y="2468987"/>
            <a:ext cx="9483271" cy="2859907"/>
          </a:xfrm>
          <a:prstGeom prst="rect">
            <a:avLst/>
          </a:prstGeom>
          <a:noFill/>
          <a:ln w="19050">
            <a:solidFill>
              <a:schemeClr val="bg1"/>
            </a:solidFill>
          </a:ln>
        </p:spPr>
        <p:txBody>
          <a:bodyPr wrap="square" lIns="104287" tIns="52144" rIns="104287" bIns="52144" rtlCol="0">
            <a:spAutoFit/>
          </a:bodyPr>
          <a:lstStyle/>
          <a:p>
            <a:r>
              <a:rPr lang="sv-SE" sz="2300" b="1" dirty="0"/>
              <a:t>Träffbilder.</a:t>
            </a:r>
          </a:p>
          <a:p>
            <a:endParaRPr lang="sv-SE" sz="900" dirty="0"/>
          </a:p>
          <a:p>
            <a:r>
              <a:rPr lang="sv-SE" sz="2300" dirty="0"/>
              <a:t>Använd träffbildstavla för att testskjuta ammunition och trångborrning:</a:t>
            </a:r>
          </a:p>
          <a:p>
            <a:endParaRPr lang="sv-SE" sz="900" dirty="0"/>
          </a:p>
          <a:p>
            <a:pPr>
              <a:buFont typeface="Arial" pitchFamily="34" charset="0"/>
              <a:buChar char="•"/>
            </a:pPr>
            <a:r>
              <a:rPr lang="sv-SE" sz="2300" dirty="0"/>
              <a:t> Hagelsvärmens spridning med olika trångborrningar på olika avstånd.</a:t>
            </a:r>
          </a:p>
          <a:p>
            <a:pPr>
              <a:buFont typeface="Arial" pitchFamily="34" charset="0"/>
              <a:buChar char="•"/>
            </a:pPr>
            <a:r>
              <a:rPr lang="sv-SE" sz="2300" dirty="0"/>
              <a:t> Hagelsvärmens täthet med olika US nr och olika trångborrningar.</a:t>
            </a:r>
          </a:p>
          <a:p>
            <a:pPr>
              <a:buFont typeface="Arial" pitchFamily="34" charset="0"/>
              <a:buChar char="•"/>
            </a:pPr>
            <a:r>
              <a:rPr lang="sv-SE" sz="2300" dirty="0"/>
              <a:t> Olika ammunitionsfabrikat kan ge olika träffbilder.</a:t>
            </a:r>
          </a:p>
          <a:p>
            <a:pPr>
              <a:buFont typeface="Arial" pitchFamily="34" charset="0"/>
              <a:buChar char="•"/>
            </a:pPr>
            <a:r>
              <a:rPr lang="sv-SE" sz="2300" dirty="0"/>
              <a:t> Kom ihåg att skottens spridning och täthet aldrig är exakt lika från skott till skott.         </a:t>
            </a:r>
          </a:p>
        </p:txBody>
      </p:sp>
      <p:sp>
        <p:nvSpPr>
          <p:cNvPr id="2" name="Rubrik 1"/>
          <p:cNvSpPr>
            <a:spLocks noGrp="1"/>
          </p:cNvSpPr>
          <p:nvPr>
            <p:ph type="title"/>
          </p:nvPr>
        </p:nvSpPr>
        <p:spPr>
          <a:xfrm>
            <a:off x="576689" y="1408524"/>
            <a:ext cx="9622632" cy="381456"/>
          </a:xfrm>
        </p:spPr>
        <p:txBody>
          <a:bodyPr>
            <a:noAutofit/>
          </a:bodyPr>
          <a:lstStyle/>
          <a:p>
            <a:r>
              <a:rPr lang="sv-SE" sz="3200" b="1" dirty="0"/>
              <a:t>Jaktskyttets ABC I – Ammunition, hagelsvärmar. </a:t>
            </a:r>
          </a:p>
        </p:txBody>
      </p:sp>
    </p:spTree>
    <p:extLst>
      <p:ext uri="{BB962C8B-B14F-4D97-AF65-F5344CB8AC3E}">
        <p14:creationId xmlns:p14="http://schemas.microsoft.com/office/powerpoint/2010/main" val="1875468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5730" y="306790"/>
            <a:ext cx="8747765" cy="1461188"/>
          </a:xfrm>
        </p:spPr>
        <p:txBody>
          <a:bodyPr/>
          <a:lstStyle/>
          <a:p>
            <a:r>
              <a:rPr lang="sv-SE" sz="3200" b="1" dirty="0"/>
              <a:t>Jaktskyttets ABC I – Ammunition, hagelsvärmar </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17</a:t>
            </a:fld>
            <a:endParaRPr lang="sv-SE" dirty="0"/>
          </a:p>
        </p:txBody>
      </p:sp>
      <p:sp>
        <p:nvSpPr>
          <p:cNvPr id="4" name="textruta 3"/>
          <p:cNvSpPr txBox="1"/>
          <p:nvPr/>
        </p:nvSpPr>
        <p:spPr>
          <a:xfrm>
            <a:off x="2169042" y="3444949"/>
            <a:ext cx="914400" cy="914400"/>
          </a:xfrm>
          <a:prstGeom prst="rect">
            <a:avLst/>
          </a:prstGeom>
          <a:noFill/>
        </p:spPr>
        <p:txBody>
          <a:bodyPr wrap="none" lIns="0" tIns="0" rIns="0" bIns="0" rtlCol="0">
            <a:noAutofit/>
          </a:bodyPr>
          <a:lstStyle/>
          <a:p>
            <a:pPr algn="l">
              <a:lnSpc>
                <a:spcPts val="3200"/>
              </a:lnSpc>
            </a:pPr>
            <a:endParaRPr lang="sv-SE"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6323" y="2509284"/>
            <a:ext cx="244475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ktangel 6"/>
          <p:cNvSpPr/>
          <p:nvPr/>
        </p:nvSpPr>
        <p:spPr>
          <a:xfrm>
            <a:off x="7149658" y="4523503"/>
            <a:ext cx="3302147" cy="1154162"/>
          </a:xfrm>
          <a:prstGeom prst="rect">
            <a:avLst/>
          </a:prstGeom>
        </p:spPr>
        <p:txBody>
          <a:bodyPr wrap="square">
            <a:spAutoFit/>
          </a:bodyPr>
          <a:lstStyle/>
          <a:p>
            <a:pPr lvl="0"/>
            <a:r>
              <a:rPr lang="sv-SE" sz="2300" dirty="0">
                <a:solidFill>
                  <a:schemeClr val="accent1"/>
                </a:solidFill>
              </a:rPr>
              <a:t>Använd papperstavla vid skytte med stålhagel p.g.a. rikoschettrisk.</a:t>
            </a:r>
          </a:p>
        </p:txBody>
      </p:sp>
      <p:pic>
        <p:nvPicPr>
          <p:cNvPr id="9" name="Picture 2"/>
          <p:cNvPicPr>
            <a:picLocks noChangeAspect="1" noChangeArrowheads="1"/>
          </p:cNvPicPr>
          <p:nvPr/>
        </p:nvPicPr>
        <p:blipFill>
          <a:blip r:embed="rId3" cstate="print"/>
          <a:srcRect/>
          <a:stretch>
            <a:fillRect/>
          </a:stretch>
        </p:blipFill>
        <p:spPr bwMode="auto">
          <a:xfrm>
            <a:off x="4242946" y="2509284"/>
            <a:ext cx="2665489" cy="3168381"/>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910758" y="2509284"/>
            <a:ext cx="2630369" cy="3168381"/>
          </a:xfrm>
          <a:prstGeom prst="rect">
            <a:avLst/>
          </a:prstGeom>
          <a:noFill/>
          <a:ln w="9525">
            <a:noFill/>
            <a:miter lim="800000"/>
            <a:headEnd/>
            <a:tailEnd/>
          </a:ln>
        </p:spPr>
      </p:pic>
    </p:spTree>
    <p:extLst>
      <p:ext uri="{BB962C8B-B14F-4D97-AF65-F5344CB8AC3E}">
        <p14:creationId xmlns:p14="http://schemas.microsoft.com/office/powerpoint/2010/main" val="234537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90446" y="674877"/>
            <a:ext cx="8999852" cy="460832"/>
          </a:xfrm>
        </p:spPr>
        <p:txBody>
          <a:bodyPr>
            <a:normAutofit fontScale="90000"/>
          </a:bodyPr>
          <a:lstStyle/>
          <a:p>
            <a:r>
              <a:rPr lang="sv-SE" sz="3200" b="1" dirty="0"/>
              <a:t>Jaktskyttets ABC I – Avståndsbedömning</a:t>
            </a:r>
            <a:endParaRPr lang="sv-SE" sz="3200" b="1" dirty="0">
              <a:solidFill>
                <a:srgbClr val="FF0000"/>
              </a:solidFill>
            </a:endParaRPr>
          </a:p>
        </p:txBody>
      </p:sp>
      <p:sp>
        <p:nvSpPr>
          <p:cNvPr id="3" name="textruta 2"/>
          <p:cNvSpPr txBox="1"/>
          <p:nvPr/>
        </p:nvSpPr>
        <p:spPr>
          <a:xfrm>
            <a:off x="715079" y="1286562"/>
            <a:ext cx="9177458" cy="5399063"/>
          </a:xfrm>
          <a:prstGeom prst="rect">
            <a:avLst/>
          </a:prstGeom>
          <a:noFill/>
          <a:ln w="19050">
            <a:solidFill>
              <a:schemeClr val="bg1"/>
            </a:solidFill>
          </a:ln>
        </p:spPr>
        <p:txBody>
          <a:bodyPr wrap="square" lIns="104287" tIns="52144" rIns="104287" bIns="52144" rtlCol="0">
            <a:spAutoFit/>
          </a:bodyPr>
          <a:lstStyle/>
          <a:p>
            <a:endParaRPr lang="sv-SE" sz="900" dirty="0"/>
          </a:p>
          <a:p>
            <a:r>
              <a:rPr lang="sv-SE" sz="2300" b="1" dirty="0"/>
              <a:t>Det är viktigt att lära sig att rätt kunna bedöma avstånd vid hagelskytte.</a:t>
            </a:r>
            <a:endParaRPr lang="sv-SE" sz="2300" dirty="0"/>
          </a:p>
          <a:p>
            <a:pPr>
              <a:buFont typeface="Arial" pitchFamily="34" charset="0"/>
              <a:buChar char="•"/>
            </a:pPr>
            <a:r>
              <a:rPr lang="sv-SE" sz="2300" dirty="0"/>
              <a:t> Avståndsbedömning är också ett delmoment vid jägarexamen praktiska prov och då gäller att mål upp t.o.m. 20 meters avstånd är skjutbara.</a:t>
            </a:r>
          </a:p>
          <a:p>
            <a:endParaRPr lang="sv-SE" sz="900" dirty="0"/>
          </a:p>
          <a:p>
            <a:pPr>
              <a:buFont typeface="Arial" pitchFamily="34" charset="0"/>
              <a:buChar char="•"/>
            </a:pPr>
            <a:r>
              <a:rPr lang="sv-SE" sz="2300" dirty="0"/>
              <a:t> Olika terrängtyper kan ge varierande uppfattning om avståndet.</a:t>
            </a:r>
          </a:p>
          <a:p>
            <a:r>
              <a:rPr lang="sv-SE" sz="2300" dirty="0"/>
              <a:t>Det är vanligt att man missbedömer mål i öppen terräng, eftersom man då saknar referenspunkter. T.ex. öppet vatten, mål i luften och det vanliga felet är att man bedömer avståndet kortare än det verkligen är.</a:t>
            </a:r>
          </a:p>
          <a:p>
            <a:endParaRPr lang="sv-SE" sz="900" dirty="0"/>
          </a:p>
          <a:p>
            <a:pPr>
              <a:buFont typeface="Arial" pitchFamily="34" charset="0"/>
              <a:buChar char="•"/>
            </a:pPr>
            <a:r>
              <a:rPr lang="sv-SE" sz="2300" dirty="0"/>
              <a:t> Träna avståndsbedömning på mark genom att mäta ut ett avstånd.</a:t>
            </a:r>
          </a:p>
          <a:p>
            <a:r>
              <a:rPr lang="sv-SE" sz="2300" dirty="0"/>
              <a:t>T.ex. 10 meter och prova om du kan ta 10 enmeterskliv.</a:t>
            </a:r>
          </a:p>
          <a:p>
            <a:r>
              <a:rPr lang="sv-SE" sz="2300" dirty="0"/>
              <a:t>Om inte, räkna hur många normalsteg du tar på 10 meter.</a:t>
            </a:r>
          </a:p>
          <a:p>
            <a:endParaRPr lang="sv-SE" sz="900" dirty="0"/>
          </a:p>
          <a:p>
            <a:endParaRPr lang="sv-SE" sz="900" i="1" dirty="0"/>
          </a:p>
        </p:txBody>
      </p:sp>
    </p:spTree>
    <p:extLst>
      <p:ext uri="{BB962C8B-B14F-4D97-AF65-F5344CB8AC3E}">
        <p14:creationId xmlns:p14="http://schemas.microsoft.com/office/powerpoint/2010/main" val="8948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6584" y="1290918"/>
            <a:ext cx="9935229" cy="460832"/>
          </a:xfrm>
        </p:spPr>
        <p:txBody>
          <a:bodyPr>
            <a:normAutofit fontScale="90000"/>
          </a:bodyPr>
          <a:lstStyle/>
          <a:p>
            <a:r>
              <a:rPr lang="sv-SE" b="1" dirty="0"/>
              <a:t>Jaktskyttets ABC I – Synens inverkan på skjutresultatet</a:t>
            </a:r>
            <a:endParaRPr lang="sv-SE" sz="3200" dirty="0"/>
          </a:p>
        </p:txBody>
      </p:sp>
      <p:sp>
        <p:nvSpPr>
          <p:cNvPr id="3" name="textruta 2"/>
          <p:cNvSpPr txBox="1"/>
          <p:nvPr/>
        </p:nvSpPr>
        <p:spPr>
          <a:xfrm>
            <a:off x="546686" y="1751750"/>
            <a:ext cx="9514245" cy="4829677"/>
          </a:xfrm>
          <a:prstGeom prst="rect">
            <a:avLst/>
          </a:prstGeom>
          <a:noFill/>
          <a:ln>
            <a:solidFill>
              <a:schemeClr val="bg1"/>
            </a:solidFill>
          </a:ln>
        </p:spPr>
        <p:txBody>
          <a:bodyPr wrap="square" lIns="104287" tIns="52144" rIns="104287" bIns="52144" rtlCol="0">
            <a:spAutoFit/>
          </a:bodyPr>
          <a:lstStyle/>
          <a:p>
            <a:r>
              <a:rPr lang="sv-SE" sz="2300" dirty="0"/>
              <a:t>Hagelskytte bjuder ofta på snabba skjutsituationer och du kommer snabbast till skott om du kan skjuta med båda ögonen öppna.</a:t>
            </a:r>
          </a:p>
          <a:p>
            <a:endParaRPr lang="sv-SE" sz="900" dirty="0"/>
          </a:p>
          <a:p>
            <a:r>
              <a:rPr lang="sv-SE" sz="2300" dirty="0"/>
              <a:t>Men då gäller det att du ”ser rätt” , med dominans på seendet med det öga som ligger mot kolven. </a:t>
            </a:r>
          </a:p>
          <a:p>
            <a:endParaRPr lang="sv-SE" sz="900" dirty="0"/>
          </a:p>
          <a:p>
            <a:r>
              <a:rPr lang="sv-SE" sz="2300" b="1" dirty="0"/>
              <a:t>Så här fungerar det.</a:t>
            </a:r>
          </a:p>
          <a:p>
            <a:endParaRPr lang="sv-SE" sz="900" b="1" dirty="0"/>
          </a:p>
          <a:p>
            <a:r>
              <a:rPr lang="sv-SE" sz="2300" dirty="0"/>
              <a:t>Vid snabba skjutsituationer riktar du vapnet mot målet </a:t>
            </a:r>
          </a:p>
          <a:p>
            <a:r>
              <a:rPr lang="sv-SE" sz="2300" dirty="0"/>
              <a:t>och din målbild blir den att du ser endast pipmynningen </a:t>
            </a:r>
          </a:p>
          <a:p>
            <a:r>
              <a:rPr lang="sv-SE" sz="2300" dirty="0"/>
              <a:t>(korn) och spångens främre del mot målet.</a:t>
            </a:r>
          </a:p>
          <a:p>
            <a:endParaRPr lang="sv-SE" sz="900" dirty="0"/>
          </a:p>
          <a:p>
            <a:endParaRPr lang="sv-SE" sz="900" dirty="0"/>
          </a:p>
          <a:p>
            <a:r>
              <a:rPr lang="sv-SE" sz="2300" dirty="0"/>
              <a:t>Du har i detta läge ingen kontroll över hur din siktlinje </a:t>
            </a:r>
          </a:p>
          <a:p>
            <a:r>
              <a:rPr lang="sv-SE" sz="2300" dirty="0"/>
              <a:t>ligger vid spångens bakre del och detta beror på att hjärnan </a:t>
            </a:r>
          </a:p>
          <a:p>
            <a:r>
              <a:rPr lang="sv-SE" sz="2300" dirty="0"/>
              <a:t>inte ”hinner” fokusera på tre ställen samtidigt vid snabba skott.</a:t>
            </a:r>
          </a:p>
          <a:p>
            <a:endParaRPr lang="sv-SE" sz="900" dirty="0"/>
          </a:p>
        </p:txBody>
      </p:sp>
      <p:pic>
        <p:nvPicPr>
          <p:cNvPr id="4" name="Picture 22" descr="A:\MYNNING.PCX"/>
          <p:cNvPicPr>
            <a:picLocks noChangeAspect="1" noChangeArrowheads="1"/>
          </p:cNvPicPr>
          <p:nvPr/>
        </p:nvPicPr>
        <p:blipFill>
          <a:blip r:embed="rId3" cstate="print"/>
          <a:srcRect/>
          <a:stretch>
            <a:fillRect/>
          </a:stretch>
        </p:blipFill>
        <p:spPr bwMode="auto">
          <a:xfrm>
            <a:off x="8082304" y="3611309"/>
            <a:ext cx="2525906" cy="1488290"/>
          </a:xfrm>
          <a:prstGeom prst="rect">
            <a:avLst/>
          </a:prstGeom>
          <a:noFill/>
          <a:ln w="38100">
            <a:solidFill>
              <a:schemeClr val="tx1"/>
            </a:solidFill>
          </a:ln>
        </p:spPr>
      </p:pic>
      <p:sp>
        <p:nvSpPr>
          <p:cNvPr id="7" name="Rektangel 6"/>
          <p:cNvSpPr/>
          <p:nvPr/>
        </p:nvSpPr>
        <p:spPr>
          <a:xfrm>
            <a:off x="9022798" y="3621087"/>
            <a:ext cx="589378" cy="396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8" name="Rektangel 7"/>
          <p:cNvSpPr/>
          <p:nvPr/>
        </p:nvSpPr>
        <p:spPr>
          <a:xfrm>
            <a:off x="9050568" y="3621087"/>
            <a:ext cx="505181" cy="396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9" name="Rektangel 8"/>
          <p:cNvSpPr/>
          <p:nvPr/>
        </p:nvSpPr>
        <p:spPr>
          <a:xfrm>
            <a:off x="9166663" y="3621087"/>
            <a:ext cx="420984" cy="39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90758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08063" y="579185"/>
            <a:ext cx="5759883" cy="857709"/>
          </a:xfrm>
        </p:spPr>
        <p:txBody>
          <a:bodyPr>
            <a:noAutofit/>
          </a:bodyPr>
          <a:lstStyle/>
          <a:p>
            <a:r>
              <a:rPr lang="sv-SE" sz="4000" b="1" dirty="0"/>
              <a:t>Jaktskyttets ABC I</a:t>
            </a:r>
          </a:p>
        </p:txBody>
      </p:sp>
      <p:sp>
        <p:nvSpPr>
          <p:cNvPr id="6" name="textruta 5"/>
          <p:cNvSpPr txBox="1"/>
          <p:nvPr/>
        </p:nvSpPr>
        <p:spPr>
          <a:xfrm>
            <a:off x="244549" y="1562985"/>
            <a:ext cx="10239153" cy="3075350"/>
          </a:xfrm>
          <a:prstGeom prst="rect">
            <a:avLst/>
          </a:prstGeom>
          <a:solidFill>
            <a:schemeClr val="bg1"/>
          </a:solidFill>
          <a:ln w="28575">
            <a:solidFill>
              <a:schemeClr val="bg1"/>
            </a:solidFill>
          </a:ln>
        </p:spPr>
        <p:txBody>
          <a:bodyPr wrap="square" lIns="104287" tIns="52144" rIns="104287" bIns="52144" rtlCol="0">
            <a:spAutoFit/>
          </a:bodyPr>
          <a:lstStyle/>
          <a:p>
            <a:endParaRPr lang="sv-SE" sz="900" dirty="0"/>
          </a:p>
          <a:p>
            <a:r>
              <a:rPr lang="sv-SE" sz="2300" dirty="0"/>
              <a:t>:</a:t>
            </a:r>
          </a:p>
          <a:p>
            <a:endParaRPr lang="sv-SE" sz="2300" dirty="0"/>
          </a:p>
          <a:p>
            <a:endParaRPr lang="sv-SE" sz="2300" dirty="0"/>
          </a:p>
          <a:p>
            <a:endParaRPr lang="sv-SE" sz="2300" dirty="0"/>
          </a:p>
          <a:p>
            <a:endParaRPr lang="sv-SE" sz="2300" dirty="0"/>
          </a:p>
          <a:p>
            <a:endParaRPr lang="sv-SE" sz="2300" dirty="0"/>
          </a:p>
          <a:p>
            <a:pPr algn="ctr"/>
            <a:endParaRPr lang="sv-SE" sz="2300" dirty="0"/>
          </a:p>
          <a:p>
            <a:pPr algn="ctr"/>
            <a:endParaRPr lang="sv-SE" sz="2300" dirty="0"/>
          </a:p>
        </p:txBody>
      </p:sp>
      <p:sp>
        <p:nvSpPr>
          <p:cNvPr id="7" name="Rektangel 6"/>
          <p:cNvSpPr/>
          <p:nvPr/>
        </p:nvSpPr>
        <p:spPr>
          <a:xfrm>
            <a:off x="2456122" y="3491700"/>
            <a:ext cx="6677536" cy="235401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sz="4100" b="1" dirty="0"/>
          </a:p>
          <a:p>
            <a:pPr algn="ctr"/>
            <a:endParaRPr lang="sv-SE" sz="1100" b="1" dirty="0"/>
          </a:p>
          <a:p>
            <a:r>
              <a:rPr lang="sv-SE" sz="4100" b="1" dirty="0">
                <a:solidFill>
                  <a:srgbClr val="FF0000"/>
                </a:solidFill>
              </a:rPr>
              <a:t>   </a:t>
            </a:r>
            <a:r>
              <a:rPr lang="sv-SE" sz="4100" b="1" dirty="0">
                <a:solidFill>
                  <a:schemeClr val="accent1"/>
                </a:solidFill>
              </a:rPr>
              <a:t>A</a:t>
            </a:r>
            <a:r>
              <a:rPr lang="sv-SE" sz="3200" dirty="0">
                <a:solidFill>
                  <a:schemeClr val="accent1"/>
                </a:solidFill>
              </a:rPr>
              <a:t> = </a:t>
            </a:r>
            <a:r>
              <a:rPr lang="sv-SE" sz="3200" b="1" dirty="0">
                <a:solidFill>
                  <a:schemeClr val="accent1"/>
                </a:solidFill>
              </a:rPr>
              <a:t>Anpassat vapen</a:t>
            </a:r>
          </a:p>
          <a:p>
            <a:r>
              <a:rPr lang="sv-SE" sz="4100" b="1" dirty="0">
                <a:solidFill>
                  <a:schemeClr val="accent1"/>
                </a:solidFill>
              </a:rPr>
              <a:t>   B </a:t>
            </a:r>
            <a:r>
              <a:rPr lang="sv-SE" sz="3200" dirty="0">
                <a:solidFill>
                  <a:schemeClr val="accent1"/>
                </a:solidFill>
              </a:rPr>
              <a:t>= </a:t>
            </a:r>
            <a:r>
              <a:rPr lang="sv-SE" sz="3200" b="1" dirty="0">
                <a:solidFill>
                  <a:schemeClr val="accent1"/>
                </a:solidFill>
              </a:rPr>
              <a:t>Bra anläggning</a:t>
            </a:r>
          </a:p>
          <a:p>
            <a:r>
              <a:rPr lang="sv-SE" sz="4100" b="1" dirty="0">
                <a:solidFill>
                  <a:schemeClr val="accent1"/>
                </a:solidFill>
              </a:rPr>
              <a:t>   C</a:t>
            </a:r>
            <a:r>
              <a:rPr lang="sv-SE" sz="3200" dirty="0">
                <a:solidFill>
                  <a:schemeClr val="accent1"/>
                </a:solidFill>
              </a:rPr>
              <a:t> = </a:t>
            </a:r>
            <a:r>
              <a:rPr lang="sv-SE" sz="3200" b="1" dirty="0">
                <a:solidFill>
                  <a:schemeClr val="accent1"/>
                </a:solidFill>
              </a:rPr>
              <a:t>Se rätt</a:t>
            </a:r>
          </a:p>
          <a:p>
            <a:pPr algn="ctr"/>
            <a:endParaRPr lang="sv-SE" sz="3200" dirty="0"/>
          </a:p>
          <a:p>
            <a:pPr algn="ctr"/>
            <a:endParaRPr lang="sv-SE" sz="3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87" y="1790590"/>
            <a:ext cx="8224838"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260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588783" y="2090098"/>
            <a:ext cx="3788859" cy="43656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556502" y="1284457"/>
            <a:ext cx="9622632" cy="396877"/>
          </a:xfrm>
        </p:spPr>
        <p:txBody>
          <a:bodyPr>
            <a:noAutofit/>
          </a:bodyPr>
          <a:lstStyle/>
          <a:p>
            <a:r>
              <a:rPr lang="sv-SE" sz="3200" b="1" dirty="0"/>
              <a:t>Jaktskyttets ABC I – Rätt och fel med två ögon öppna</a:t>
            </a:r>
          </a:p>
        </p:txBody>
      </p:sp>
      <p:pic>
        <p:nvPicPr>
          <p:cNvPr id="1026" name="Picture 2"/>
          <p:cNvPicPr>
            <a:picLocks noChangeAspect="1" noChangeArrowheads="1"/>
          </p:cNvPicPr>
          <p:nvPr/>
        </p:nvPicPr>
        <p:blipFill>
          <a:blip r:embed="rId2" cstate="print"/>
          <a:srcRect/>
          <a:stretch>
            <a:fillRect/>
          </a:stretch>
        </p:blipFill>
        <p:spPr bwMode="auto">
          <a:xfrm>
            <a:off x="1317896" y="3533698"/>
            <a:ext cx="2330631" cy="289310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87921" y="3318799"/>
            <a:ext cx="3541663" cy="3086867"/>
          </a:xfrm>
          <a:prstGeom prst="rect">
            <a:avLst/>
          </a:prstGeom>
          <a:noFill/>
          <a:ln w="9525">
            <a:noFill/>
            <a:miter lim="800000"/>
            <a:headEnd/>
            <a:tailEnd/>
          </a:ln>
        </p:spPr>
      </p:pic>
      <p:sp>
        <p:nvSpPr>
          <p:cNvPr id="5" name="textruta 4"/>
          <p:cNvSpPr txBox="1"/>
          <p:nvPr/>
        </p:nvSpPr>
        <p:spPr>
          <a:xfrm>
            <a:off x="951314" y="2241876"/>
            <a:ext cx="3063796" cy="1167136"/>
          </a:xfrm>
          <a:prstGeom prst="rect">
            <a:avLst/>
          </a:prstGeom>
          <a:solidFill>
            <a:schemeClr val="bg2"/>
          </a:solidFill>
          <a:ln w="19050">
            <a:solidFill>
              <a:srgbClr val="00B050"/>
            </a:solidFill>
          </a:ln>
        </p:spPr>
        <p:txBody>
          <a:bodyPr wrap="square" lIns="104287" tIns="52144" rIns="104287" bIns="52144" rtlCol="0">
            <a:spAutoFit/>
          </a:bodyPr>
          <a:lstStyle/>
          <a:p>
            <a:r>
              <a:rPr lang="sv-SE" sz="2300" b="1" dirty="0"/>
              <a:t>RÄTT MÅLBILD.</a:t>
            </a:r>
            <a:br>
              <a:rPr lang="sv-SE" sz="2300" dirty="0"/>
            </a:br>
            <a:r>
              <a:rPr lang="sv-SE" sz="2300" dirty="0"/>
              <a:t>Högerdominant öga</a:t>
            </a:r>
          </a:p>
          <a:p>
            <a:r>
              <a:rPr lang="sv-SE" sz="2300" dirty="0"/>
              <a:t>och högerskytt.</a:t>
            </a:r>
          </a:p>
        </p:txBody>
      </p:sp>
      <p:sp>
        <p:nvSpPr>
          <p:cNvPr id="6" name="textruta 5"/>
          <p:cNvSpPr txBox="1"/>
          <p:nvPr/>
        </p:nvSpPr>
        <p:spPr>
          <a:xfrm>
            <a:off x="6187874" y="2252413"/>
            <a:ext cx="3283677" cy="1167136"/>
          </a:xfrm>
          <a:prstGeom prst="rect">
            <a:avLst/>
          </a:prstGeom>
          <a:solidFill>
            <a:schemeClr val="bg2"/>
          </a:solidFill>
          <a:ln w="19050">
            <a:solidFill>
              <a:srgbClr val="FF0000"/>
            </a:solidFill>
          </a:ln>
        </p:spPr>
        <p:txBody>
          <a:bodyPr wrap="square" lIns="104287" tIns="52144" rIns="104287" bIns="52144" rtlCol="0">
            <a:spAutoFit/>
          </a:bodyPr>
          <a:lstStyle/>
          <a:p>
            <a:r>
              <a:rPr lang="sv-SE" sz="2300" b="1" dirty="0"/>
              <a:t>FEL MÅLBILD.</a:t>
            </a:r>
          </a:p>
          <a:p>
            <a:r>
              <a:rPr lang="sv-SE" sz="2300" dirty="0"/>
              <a:t>Vänsterdominant öga</a:t>
            </a:r>
          </a:p>
          <a:p>
            <a:r>
              <a:rPr lang="sv-SE" sz="2300" dirty="0"/>
              <a:t>och högerskytt.</a:t>
            </a:r>
          </a:p>
        </p:txBody>
      </p:sp>
      <p:sp>
        <p:nvSpPr>
          <p:cNvPr id="7" name="textruta 6"/>
          <p:cNvSpPr txBox="1"/>
          <p:nvPr/>
        </p:nvSpPr>
        <p:spPr>
          <a:xfrm>
            <a:off x="7366630" y="4085190"/>
            <a:ext cx="2104921" cy="659304"/>
          </a:xfrm>
          <a:prstGeom prst="rect">
            <a:avLst/>
          </a:prstGeom>
          <a:noFill/>
        </p:spPr>
        <p:txBody>
          <a:bodyPr wrap="square" lIns="104287" tIns="52144" rIns="104287" bIns="52144" rtlCol="0">
            <a:spAutoFit/>
          </a:bodyPr>
          <a:lstStyle/>
          <a:p>
            <a:r>
              <a:rPr lang="sv-SE" i="1" dirty="0"/>
              <a:t>Skjutavstånd </a:t>
            </a:r>
          </a:p>
          <a:p>
            <a:r>
              <a:rPr lang="sv-SE" i="1" dirty="0"/>
              <a:t>30 meter</a:t>
            </a:r>
          </a:p>
        </p:txBody>
      </p:sp>
      <p:sp>
        <p:nvSpPr>
          <p:cNvPr id="20" name="textruta 19"/>
          <p:cNvSpPr txBox="1"/>
          <p:nvPr/>
        </p:nvSpPr>
        <p:spPr>
          <a:xfrm>
            <a:off x="7486713" y="5296361"/>
            <a:ext cx="2525906" cy="1167136"/>
          </a:xfrm>
          <a:prstGeom prst="rect">
            <a:avLst/>
          </a:prstGeom>
          <a:noFill/>
          <a:ln w="19050">
            <a:solidFill>
              <a:schemeClr val="bg1"/>
            </a:solidFill>
          </a:ln>
        </p:spPr>
        <p:txBody>
          <a:bodyPr wrap="square" lIns="104287" tIns="52144" rIns="104287" bIns="52144" rtlCol="0">
            <a:spAutoFit/>
          </a:bodyPr>
          <a:lstStyle/>
          <a:p>
            <a:r>
              <a:rPr lang="sv-SE" sz="2300" i="1" dirty="0"/>
              <a:t>Siktlinjen och </a:t>
            </a:r>
          </a:p>
          <a:p>
            <a:r>
              <a:rPr lang="sv-SE" sz="2300" i="1" dirty="0"/>
              <a:t>skottlinjen är olika</a:t>
            </a:r>
          </a:p>
        </p:txBody>
      </p:sp>
      <p:sp>
        <p:nvSpPr>
          <p:cNvPr id="17" name="Rektangel 16"/>
          <p:cNvSpPr/>
          <p:nvPr/>
        </p:nvSpPr>
        <p:spPr>
          <a:xfrm>
            <a:off x="4924922" y="2088431"/>
            <a:ext cx="5220205" cy="4365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846154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34045" y="579183"/>
            <a:ext cx="6886935" cy="1164556"/>
          </a:xfrm>
        </p:spPr>
        <p:txBody>
          <a:bodyPr>
            <a:noAutofit/>
          </a:bodyPr>
          <a:lstStyle/>
          <a:p>
            <a:r>
              <a:rPr lang="sv-SE" sz="3200" b="1" dirty="0"/>
              <a:t>Jaktskyttets ABC I – Hur du kontrollera ögondominans</a:t>
            </a:r>
          </a:p>
        </p:txBody>
      </p:sp>
      <p:sp>
        <p:nvSpPr>
          <p:cNvPr id="3" name="Rektangel 2"/>
          <p:cNvSpPr/>
          <p:nvPr/>
        </p:nvSpPr>
        <p:spPr>
          <a:xfrm>
            <a:off x="967670" y="1816991"/>
            <a:ext cx="3763818" cy="4198735"/>
          </a:xfrm>
          <a:prstGeom prst="rect">
            <a:avLst/>
          </a:prstGeom>
          <a:noFill/>
          <a:ln w="19050">
            <a:solidFill>
              <a:schemeClr val="bg1"/>
            </a:solidFill>
          </a:ln>
        </p:spPr>
        <p:txBody>
          <a:bodyPr wrap="square" lIns="104287" tIns="52144" rIns="104287" bIns="52144">
            <a:spAutoFit/>
          </a:bodyPr>
          <a:lstStyle/>
          <a:p>
            <a:endParaRPr lang="sv-SE" sz="900" dirty="0"/>
          </a:p>
          <a:p>
            <a:pPr>
              <a:buFont typeface="Arial" pitchFamily="34" charset="0"/>
              <a:buChar char="•"/>
            </a:pPr>
            <a:r>
              <a:rPr lang="sv-SE" sz="2300" dirty="0"/>
              <a:t>  Du kontrollerar ditt seende genom att ta ut en riktpunkt t.ex. på en vägg några meter bort.</a:t>
            </a:r>
          </a:p>
          <a:p>
            <a:endParaRPr lang="sv-SE" sz="900" dirty="0"/>
          </a:p>
          <a:p>
            <a:pPr>
              <a:buFont typeface="Arial" pitchFamily="34" charset="0"/>
              <a:buChar char="•"/>
            </a:pPr>
            <a:r>
              <a:rPr lang="sv-SE" sz="2300" dirty="0"/>
              <a:t>  Fokusera punkten med </a:t>
            </a:r>
            <a:r>
              <a:rPr lang="sv-SE" sz="2300" u="sng" dirty="0"/>
              <a:t>båda ögonen</a:t>
            </a:r>
            <a:r>
              <a:rPr lang="sv-SE" sz="2300" dirty="0"/>
              <a:t> öppna.</a:t>
            </a:r>
          </a:p>
          <a:p>
            <a:endParaRPr lang="sv-SE" sz="900" dirty="0"/>
          </a:p>
          <a:p>
            <a:pPr>
              <a:buFont typeface="Arial" pitchFamily="34" charset="0"/>
              <a:buChar char="•"/>
            </a:pPr>
            <a:r>
              <a:rPr lang="sv-SE" sz="2300" dirty="0"/>
              <a:t>  Sträck ut en arm och håll upp pekfingret och peka på riktpunkten, med </a:t>
            </a:r>
            <a:r>
              <a:rPr lang="sv-SE" sz="2300" u="sng" dirty="0"/>
              <a:t>båda</a:t>
            </a:r>
            <a:r>
              <a:rPr lang="sv-SE" sz="2300" dirty="0"/>
              <a:t> </a:t>
            </a:r>
            <a:r>
              <a:rPr lang="sv-SE" sz="2300" u="sng" dirty="0"/>
              <a:t>ögonen</a:t>
            </a:r>
            <a:r>
              <a:rPr lang="sv-SE" sz="2300" dirty="0"/>
              <a:t> öppna.</a:t>
            </a:r>
          </a:p>
          <a:p>
            <a:endParaRPr lang="sv-SE" sz="900" dirty="0"/>
          </a:p>
        </p:txBody>
      </p:sp>
      <p:pic>
        <p:nvPicPr>
          <p:cNvPr id="4" name="Picture 2"/>
          <p:cNvPicPr>
            <a:picLocks noChangeAspect="1" noChangeArrowheads="1"/>
          </p:cNvPicPr>
          <p:nvPr/>
        </p:nvPicPr>
        <p:blipFill>
          <a:blip r:embed="rId2" cstate="print"/>
          <a:srcRect/>
          <a:stretch>
            <a:fillRect/>
          </a:stretch>
        </p:blipFill>
        <p:spPr bwMode="auto">
          <a:xfrm>
            <a:off x="5150375" y="2398173"/>
            <a:ext cx="4750685" cy="3036369"/>
          </a:xfrm>
          <a:prstGeom prst="rect">
            <a:avLst/>
          </a:prstGeom>
          <a:noFill/>
          <a:ln w="9525">
            <a:noFill/>
            <a:miter lim="800000"/>
            <a:headEnd/>
            <a:tailEnd/>
          </a:ln>
        </p:spPr>
      </p:pic>
      <p:sp>
        <p:nvSpPr>
          <p:cNvPr id="5" name="Kors 4"/>
          <p:cNvSpPr/>
          <p:nvPr/>
        </p:nvSpPr>
        <p:spPr>
          <a:xfrm>
            <a:off x="7268913" y="2848644"/>
            <a:ext cx="362551" cy="317502"/>
          </a:xfrm>
          <a:prstGeom prst="plus">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725334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8367" y="1249034"/>
            <a:ext cx="9622632" cy="460832"/>
          </a:xfrm>
        </p:spPr>
        <p:txBody>
          <a:bodyPr>
            <a:noAutofit/>
          </a:bodyPr>
          <a:lstStyle/>
          <a:p>
            <a:r>
              <a:rPr lang="sv-SE" sz="3200" b="1" dirty="0"/>
              <a:t>Jaktskyttets ABC I – </a:t>
            </a:r>
            <a:br>
              <a:rPr lang="sv-SE" sz="3200" b="1" dirty="0"/>
            </a:br>
            <a:r>
              <a:rPr lang="sv-SE" sz="3200" b="1" dirty="0"/>
              <a:t>Analys, dominant seende</a:t>
            </a:r>
          </a:p>
        </p:txBody>
      </p:sp>
      <p:sp>
        <p:nvSpPr>
          <p:cNvPr id="3" name="textruta 2"/>
          <p:cNvSpPr txBox="1"/>
          <p:nvPr/>
        </p:nvSpPr>
        <p:spPr>
          <a:xfrm>
            <a:off x="681454" y="1809958"/>
            <a:ext cx="5028229" cy="3706292"/>
          </a:xfrm>
          <a:prstGeom prst="rect">
            <a:avLst/>
          </a:prstGeom>
          <a:noFill/>
          <a:ln w="19050">
            <a:solidFill>
              <a:schemeClr val="bg1"/>
            </a:solidFill>
          </a:ln>
        </p:spPr>
        <p:txBody>
          <a:bodyPr wrap="square" lIns="104287" tIns="52144" rIns="104287" bIns="52144" rtlCol="0">
            <a:spAutoFit/>
          </a:bodyPr>
          <a:lstStyle/>
          <a:p>
            <a:endParaRPr lang="sv-SE" sz="900" b="1" dirty="0"/>
          </a:p>
          <a:p>
            <a:pPr>
              <a:buFont typeface="Arial" pitchFamily="34" charset="0"/>
              <a:buChar char="•"/>
            </a:pPr>
            <a:r>
              <a:rPr lang="sv-SE" sz="2300" dirty="0"/>
              <a:t> Blunda med vänster öga. Pekar fingret mitt på punkten har du dominant högeröga.</a:t>
            </a:r>
          </a:p>
          <a:p>
            <a:endParaRPr lang="sv-SE" sz="900" dirty="0"/>
          </a:p>
          <a:p>
            <a:pPr>
              <a:buFont typeface="Arial" pitchFamily="34" charset="0"/>
              <a:buChar char="•"/>
            </a:pPr>
            <a:r>
              <a:rPr lang="sv-SE" sz="2300" dirty="0"/>
              <a:t> Blunda med höger öga. Pekar fingret mitt på punkten har du dominant vänsteröga.</a:t>
            </a:r>
          </a:p>
          <a:p>
            <a:endParaRPr lang="sv-SE" sz="900" dirty="0"/>
          </a:p>
          <a:p>
            <a:pPr>
              <a:buFont typeface="Arial" pitchFamily="34" charset="0"/>
              <a:buChar char="•"/>
            </a:pPr>
            <a:r>
              <a:rPr lang="sv-SE" sz="2300" dirty="0"/>
              <a:t> Om inte fingret pekar rätt oavsett vilket öga du blundar med, så har du mellandominant</a:t>
            </a:r>
            <a:r>
              <a:rPr lang="sv-SE" dirty="0"/>
              <a:t> </a:t>
            </a:r>
            <a:r>
              <a:rPr lang="sv-SE" sz="2300" dirty="0"/>
              <a:t>seende.</a:t>
            </a:r>
          </a:p>
        </p:txBody>
      </p:sp>
      <p:sp>
        <p:nvSpPr>
          <p:cNvPr id="7" name="textruta 6"/>
          <p:cNvSpPr txBox="1"/>
          <p:nvPr/>
        </p:nvSpPr>
        <p:spPr>
          <a:xfrm>
            <a:off x="681454" y="5516250"/>
            <a:ext cx="5028229" cy="1167136"/>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Om du inte kan blunda med ett öga vid testanalysen, så kan du hålla upp en hand framför ögat.</a:t>
            </a:r>
          </a:p>
        </p:txBody>
      </p:sp>
      <p:sp>
        <p:nvSpPr>
          <p:cNvPr id="12" name="textruta 11"/>
          <p:cNvSpPr txBox="1"/>
          <p:nvPr/>
        </p:nvSpPr>
        <p:spPr>
          <a:xfrm>
            <a:off x="7034080" y="5778282"/>
            <a:ext cx="2020725" cy="459249"/>
          </a:xfrm>
          <a:prstGeom prst="rect">
            <a:avLst/>
          </a:prstGeom>
          <a:solidFill>
            <a:schemeClr val="bg2"/>
          </a:solidFill>
          <a:ln>
            <a:solidFill>
              <a:schemeClr val="bg1"/>
            </a:solidFill>
          </a:ln>
        </p:spPr>
        <p:txBody>
          <a:bodyPr wrap="square" lIns="104287" tIns="52144" rIns="104287" bIns="52144" rtlCol="0">
            <a:spAutoFit/>
          </a:bodyPr>
          <a:lstStyle/>
          <a:p>
            <a:endParaRPr lang="sv-SE" sz="2300" dirty="0"/>
          </a:p>
        </p:txBody>
      </p:sp>
    </p:spTree>
    <p:extLst>
      <p:ext uri="{BB962C8B-B14F-4D97-AF65-F5344CB8AC3E}">
        <p14:creationId xmlns:p14="http://schemas.microsoft.com/office/powerpoint/2010/main" val="91209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00002" y="423749"/>
            <a:ext cx="8747765" cy="1461188"/>
          </a:xfrm>
        </p:spPr>
        <p:txBody>
          <a:bodyPr/>
          <a:lstStyle/>
          <a:p>
            <a:r>
              <a:rPr lang="sv-SE" sz="3600" b="1" dirty="0"/>
              <a:t>Jaktskyttets ABC I – Analys, dominant seende.</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23</a:t>
            </a:fld>
            <a:endParaRPr lang="sv-SE" dirty="0"/>
          </a:p>
        </p:txBody>
      </p:sp>
      <p:sp>
        <p:nvSpPr>
          <p:cNvPr id="4" name="textruta 3"/>
          <p:cNvSpPr txBox="1"/>
          <p:nvPr/>
        </p:nvSpPr>
        <p:spPr>
          <a:xfrm>
            <a:off x="489098" y="2200941"/>
            <a:ext cx="4965406" cy="4561366"/>
          </a:xfrm>
          <a:prstGeom prst="rect">
            <a:avLst/>
          </a:prstGeom>
          <a:noFill/>
        </p:spPr>
        <p:txBody>
          <a:bodyPr wrap="none" lIns="0" tIns="0" rIns="0" bIns="0" rtlCol="0">
            <a:noAutofit/>
          </a:bodyPr>
          <a:lstStyle/>
          <a:p>
            <a:pPr lvl="0"/>
            <a:r>
              <a:rPr lang="sv-SE" sz="2300" b="1" dirty="0">
                <a:solidFill>
                  <a:prstClr val="black"/>
                </a:solidFill>
              </a:rPr>
              <a:t>Att skjuta med ett öga öppet.</a:t>
            </a:r>
          </a:p>
          <a:p>
            <a:pPr lvl="0"/>
            <a:endParaRPr lang="sv-SE" sz="900" b="1" dirty="0">
              <a:solidFill>
                <a:prstClr val="black"/>
              </a:solidFill>
            </a:endParaRPr>
          </a:p>
          <a:p>
            <a:pPr lvl="0"/>
            <a:r>
              <a:rPr lang="sv-SE" sz="2300" dirty="0">
                <a:solidFill>
                  <a:prstClr val="black"/>
                </a:solidFill>
              </a:rPr>
              <a:t>Med någon form av feldominant </a:t>
            </a:r>
          </a:p>
          <a:p>
            <a:pPr lvl="0"/>
            <a:r>
              <a:rPr lang="sv-SE" sz="2300" dirty="0">
                <a:solidFill>
                  <a:prstClr val="black"/>
                </a:solidFill>
              </a:rPr>
              <a:t>seende, så måste du alltid sikta </a:t>
            </a:r>
          </a:p>
          <a:p>
            <a:pPr lvl="0"/>
            <a:r>
              <a:rPr lang="sv-SE" sz="2300" dirty="0">
                <a:solidFill>
                  <a:prstClr val="black"/>
                </a:solidFill>
              </a:rPr>
              <a:t>med endast skjutögat öppet, för </a:t>
            </a:r>
          </a:p>
          <a:p>
            <a:pPr lvl="0"/>
            <a:r>
              <a:rPr lang="sv-SE" sz="2300" dirty="0">
                <a:solidFill>
                  <a:prstClr val="black"/>
                </a:solidFill>
              </a:rPr>
              <a:t>att det ska bli rätt siktlinje och målbild.</a:t>
            </a:r>
          </a:p>
          <a:p>
            <a:pPr lvl="0"/>
            <a:endParaRPr lang="sv-SE" sz="900" dirty="0">
              <a:solidFill>
                <a:prstClr val="black"/>
              </a:solidFill>
            </a:endParaRPr>
          </a:p>
          <a:p>
            <a:pPr lvl="0"/>
            <a:r>
              <a:rPr lang="sv-SE" sz="2300" dirty="0">
                <a:solidFill>
                  <a:prstClr val="black"/>
                </a:solidFill>
              </a:rPr>
              <a:t>Blunda med det andra ögat så </a:t>
            </a:r>
          </a:p>
          <a:p>
            <a:pPr lvl="0"/>
            <a:r>
              <a:rPr lang="sv-SE" sz="2300" dirty="0">
                <a:solidFill>
                  <a:prstClr val="black"/>
                </a:solidFill>
              </a:rPr>
              <a:t>sent som möjligt, för att ha bästa </a:t>
            </a:r>
          </a:p>
          <a:p>
            <a:pPr lvl="0"/>
            <a:r>
              <a:rPr lang="sv-SE" sz="2300" dirty="0">
                <a:solidFill>
                  <a:prstClr val="black"/>
                </a:solidFill>
              </a:rPr>
              <a:t>möjliga målkontroll</a:t>
            </a:r>
          </a:p>
          <a:p>
            <a:pPr lvl="0"/>
            <a:r>
              <a:rPr lang="sv-SE" sz="2300" dirty="0">
                <a:solidFill>
                  <a:prstClr val="black"/>
                </a:solidFill>
              </a:rPr>
              <a:t>före och fram till skott.</a:t>
            </a:r>
            <a:endParaRPr lang="sv-SE" dirty="0">
              <a:solidFill>
                <a:prstClr val="black"/>
              </a:solidFill>
            </a:endParaRPr>
          </a:p>
        </p:txBody>
      </p:sp>
      <p:sp>
        <p:nvSpPr>
          <p:cNvPr id="5" name="textruta 4"/>
          <p:cNvSpPr txBox="1"/>
          <p:nvPr/>
        </p:nvSpPr>
        <p:spPr>
          <a:xfrm>
            <a:off x="7517219" y="2998381"/>
            <a:ext cx="914400" cy="914400"/>
          </a:xfrm>
          <a:prstGeom prst="rect">
            <a:avLst/>
          </a:prstGeom>
          <a:noFill/>
        </p:spPr>
        <p:txBody>
          <a:bodyPr wrap="none" lIns="0" tIns="0" rIns="0" bIns="0" rtlCol="0">
            <a:noAutofit/>
          </a:bodyPr>
          <a:lstStyle/>
          <a:p>
            <a:pPr algn="l">
              <a:lnSpc>
                <a:spcPts val="3200"/>
              </a:lnSpc>
            </a:pPr>
            <a:endParaRPr lang="sv-SE" sz="3200" dirty="0"/>
          </a:p>
        </p:txBody>
      </p:sp>
      <p:pic>
        <p:nvPicPr>
          <p:cNvPr id="6" name="Picture 2"/>
          <p:cNvPicPr>
            <a:picLocks noChangeAspect="1" noChangeArrowheads="1"/>
          </p:cNvPicPr>
          <p:nvPr/>
        </p:nvPicPr>
        <p:blipFill rotWithShape="1">
          <a:blip r:embed="rId2" cstate="print"/>
          <a:srcRect l="12727" r="18259" b="14457"/>
          <a:stretch/>
        </p:blipFill>
        <p:spPr bwMode="auto">
          <a:xfrm>
            <a:off x="5669813" y="2147773"/>
            <a:ext cx="2338281" cy="2111799"/>
          </a:xfrm>
          <a:prstGeom prst="rect">
            <a:avLst/>
          </a:prstGeom>
          <a:noFill/>
          <a:ln w="9525">
            <a:noFill/>
            <a:miter lim="800000"/>
            <a:headEnd/>
            <a:tailEnd/>
          </a:ln>
        </p:spPr>
      </p:pic>
      <p:sp>
        <p:nvSpPr>
          <p:cNvPr id="7" name="textruta 6"/>
          <p:cNvSpPr txBox="1"/>
          <p:nvPr/>
        </p:nvSpPr>
        <p:spPr>
          <a:xfrm>
            <a:off x="8910083" y="4199860"/>
            <a:ext cx="818707" cy="520996"/>
          </a:xfrm>
          <a:prstGeom prst="rect">
            <a:avLst/>
          </a:prstGeom>
          <a:noFill/>
        </p:spPr>
        <p:txBody>
          <a:bodyPr wrap="square" lIns="0" tIns="0" rIns="0" bIns="0" rtlCol="0">
            <a:noAutofit/>
          </a:bodyPr>
          <a:lstStyle/>
          <a:p>
            <a:pPr algn="l">
              <a:lnSpc>
                <a:spcPts val="3200"/>
              </a:lnSpc>
            </a:pPr>
            <a:endParaRPr lang="sv-SE" sz="3200" dirty="0"/>
          </a:p>
        </p:txBody>
      </p:sp>
      <p:sp>
        <p:nvSpPr>
          <p:cNvPr id="9" name="textruta 8"/>
          <p:cNvSpPr txBox="1"/>
          <p:nvPr/>
        </p:nvSpPr>
        <p:spPr>
          <a:xfrm>
            <a:off x="6985590" y="3955312"/>
            <a:ext cx="3189767" cy="574158"/>
          </a:xfrm>
          <a:prstGeom prst="rect">
            <a:avLst/>
          </a:prstGeom>
          <a:noFill/>
        </p:spPr>
        <p:txBody>
          <a:bodyPr wrap="none" lIns="0" tIns="0" rIns="0" bIns="0" rtlCol="0">
            <a:noAutofit/>
          </a:bodyPr>
          <a:lstStyle/>
          <a:p>
            <a:pPr algn="l">
              <a:lnSpc>
                <a:spcPts val="3200"/>
              </a:lnSpc>
            </a:pPr>
            <a:endParaRPr lang="sv-SE" sz="3200" dirty="0"/>
          </a:p>
        </p:txBody>
      </p:sp>
      <p:sp>
        <p:nvSpPr>
          <p:cNvPr id="10" name="textruta 9"/>
          <p:cNvSpPr txBox="1"/>
          <p:nvPr/>
        </p:nvSpPr>
        <p:spPr>
          <a:xfrm>
            <a:off x="8112641" y="2775107"/>
            <a:ext cx="2377153" cy="813193"/>
          </a:xfrm>
          <a:prstGeom prst="rect">
            <a:avLst/>
          </a:prstGeom>
          <a:solidFill>
            <a:schemeClr val="bg2"/>
          </a:solidFill>
          <a:ln>
            <a:solidFill>
              <a:schemeClr val="bg1"/>
            </a:solidFill>
          </a:ln>
        </p:spPr>
        <p:txBody>
          <a:bodyPr wrap="square" lIns="104287" tIns="52144" rIns="104287" bIns="52144" rtlCol="0">
            <a:spAutoFit/>
          </a:bodyPr>
          <a:lstStyle/>
          <a:p>
            <a:r>
              <a:rPr lang="sv-SE" sz="2300" dirty="0"/>
              <a:t>Två ögon öppna</a:t>
            </a:r>
          </a:p>
          <a:p>
            <a:r>
              <a:rPr lang="sv-SE" sz="2300" dirty="0"/>
              <a:t> före skott.</a:t>
            </a:r>
          </a:p>
        </p:txBody>
      </p:sp>
      <p:pic>
        <p:nvPicPr>
          <p:cNvPr id="11" name="Picture 3"/>
          <p:cNvPicPr>
            <a:picLocks noChangeAspect="1" noChangeArrowheads="1"/>
          </p:cNvPicPr>
          <p:nvPr/>
        </p:nvPicPr>
        <p:blipFill rotWithShape="1">
          <a:blip r:embed="rId3" cstate="print"/>
          <a:srcRect l="7526" r="10154" b="2384"/>
          <a:stretch/>
        </p:blipFill>
        <p:spPr bwMode="auto">
          <a:xfrm>
            <a:off x="5645889" y="4609862"/>
            <a:ext cx="2349958" cy="2146647"/>
          </a:xfrm>
          <a:prstGeom prst="rect">
            <a:avLst/>
          </a:prstGeom>
          <a:noFill/>
          <a:ln w="9525">
            <a:noFill/>
            <a:miter lim="800000"/>
            <a:headEnd/>
            <a:tailEnd/>
          </a:ln>
        </p:spPr>
      </p:pic>
      <p:sp>
        <p:nvSpPr>
          <p:cNvPr id="12" name="textruta 11"/>
          <p:cNvSpPr txBox="1"/>
          <p:nvPr/>
        </p:nvSpPr>
        <p:spPr>
          <a:xfrm>
            <a:off x="6783573" y="4040372"/>
            <a:ext cx="3423684" cy="489098"/>
          </a:xfrm>
          <a:prstGeom prst="rect">
            <a:avLst/>
          </a:prstGeom>
          <a:noFill/>
        </p:spPr>
        <p:txBody>
          <a:bodyPr wrap="square" lIns="0" tIns="0" rIns="0" bIns="0" rtlCol="0">
            <a:noAutofit/>
          </a:bodyPr>
          <a:lstStyle/>
          <a:p>
            <a:pPr algn="l">
              <a:lnSpc>
                <a:spcPts val="3200"/>
              </a:lnSpc>
            </a:pPr>
            <a:endParaRPr lang="sv-SE" sz="3200" dirty="0"/>
          </a:p>
        </p:txBody>
      </p:sp>
      <p:sp>
        <p:nvSpPr>
          <p:cNvPr id="14" name="textruta 13"/>
          <p:cNvSpPr txBox="1"/>
          <p:nvPr/>
        </p:nvSpPr>
        <p:spPr>
          <a:xfrm>
            <a:off x="8250857" y="5401390"/>
            <a:ext cx="1967031" cy="882452"/>
          </a:xfrm>
          <a:prstGeom prst="rect">
            <a:avLst/>
          </a:prstGeom>
          <a:noFill/>
        </p:spPr>
        <p:txBody>
          <a:bodyPr wrap="square" lIns="0" tIns="0" rIns="0" bIns="0" rtlCol="0">
            <a:noAutofit/>
          </a:bodyPr>
          <a:lstStyle/>
          <a:p>
            <a:pPr algn="l">
              <a:lnSpc>
                <a:spcPts val="3200"/>
              </a:lnSpc>
            </a:pPr>
            <a:r>
              <a:rPr lang="sv-SE" sz="2300" dirty="0"/>
              <a:t>Ett öga öppet </a:t>
            </a:r>
          </a:p>
          <a:p>
            <a:pPr algn="l">
              <a:lnSpc>
                <a:spcPts val="3200"/>
              </a:lnSpc>
            </a:pPr>
            <a:r>
              <a:rPr lang="sv-SE" sz="2300" dirty="0"/>
              <a:t>vid skott.  </a:t>
            </a:r>
          </a:p>
        </p:txBody>
      </p:sp>
    </p:spTree>
    <p:extLst>
      <p:ext uri="{BB962C8B-B14F-4D97-AF65-F5344CB8AC3E}">
        <p14:creationId xmlns:p14="http://schemas.microsoft.com/office/powerpoint/2010/main" val="384710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320213" y="2333557"/>
            <a:ext cx="2197545" cy="540207"/>
          </a:xfrm>
        </p:spPr>
        <p:txBody>
          <a:bodyPr>
            <a:normAutofit fontScale="90000"/>
          </a:bodyPr>
          <a:lstStyle/>
          <a:p>
            <a:r>
              <a:rPr lang="sv-SE" sz="3200" dirty="0"/>
              <a:t>Riktpunkt</a:t>
            </a:r>
          </a:p>
        </p:txBody>
      </p:sp>
      <p:sp>
        <p:nvSpPr>
          <p:cNvPr id="3" name="Kors 2"/>
          <p:cNvSpPr/>
          <p:nvPr/>
        </p:nvSpPr>
        <p:spPr>
          <a:xfrm>
            <a:off x="4924922" y="3541711"/>
            <a:ext cx="757772" cy="714379"/>
          </a:xfrm>
          <a:prstGeom prst="plus">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4" name="textruta 3"/>
          <p:cNvSpPr txBox="1"/>
          <p:nvPr/>
        </p:nvSpPr>
        <p:spPr>
          <a:xfrm>
            <a:off x="3395264" y="808076"/>
            <a:ext cx="5220586" cy="914400"/>
          </a:xfrm>
          <a:prstGeom prst="rect">
            <a:avLst/>
          </a:prstGeom>
          <a:noFill/>
        </p:spPr>
        <p:txBody>
          <a:bodyPr wrap="none" lIns="0" tIns="0" rIns="0" bIns="0" rtlCol="0">
            <a:noAutofit/>
          </a:bodyPr>
          <a:lstStyle/>
          <a:p>
            <a:pPr>
              <a:lnSpc>
                <a:spcPts val="3200"/>
              </a:lnSpc>
            </a:pPr>
            <a:r>
              <a:rPr lang="sv-SE" sz="3200" b="1" dirty="0"/>
              <a:t>Jaktskyttets ABC I </a:t>
            </a:r>
            <a:endParaRPr lang="sv-SE" sz="3200" dirty="0"/>
          </a:p>
        </p:txBody>
      </p:sp>
    </p:spTree>
    <p:extLst>
      <p:ext uri="{BB962C8B-B14F-4D97-AF65-F5344CB8AC3E}">
        <p14:creationId xmlns:p14="http://schemas.microsoft.com/office/powerpoint/2010/main" val="1881565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4924922" y="4652968"/>
            <a:ext cx="5472796" cy="2013522"/>
          </a:xfrm>
          <a:prstGeom prst="rect">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775086" y="1355363"/>
            <a:ext cx="9622632" cy="381456"/>
          </a:xfrm>
        </p:spPr>
        <p:txBody>
          <a:bodyPr>
            <a:noAutofit/>
          </a:bodyPr>
          <a:lstStyle/>
          <a:p>
            <a:r>
              <a:rPr lang="sv-SE" sz="3600" b="1" dirty="0"/>
              <a:t>Jaktskyttets ABC I - Feldominant seende</a:t>
            </a:r>
            <a:endParaRPr lang="sv-SE" sz="3200" b="1" dirty="0"/>
          </a:p>
        </p:txBody>
      </p:sp>
      <p:pic>
        <p:nvPicPr>
          <p:cNvPr id="1026" name="Picture 2"/>
          <p:cNvPicPr>
            <a:picLocks noChangeAspect="1" noChangeArrowheads="1"/>
          </p:cNvPicPr>
          <p:nvPr/>
        </p:nvPicPr>
        <p:blipFill rotWithShape="1">
          <a:blip r:embed="rId3" cstate="print"/>
          <a:srcRect b="6678"/>
          <a:stretch/>
        </p:blipFill>
        <p:spPr bwMode="auto">
          <a:xfrm>
            <a:off x="4924922" y="4497786"/>
            <a:ext cx="4883418" cy="2168704"/>
          </a:xfrm>
          <a:prstGeom prst="rect">
            <a:avLst/>
          </a:prstGeom>
          <a:noFill/>
          <a:ln w="9525">
            <a:noFill/>
            <a:miter lim="800000"/>
            <a:headEnd/>
            <a:tailEnd/>
          </a:ln>
        </p:spPr>
      </p:pic>
      <p:sp>
        <p:nvSpPr>
          <p:cNvPr id="6" name="textruta 5"/>
          <p:cNvSpPr txBox="1"/>
          <p:nvPr/>
        </p:nvSpPr>
        <p:spPr>
          <a:xfrm>
            <a:off x="4818597" y="1994519"/>
            <a:ext cx="5472796" cy="2644463"/>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u="sng" dirty="0"/>
              <a:t>Permanenta lösningar.</a:t>
            </a:r>
          </a:p>
          <a:p>
            <a:endParaRPr lang="sv-SE" sz="900" b="1" u="sng" dirty="0"/>
          </a:p>
          <a:p>
            <a:pPr>
              <a:buFont typeface="Arial" pitchFamily="34" charset="0"/>
              <a:buChar char="•"/>
            </a:pPr>
            <a:r>
              <a:rPr lang="sv-SE" sz="2300" dirty="0"/>
              <a:t> Montera ett rödpunktssikte på vapnet. </a:t>
            </a:r>
          </a:p>
          <a:p>
            <a:endParaRPr lang="sv-SE" sz="900" dirty="0"/>
          </a:p>
          <a:p>
            <a:pPr>
              <a:buFont typeface="Arial" pitchFamily="34" charset="0"/>
              <a:buChar char="•"/>
            </a:pPr>
            <a:r>
              <a:rPr lang="sv-SE" sz="2300" dirty="0"/>
              <a:t> Montera ett kikarsikte med låg förstoring.</a:t>
            </a:r>
          </a:p>
          <a:p>
            <a:endParaRPr lang="sv-SE" sz="900" dirty="0"/>
          </a:p>
          <a:p>
            <a:pPr>
              <a:buFont typeface="Arial" pitchFamily="34" charset="0"/>
              <a:buChar char="•"/>
            </a:pPr>
            <a:r>
              <a:rPr lang="sv-SE" sz="2300" dirty="0"/>
              <a:t> Endast skjutögat som kan se den röda</a:t>
            </a:r>
          </a:p>
          <a:p>
            <a:r>
              <a:rPr lang="sv-SE" sz="2300" dirty="0"/>
              <a:t>   punkten / kikarens riktmedel</a:t>
            </a:r>
            <a:r>
              <a:rPr lang="sv-SE" dirty="0"/>
              <a:t>.</a:t>
            </a:r>
          </a:p>
        </p:txBody>
      </p:sp>
      <p:sp>
        <p:nvSpPr>
          <p:cNvPr id="8" name="textruta 7"/>
          <p:cNvSpPr txBox="1"/>
          <p:nvPr/>
        </p:nvSpPr>
        <p:spPr>
          <a:xfrm>
            <a:off x="378292" y="4652968"/>
            <a:ext cx="4294040" cy="2013521"/>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u="sng" dirty="0"/>
              <a:t>Färgade lyskorn (kan hjälpa)</a:t>
            </a:r>
            <a:r>
              <a:rPr lang="sv-SE" sz="2300" dirty="0"/>
              <a:t>.</a:t>
            </a:r>
          </a:p>
          <a:p>
            <a:endParaRPr lang="sv-SE" sz="900" dirty="0"/>
          </a:p>
          <a:p>
            <a:r>
              <a:rPr lang="sv-SE" sz="2300" dirty="0"/>
              <a:t>Långa s.k. lyskorn av fiberoptik </a:t>
            </a:r>
          </a:p>
          <a:p>
            <a:r>
              <a:rPr lang="sv-SE" sz="2300" dirty="0"/>
              <a:t>som är monterade i en rörhylsa, </a:t>
            </a:r>
          </a:p>
          <a:p>
            <a:r>
              <a:rPr lang="sv-SE" sz="2300" dirty="0"/>
              <a:t>kan endast ses med skjutögat.</a:t>
            </a:r>
          </a:p>
        </p:txBody>
      </p:sp>
      <p:sp>
        <p:nvSpPr>
          <p:cNvPr id="7" name="textruta 6"/>
          <p:cNvSpPr txBox="1"/>
          <p:nvPr/>
        </p:nvSpPr>
        <p:spPr>
          <a:xfrm>
            <a:off x="378292" y="1994519"/>
            <a:ext cx="4294040" cy="2567519"/>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u="sng" dirty="0"/>
              <a:t>Provisoriska lösningar.</a:t>
            </a:r>
          </a:p>
          <a:p>
            <a:endParaRPr lang="sv-SE" sz="900" b="1" u="sng" dirty="0"/>
          </a:p>
          <a:p>
            <a:pPr>
              <a:buFont typeface="Arial" pitchFamily="34" charset="0"/>
              <a:buChar char="•"/>
            </a:pPr>
            <a:r>
              <a:rPr lang="sv-SE" sz="2300" dirty="0"/>
              <a:t> Sätt en lapp framför ögat.</a:t>
            </a:r>
          </a:p>
          <a:p>
            <a:endParaRPr lang="sv-SE" sz="900" dirty="0"/>
          </a:p>
          <a:p>
            <a:pPr>
              <a:buFont typeface="Arial" pitchFamily="34" charset="0"/>
              <a:buChar char="•"/>
            </a:pPr>
            <a:r>
              <a:rPr lang="sv-SE" sz="2300" dirty="0"/>
              <a:t> Sätt en lapp på ett par    glasögon.</a:t>
            </a:r>
          </a:p>
          <a:p>
            <a:endParaRPr lang="sv-SE" sz="900" dirty="0"/>
          </a:p>
          <a:p>
            <a:pPr>
              <a:buFont typeface="Arial" pitchFamily="34" charset="0"/>
              <a:buChar char="•"/>
            </a:pPr>
            <a:r>
              <a:rPr lang="sv-SE" sz="2300" dirty="0"/>
              <a:t> Sätt en lapp bredvid spången.</a:t>
            </a:r>
          </a:p>
          <a:p>
            <a:pPr>
              <a:buFont typeface="Arial" pitchFamily="34" charset="0"/>
              <a:buChar char="•"/>
            </a:pPr>
            <a:endParaRPr lang="sv-SE" dirty="0"/>
          </a:p>
        </p:txBody>
      </p:sp>
    </p:spTree>
    <p:extLst>
      <p:ext uri="{BB962C8B-B14F-4D97-AF65-F5344CB8AC3E}">
        <p14:creationId xmlns:p14="http://schemas.microsoft.com/office/powerpoint/2010/main" val="921549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34877" y="620239"/>
            <a:ext cx="7643310" cy="460832"/>
          </a:xfrm>
        </p:spPr>
        <p:txBody>
          <a:bodyPr>
            <a:noAutofit/>
          </a:bodyPr>
          <a:lstStyle/>
          <a:p>
            <a:r>
              <a:rPr lang="sv-SE" sz="3200" b="1" dirty="0"/>
              <a:t>Jaktskyttets ABC I – Min målbild</a:t>
            </a:r>
          </a:p>
        </p:txBody>
      </p:sp>
      <p:sp>
        <p:nvSpPr>
          <p:cNvPr id="3" name="textruta 2"/>
          <p:cNvSpPr txBox="1"/>
          <p:nvPr/>
        </p:nvSpPr>
        <p:spPr>
          <a:xfrm>
            <a:off x="630882" y="1081071"/>
            <a:ext cx="9514245" cy="4968176"/>
          </a:xfrm>
          <a:prstGeom prst="rect">
            <a:avLst/>
          </a:prstGeom>
          <a:noFill/>
          <a:ln w="19050">
            <a:solidFill>
              <a:schemeClr val="bg1"/>
            </a:solidFill>
          </a:ln>
        </p:spPr>
        <p:txBody>
          <a:bodyPr wrap="square" lIns="104287" tIns="52144" rIns="104287" bIns="52144" rtlCol="0">
            <a:spAutoFit/>
          </a:bodyPr>
          <a:lstStyle/>
          <a:p>
            <a:endParaRPr lang="sv-SE" sz="900" b="1" dirty="0"/>
          </a:p>
          <a:p>
            <a:r>
              <a:rPr lang="sv-SE" sz="2300" b="1" dirty="0"/>
              <a:t>Synens inverkan på kolvmåtten.</a:t>
            </a:r>
          </a:p>
          <a:p>
            <a:endParaRPr lang="sv-SE" sz="900" dirty="0"/>
          </a:p>
          <a:p>
            <a:pPr>
              <a:buFont typeface="Arial" pitchFamily="34" charset="0"/>
              <a:buChar char="•"/>
            </a:pPr>
            <a:r>
              <a:rPr lang="sv-SE" sz="2300" dirty="0"/>
              <a:t> Grunden för höjdanpassning av kolven,</a:t>
            </a:r>
          </a:p>
          <a:p>
            <a:r>
              <a:rPr lang="sv-SE" sz="2300" dirty="0"/>
              <a:t>är att man vid god/distinkt kontakt mellan kolv och kind, </a:t>
            </a:r>
          </a:p>
          <a:p>
            <a:r>
              <a:rPr lang="sv-SE" sz="2300" dirty="0"/>
              <a:t>ska kunna se kornet/mynningen med skjutögat.</a:t>
            </a:r>
          </a:p>
          <a:p>
            <a:endParaRPr lang="sv-SE" sz="900" dirty="0"/>
          </a:p>
          <a:p>
            <a:pPr>
              <a:buFont typeface="Arial" pitchFamily="34" charset="0"/>
              <a:buChar char="•"/>
            </a:pPr>
            <a:r>
              <a:rPr lang="sv-SE" sz="2300" dirty="0"/>
              <a:t> Man ska också ha ett litet mellanrum för siktlinjen över spångens bakre del, för att skjuta bra/rätt träffbilder. </a:t>
            </a:r>
          </a:p>
          <a:p>
            <a:endParaRPr lang="sv-SE" sz="900" dirty="0"/>
          </a:p>
          <a:p>
            <a:pPr>
              <a:buFont typeface="Arial" pitchFamily="34" charset="0"/>
              <a:buChar char="•"/>
            </a:pPr>
            <a:r>
              <a:rPr lang="sv-SE" sz="2300" dirty="0"/>
              <a:t> Hur mycket ”luft” man ska se över bakspången bestäms av hur jag som skytt upplever min målbild, av mynning/korn och målet när jag skjuter.</a:t>
            </a:r>
          </a:p>
          <a:p>
            <a:endParaRPr lang="sv-SE" sz="900" dirty="0"/>
          </a:p>
          <a:p>
            <a:pPr>
              <a:buFont typeface="Arial" pitchFamily="34" charset="0"/>
              <a:buChar char="•"/>
            </a:pPr>
            <a:r>
              <a:rPr lang="sv-SE" sz="2300" dirty="0"/>
              <a:t> Du bör minst kunna lägga ett mynt bak på spången och ändå se kornet.</a:t>
            </a:r>
          </a:p>
          <a:p>
            <a:endParaRPr lang="sv-SE" dirty="0"/>
          </a:p>
        </p:txBody>
      </p:sp>
    </p:spTree>
    <p:extLst>
      <p:ext uri="{BB962C8B-B14F-4D97-AF65-F5344CB8AC3E}">
        <p14:creationId xmlns:p14="http://schemas.microsoft.com/office/powerpoint/2010/main" val="67120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29882" y="157935"/>
            <a:ext cx="8747765" cy="1461188"/>
          </a:xfrm>
        </p:spPr>
        <p:txBody>
          <a:bodyPr/>
          <a:lstStyle/>
          <a:p>
            <a:r>
              <a:rPr lang="sv-SE" sz="3600" b="1" dirty="0"/>
              <a:t>Jaktskyttets ABC I – Min målbild</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27</a:t>
            </a:fld>
            <a:endParaRPr lang="sv-SE" dirty="0"/>
          </a:p>
        </p:txBody>
      </p:sp>
      <p:sp>
        <p:nvSpPr>
          <p:cNvPr id="4" name="textruta 3"/>
          <p:cNvSpPr txBox="1"/>
          <p:nvPr/>
        </p:nvSpPr>
        <p:spPr>
          <a:xfrm>
            <a:off x="2541181" y="3955312"/>
            <a:ext cx="914400" cy="914400"/>
          </a:xfrm>
          <a:prstGeom prst="rect">
            <a:avLst/>
          </a:prstGeom>
          <a:noFill/>
        </p:spPr>
        <p:txBody>
          <a:bodyPr wrap="none" lIns="0" tIns="0" rIns="0" bIns="0" rtlCol="0">
            <a:noAutofit/>
          </a:bodyPr>
          <a:lstStyle/>
          <a:p>
            <a:pPr algn="l">
              <a:lnSpc>
                <a:spcPts val="3200"/>
              </a:lnSpc>
            </a:pPr>
            <a:endParaRPr lang="sv-SE" sz="3200" dirty="0"/>
          </a:p>
        </p:txBody>
      </p:sp>
      <p:sp>
        <p:nvSpPr>
          <p:cNvPr id="5" name="textruta 4"/>
          <p:cNvSpPr txBox="1"/>
          <p:nvPr/>
        </p:nvSpPr>
        <p:spPr>
          <a:xfrm>
            <a:off x="956931" y="3099391"/>
            <a:ext cx="4019106" cy="1456660"/>
          </a:xfrm>
          <a:prstGeom prst="rect">
            <a:avLst/>
          </a:prstGeom>
          <a:noFill/>
        </p:spPr>
        <p:txBody>
          <a:bodyPr wrap="none" lIns="0" tIns="0" rIns="0" bIns="0" rtlCol="0">
            <a:noAutofit/>
          </a:bodyPr>
          <a:lstStyle/>
          <a:p>
            <a:r>
              <a:rPr lang="sv-SE" sz="2800" i="1" dirty="0">
                <a:solidFill>
                  <a:schemeClr val="accent1"/>
                </a:solidFill>
              </a:rPr>
              <a:t>Min målbild är min egen</a:t>
            </a:r>
          </a:p>
          <a:p>
            <a:r>
              <a:rPr lang="sv-SE" sz="2800" i="1" dirty="0">
                <a:solidFill>
                  <a:schemeClr val="accent1"/>
                </a:solidFill>
              </a:rPr>
              <a:t>upplevelse, hur jag siktar</a:t>
            </a:r>
          </a:p>
          <a:p>
            <a:r>
              <a:rPr lang="sv-SE" sz="2800" i="1" dirty="0">
                <a:solidFill>
                  <a:schemeClr val="accent1"/>
                </a:solidFill>
              </a:rPr>
              <a:t>mot ett mål.</a:t>
            </a:r>
          </a:p>
        </p:txBody>
      </p:sp>
      <p:sp>
        <p:nvSpPr>
          <p:cNvPr id="6" name="textruta 5"/>
          <p:cNvSpPr txBox="1"/>
          <p:nvPr/>
        </p:nvSpPr>
        <p:spPr>
          <a:xfrm>
            <a:off x="6453963" y="3370521"/>
            <a:ext cx="914400" cy="914400"/>
          </a:xfrm>
          <a:prstGeom prst="rect">
            <a:avLst/>
          </a:prstGeom>
          <a:noFill/>
        </p:spPr>
        <p:txBody>
          <a:bodyPr wrap="none" lIns="0" tIns="0" rIns="0" bIns="0" rtlCol="0">
            <a:noAutofit/>
          </a:bodyPr>
          <a:lstStyle/>
          <a:p>
            <a:pPr algn="l">
              <a:lnSpc>
                <a:spcPts val="3200"/>
              </a:lnSpc>
            </a:pPr>
            <a:endParaRPr lang="sv-SE" sz="3200" dirty="0"/>
          </a:p>
        </p:txBody>
      </p:sp>
      <p:pic>
        <p:nvPicPr>
          <p:cNvPr id="3074" name="Picture 2" descr="C:\Users\tnn\Pictures\vlcsnap-2016-12-13-13h01m59s54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25" t="9634" r="36636" b="41605"/>
          <a:stretch/>
        </p:blipFill>
        <p:spPr bwMode="auto">
          <a:xfrm>
            <a:off x="5571461" y="2371060"/>
            <a:ext cx="4072269" cy="347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30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36933" y="483490"/>
            <a:ext cx="8673632" cy="1353669"/>
          </a:xfrm>
          <a:ln>
            <a:solidFill>
              <a:schemeClr val="bg1"/>
            </a:solidFill>
          </a:ln>
        </p:spPr>
        <p:txBody>
          <a:bodyPr>
            <a:noAutofit/>
          </a:bodyPr>
          <a:lstStyle/>
          <a:p>
            <a:r>
              <a:rPr lang="sv-SE" sz="3200" b="1" dirty="0"/>
              <a:t>Jaktskyttets ABC I – Kolvanpassning hagelvapen</a:t>
            </a:r>
          </a:p>
        </p:txBody>
      </p:sp>
      <p:pic>
        <p:nvPicPr>
          <p:cNvPr id="3" name="Picture 2"/>
          <p:cNvPicPr>
            <a:picLocks noChangeAspect="1" noChangeArrowheads="1"/>
          </p:cNvPicPr>
          <p:nvPr/>
        </p:nvPicPr>
        <p:blipFill rotWithShape="1">
          <a:blip r:embed="rId3" cstate="print"/>
          <a:srcRect t="20703" r="11537" b="5943"/>
          <a:stretch/>
        </p:blipFill>
        <p:spPr bwMode="auto">
          <a:xfrm>
            <a:off x="5566057" y="2706868"/>
            <a:ext cx="4915858" cy="2806995"/>
          </a:xfrm>
          <a:prstGeom prst="rect">
            <a:avLst/>
          </a:prstGeom>
          <a:noFill/>
          <a:ln w="9525">
            <a:noFill/>
            <a:miter lim="800000"/>
            <a:headEnd/>
            <a:tailEnd/>
          </a:ln>
        </p:spPr>
      </p:pic>
      <p:sp>
        <p:nvSpPr>
          <p:cNvPr id="5" name="textruta 4"/>
          <p:cNvSpPr txBox="1"/>
          <p:nvPr/>
        </p:nvSpPr>
        <p:spPr>
          <a:xfrm>
            <a:off x="170121" y="2729781"/>
            <a:ext cx="5273749" cy="2936851"/>
          </a:xfrm>
          <a:prstGeom prst="rect">
            <a:avLst/>
          </a:prstGeom>
          <a:noFill/>
          <a:ln w="19050">
            <a:solidFill>
              <a:schemeClr val="bg1"/>
            </a:solidFill>
          </a:ln>
        </p:spPr>
        <p:txBody>
          <a:bodyPr wrap="square" lIns="104287" tIns="52144" rIns="104287" bIns="52144" rtlCol="0">
            <a:spAutoFit/>
          </a:bodyPr>
          <a:lstStyle/>
          <a:p>
            <a:r>
              <a:rPr lang="sv-SE" sz="2300" dirty="0"/>
              <a:t>Kolvens höjd avgör hur du skjuter </a:t>
            </a:r>
          </a:p>
          <a:p>
            <a:r>
              <a:rPr lang="sv-SE" sz="2300" dirty="0"/>
              <a:t>i höjdled. Grunden för höjdanpassning </a:t>
            </a:r>
          </a:p>
          <a:p>
            <a:r>
              <a:rPr lang="sv-SE" sz="2300" dirty="0"/>
              <a:t>av kolven är att man vid god </a:t>
            </a:r>
          </a:p>
          <a:p>
            <a:r>
              <a:rPr lang="sv-SE" sz="2300" dirty="0"/>
              <a:t>kindkontakt</a:t>
            </a:r>
            <a:r>
              <a:rPr lang="sv-SE" sz="2300" dirty="0">
                <a:solidFill>
                  <a:srgbClr val="FF0000"/>
                </a:solidFill>
              </a:rPr>
              <a:t> </a:t>
            </a:r>
            <a:r>
              <a:rPr lang="sv-SE" sz="2300" dirty="0"/>
              <a:t>måste kunna se vapnets korn/mynning</a:t>
            </a:r>
            <a:r>
              <a:rPr lang="sv-SE" sz="2300" dirty="0">
                <a:solidFill>
                  <a:srgbClr val="00B050"/>
                </a:solidFill>
              </a:rPr>
              <a:t> </a:t>
            </a:r>
            <a:r>
              <a:rPr lang="sv-SE" sz="2300" dirty="0"/>
              <a:t>och man ska då</a:t>
            </a:r>
          </a:p>
          <a:p>
            <a:r>
              <a:rPr lang="sv-SE" sz="2300" dirty="0"/>
              <a:t>också ha ett litet mellanrum </a:t>
            </a:r>
          </a:p>
          <a:p>
            <a:r>
              <a:rPr lang="sv-SE" sz="2300" dirty="0"/>
              <a:t>(”se luft”) mellan spångens bakre</a:t>
            </a:r>
          </a:p>
          <a:p>
            <a:r>
              <a:rPr lang="sv-SE" sz="2300" dirty="0"/>
              <a:t>del och ögats siktlinje mot kornet.</a:t>
            </a:r>
          </a:p>
        </p:txBody>
      </p:sp>
      <p:cxnSp>
        <p:nvCxnSpPr>
          <p:cNvPr id="19" name="Rak pil 18"/>
          <p:cNvCxnSpPr/>
          <p:nvPr/>
        </p:nvCxnSpPr>
        <p:spPr>
          <a:xfrm>
            <a:off x="6944300" y="4129664"/>
            <a:ext cx="3452071" cy="13708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Rektangel 9"/>
          <p:cNvSpPr/>
          <p:nvPr/>
        </p:nvSpPr>
        <p:spPr>
          <a:xfrm>
            <a:off x="10481915" y="3144834"/>
            <a:ext cx="2020725" cy="4127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7" name="Ellips 16"/>
          <p:cNvSpPr/>
          <p:nvPr/>
        </p:nvSpPr>
        <p:spPr>
          <a:xfrm>
            <a:off x="7659973" y="3790497"/>
            <a:ext cx="1010362" cy="9525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632514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55454" y="349321"/>
            <a:ext cx="8747765" cy="1461188"/>
          </a:xfrm>
        </p:spPr>
        <p:txBody>
          <a:bodyPr/>
          <a:lstStyle/>
          <a:p>
            <a:r>
              <a:rPr lang="sv-SE" sz="3200" b="1" dirty="0">
                <a:solidFill>
                  <a:prstClr val="black"/>
                </a:solidFill>
              </a:rPr>
              <a:t>Jaktskyttets ABC I – Kolvanpassning hagelvapen</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29</a:t>
            </a:fld>
            <a:endParaRPr lang="sv-SE" dirty="0"/>
          </a:p>
        </p:txBody>
      </p:sp>
      <p:sp>
        <p:nvSpPr>
          <p:cNvPr id="4" name="textruta 3"/>
          <p:cNvSpPr txBox="1"/>
          <p:nvPr/>
        </p:nvSpPr>
        <p:spPr>
          <a:xfrm>
            <a:off x="701747" y="2551814"/>
            <a:ext cx="4061637" cy="2923954"/>
          </a:xfrm>
          <a:prstGeom prst="rect">
            <a:avLst/>
          </a:prstGeom>
          <a:noFill/>
        </p:spPr>
        <p:txBody>
          <a:bodyPr wrap="none" lIns="0" tIns="0" rIns="0" bIns="0" rtlCol="0">
            <a:noAutofit/>
          </a:bodyPr>
          <a:lstStyle/>
          <a:p>
            <a:pPr lvl="0"/>
            <a:r>
              <a:rPr lang="sv-SE" sz="2300" dirty="0">
                <a:solidFill>
                  <a:prstClr val="black"/>
                </a:solidFill>
              </a:rPr>
              <a:t>Kolvens skränkning avgör </a:t>
            </a:r>
          </a:p>
          <a:p>
            <a:pPr lvl="0"/>
            <a:r>
              <a:rPr lang="sv-SE" sz="2300" dirty="0">
                <a:solidFill>
                  <a:prstClr val="black"/>
                </a:solidFill>
              </a:rPr>
              <a:t>hur du skjuter i sidled.</a:t>
            </a:r>
          </a:p>
          <a:p>
            <a:pPr lvl="0"/>
            <a:endParaRPr lang="sv-SE" sz="900" dirty="0">
              <a:solidFill>
                <a:prstClr val="black"/>
              </a:solidFill>
            </a:endParaRPr>
          </a:p>
          <a:p>
            <a:pPr lvl="0"/>
            <a:r>
              <a:rPr lang="sv-SE" sz="2300" dirty="0">
                <a:solidFill>
                  <a:prstClr val="black"/>
                </a:solidFill>
              </a:rPr>
              <a:t>Kolven ska anpassas, </a:t>
            </a:r>
          </a:p>
          <a:p>
            <a:pPr lvl="0"/>
            <a:r>
              <a:rPr lang="sv-SE" sz="2300" dirty="0">
                <a:solidFill>
                  <a:prstClr val="black"/>
                </a:solidFill>
              </a:rPr>
              <a:t>så att du i samband med</a:t>
            </a:r>
          </a:p>
          <a:p>
            <a:pPr lvl="0"/>
            <a:r>
              <a:rPr lang="sv-SE" sz="2300" dirty="0">
                <a:solidFill>
                  <a:prstClr val="black"/>
                </a:solidFill>
              </a:rPr>
              <a:t>anläggning ska få ögats </a:t>
            </a:r>
          </a:p>
          <a:p>
            <a:pPr lvl="0"/>
            <a:r>
              <a:rPr lang="sv-SE" sz="2300" dirty="0">
                <a:solidFill>
                  <a:prstClr val="black"/>
                </a:solidFill>
              </a:rPr>
              <a:t>siktlinje mitt över spången.</a:t>
            </a:r>
          </a:p>
        </p:txBody>
      </p:sp>
      <p:sp>
        <p:nvSpPr>
          <p:cNvPr id="5" name="textruta 4"/>
          <p:cNvSpPr txBox="1"/>
          <p:nvPr/>
        </p:nvSpPr>
        <p:spPr>
          <a:xfrm>
            <a:off x="6953693" y="2796363"/>
            <a:ext cx="2934586" cy="2966484"/>
          </a:xfrm>
          <a:prstGeom prst="rect">
            <a:avLst/>
          </a:prstGeom>
          <a:noFill/>
        </p:spPr>
        <p:txBody>
          <a:bodyPr wrap="square" lIns="0" tIns="0" rIns="0" bIns="0" rtlCol="0">
            <a:noAutofit/>
          </a:bodyPr>
          <a:lstStyle/>
          <a:p>
            <a:pPr algn="l">
              <a:lnSpc>
                <a:spcPts val="3200"/>
              </a:lnSpc>
            </a:pPr>
            <a:endParaRPr lang="sv-SE" sz="3200" dirty="0"/>
          </a:p>
        </p:txBody>
      </p:sp>
      <p:pic>
        <p:nvPicPr>
          <p:cNvPr id="6" name="Picture 2"/>
          <p:cNvPicPr>
            <a:picLocks noChangeAspect="1" noChangeArrowheads="1"/>
          </p:cNvPicPr>
          <p:nvPr/>
        </p:nvPicPr>
        <p:blipFill rotWithShape="1">
          <a:blip r:embed="rId2" cstate="print"/>
          <a:srcRect l="14724" r="15004"/>
          <a:stretch/>
        </p:blipFill>
        <p:spPr bwMode="auto">
          <a:xfrm>
            <a:off x="5337543" y="2651789"/>
            <a:ext cx="4125433" cy="3515095"/>
          </a:xfrm>
          <a:prstGeom prst="rect">
            <a:avLst/>
          </a:prstGeom>
          <a:noFill/>
          <a:ln w="9525">
            <a:noFill/>
            <a:miter lim="800000"/>
            <a:headEnd/>
            <a:tailEnd/>
          </a:ln>
        </p:spPr>
      </p:pic>
      <p:sp>
        <p:nvSpPr>
          <p:cNvPr id="7" name="Ned 6"/>
          <p:cNvSpPr/>
          <p:nvPr/>
        </p:nvSpPr>
        <p:spPr>
          <a:xfrm>
            <a:off x="6329009" y="2863311"/>
            <a:ext cx="336787" cy="1214074"/>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092814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055046" y="494123"/>
            <a:ext cx="6674283" cy="857709"/>
          </a:xfrm>
        </p:spPr>
        <p:txBody>
          <a:bodyPr>
            <a:noAutofit/>
          </a:bodyPr>
          <a:lstStyle/>
          <a:p>
            <a:r>
              <a:rPr lang="sv-SE" sz="4800" b="1" dirty="0"/>
              <a:t>Jaktskyttets ABC I</a:t>
            </a:r>
          </a:p>
        </p:txBody>
      </p:sp>
      <p:sp>
        <p:nvSpPr>
          <p:cNvPr id="3" name="Platshållare för innehåll 2"/>
          <p:cNvSpPr>
            <a:spLocks noGrp="1"/>
          </p:cNvSpPr>
          <p:nvPr>
            <p:ph idx="1"/>
          </p:nvPr>
        </p:nvSpPr>
        <p:spPr>
          <a:xfrm>
            <a:off x="946298" y="1690583"/>
            <a:ext cx="9431079" cy="3268316"/>
          </a:xfrm>
          <a:noFill/>
          <a:ln w="28575">
            <a:solidFill>
              <a:schemeClr val="bg1"/>
            </a:solidFill>
          </a:ln>
        </p:spPr>
        <p:txBody>
          <a:bodyPr>
            <a:normAutofit fontScale="25000" lnSpcReduction="20000"/>
          </a:bodyPr>
          <a:lstStyle/>
          <a:p>
            <a:pPr>
              <a:buNone/>
            </a:pPr>
            <a:r>
              <a:rPr lang="sv-SE" sz="11200" dirty="0"/>
              <a:t>	</a:t>
            </a:r>
          </a:p>
          <a:p>
            <a:pPr>
              <a:buNone/>
            </a:pPr>
            <a:r>
              <a:rPr lang="sv-SE" sz="11200" b="1" dirty="0"/>
              <a:t>Jaktskyttets ABC I – Handbok för jaktskyttets grunder</a:t>
            </a:r>
          </a:p>
          <a:p>
            <a:pPr>
              <a:buNone/>
            </a:pPr>
            <a:endParaRPr lang="sv-SE" sz="11200" b="1" dirty="0"/>
          </a:p>
          <a:p>
            <a:pPr>
              <a:buNone/>
            </a:pPr>
            <a:r>
              <a:rPr lang="sv-SE" sz="11200" dirty="0"/>
              <a:t>Ett instruktionsmaterial i jaktskytte, </a:t>
            </a:r>
          </a:p>
          <a:p>
            <a:pPr>
              <a:buNone/>
            </a:pPr>
            <a:r>
              <a:rPr lang="sv-SE" sz="11200" dirty="0"/>
              <a:t>som stegvis ger god förståelse att lära </a:t>
            </a:r>
          </a:p>
          <a:p>
            <a:pPr>
              <a:buNone/>
            </a:pPr>
            <a:r>
              <a:rPr lang="sv-SE" sz="11200" dirty="0"/>
              <a:t>sig skjuta med hagel- och kulvapen.</a:t>
            </a:r>
          </a:p>
          <a:p>
            <a:pPr>
              <a:buNone/>
            </a:pPr>
            <a:endParaRPr lang="sv-SE" sz="11200" dirty="0"/>
          </a:p>
          <a:p>
            <a:pPr>
              <a:buNone/>
            </a:pPr>
            <a:r>
              <a:rPr lang="sv-SE" sz="11200" dirty="0"/>
              <a:t>Med hjälp av de teoretiska avsnitten i detta material</a:t>
            </a:r>
          </a:p>
          <a:p>
            <a:pPr>
              <a:buNone/>
            </a:pPr>
            <a:r>
              <a:rPr lang="sv-SE" sz="11200" dirty="0"/>
              <a:t>och praktisk skytteträning (med träningstips)</a:t>
            </a:r>
          </a:p>
          <a:p>
            <a:pPr>
              <a:buNone/>
            </a:pPr>
            <a:r>
              <a:rPr lang="sv-SE" sz="11200" dirty="0"/>
              <a:t>lär man sig grunderna för jaktskytte</a:t>
            </a:r>
            <a:r>
              <a:rPr lang="sv-SE" sz="2700" dirty="0"/>
              <a:t>.</a:t>
            </a:r>
          </a:p>
        </p:txBody>
      </p:sp>
    </p:spTree>
    <p:extLst>
      <p:ext uri="{BB962C8B-B14F-4D97-AF65-F5344CB8AC3E}">
        <p14:creationId xmlns:p14="http://schemas.microsoft.com/office/powerpoint/2010/main" val="2970202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326" y="803862"/>
            <a:ext cx="10767922" cy="381456"/>
          </a:xfrm>
        </p:spPr>
        <p:txBody>
          <a:bodyPr>
            <a:noAutofit/>
          </a:bodyPr>
          <a:lstStyle/>
          <a:p>
            <a:r>
              <a:rPr lang="sv-SE" sz="3200" b="1" dirty="0"/>
              <a:t>Jaktskyttets ABC I – Hur du ska hålla vapnet</a:t>
            </a:r>
          </a:p>
        </p:txBody>
      </p:sp>
      <p:pic>
        <p:nvPicPr>
          <p:cNvPr id="1027" name="Picture 3"/>
          <p:cNvPicPr>
            <a:picLocks noChangeAspect="1" noChangeArrowheads="1"/>
          </p:cNvPicPr>
          <p:nvPr/>
        </p:nvPicPr>
        <p:blipFill rotWithShape="1">
          <a:blip r:embed="rId2" cstate="print"/>
          <a:srcRect t="7121" r="9428" b="13088"/>
          <a:stretch/>
        </p:blipFill>
        <p:spPr bwMode="auto">
          <a:xfrm>
            <a:off x="6179833" y="1355437"/>
            <a:ext cx="3987891" cy="2107109"/>
          </a:xfrm>
          <a:prstGeom prst="rect">
            <a:avLst/>
          </a:prstGeom>
          <a:noFill/>
          <a:ln w="9525">
            <a:noFill/>
            <a:miter lim="800000"/>
            <a:headEnd/>
            <a:tailEnd/>
          </a:ln>
        </p:spPr>
      </p:pic>
      <p:sp>
        <p:nvSpPr>
          <p:cNvPr id="5" name="textruta 4"/>
          <p:cNvSpPr txBox="1"/>
          <p:nvPr/>
        </p:nvSpPr>
        <p:spPr>
          <a:xfrm>
            <a:off x="462489" y="1611266"/>
            <a:ext cx="4883418" cy="5060509"/>
          </a:xfrm>
          <a:prstGeom prst="rect">
            <a:avLst/>
          </a:prstGeom>
          <a:noFill/>
          <a:ln w="19050">
            <a:solidFill>
              <a:schemeClr val="bg1"/>
            </a:solidFill>
          </a:ln>
        </p:spPr>
        <p:txBody>
          <a:bodyPr wrap="square" lIns="104287" tIns="52144" rIns="104287" bIns="52144" rtlCol="0">
            <a:spAutoFit/>
          </a:bodyPr>
          <a:lstStyle/>
          <a:p>
            <a:r>
              <a:rPr lang="sv-SE" sz="2300" dirty="0"/>
              <a:t>Håll vapnet så att du får ett balanserat grepp mellan höger och vänster hand.</a:t>
            </a:r>
            <a:endParaRPr lang="sv-SE" sz="900" dirty="0"/>
          </a:p>
          <a:p>
            <a:pPr>
              <a:buFont typeface="Arial" pitchFamily="34" charset="0"/>
              <a:buChar char="•"/>
            </a:pPr>
            <a:r>
              <a:rPr lang="sv-SE" sz="2300" dirty="0"/>
              <a:t> Bakre handen hålls kring kolvhalsen/</a:t>
            </a:r>
          </a:p>
          <a:p>
            <a:r>
              <a:rPr lang="sv-SE" sz="2300" dirty="0"/>
              <a:t>pistolgreppet.</a:t>
            </a:r>
            <a:endParaRPr lang="sv-SE" sz="900" dirty="0"/>
          </a:p>
          <a:p>
            <a:pPr>
              <a:buFont typeface="Arial" pitchFamily="34" charset="0"/>
              <a:buChar char="•"/>
            </a:pPr>
            <a:r>
              <a:rPr lang="sv-SE" sz="2300" dirty="0"/>
              <a:t> Främre handen bör hållas ungefär mitt på framstocken.</a:t>
            </a:r>
          </a:p>
          <a:p>
            <a:pPr>
              <a:buFont typeface="Arial" pitchFamily="34" charset="0"/>
              <a:buChar char="•"/>
            </a:pPr>
            <a:r>
              <a:rPr lang="sv-SE" sz="2300" dirty="0"/>
              <a:t>Pekfingret placeras mot avtryckaren så att du berör avtryckaren med fingerblomman. </a:t>
            </a:r>
          </a:p>
          <a:p>
            <a:pPr>
              <a:buFont typeface="Arial" pitchFamily="34" charset="0"/>
              <a:buChar char="•"/>
            </a:pPr>
            <a:r>
              <a:rPr lang="sv-SE" sz="2300" dirty="0"/>
              <a:t>Fingret hålls fritt från kolvhalsen.</a:t>
            </a:r>
          </a:p>
          <a:p>
            <a:pPr>
              <a:buFont typeface="Arial" pitchFamily="34" charset="0"/>
              <a:buChar char="•"/>
            </a:pPr>
            <a:endParaRPr lang="sv-SE" sz="2300" dirty="0"/>
          </a:p>
          <a:p>
            <a:pPr>
              <a:buFont typeface="Arial" pitchFamily="34" charset="0"/>
              <a:buChar char="•"/>
            </a:pPr>
            <a:endParaRPr lang="sv-SE" sz="2300" dirty="0"/>
          </a:p>
        </p:txBody>
      </p:sp>
      <p:pic>
        <p:nvPicPr>
          <p:cNvPr id="7" name="Picture 23" descr="A:\AVTFING.PCX"/>
          <p:cNvPicPr>
            <a:picLocks noChangeAspect="1" noChangeArrowheads="1"/>
          </p:cNvPicPr>
          <p:nvPr/>
        </p:nvPicPr>
        <p:blipFill>
          <a:blip r:embed="rId3" cstate="print"/>
          <a:srcRect/>
          <a:stretch>
            <a:fillRect/>
          </a:stretch>
        </p:blipFill>
        <p:spPr bwMode="auto">
          <a:xfrm>
            <a:off x="6676144" y="3894166"/>
            <a:ext cx="2867678" cy="2532414"/>
          </a:xfrm>
          <a:prstGeom prst="rect">
            <a:avLst/>
          </a:prstGeom>
          <a:solidFill>
            <a:schemeClr val="accent5">
              <a:lumMod val="20000"/>
              <a:lumOff val="80000"/>
            </a:schemeClr>
          </a:solidFill>
          <a:ln>
            <a:solidFill>
              <a:schemeClr val="tx1"/>
            </a:solidFill>
          </a:ln>
        </p:spPr>
      </p:pic>
      <p:cxnSp>
        <p:nvCxnSpPr>
          <p:cNvPr id="13" name="Rak 12"/>
          <p:cNvCxnSpPr/>
          <p:nvPr/>
        </p:nvCxnSpPr>
        <p:spPr>
          <a:xfrm flipV="1">
            <a:off x="6784303" y="4141521"/>
            <a:ext cx="2104921" cy="5556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85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15074" y="355901"/>
            <a:ext cx="8524349" cy="994434"/>
          </a:xfrm>
        </p:spPr>
        <p:txBody>
          <a:bodyPr>
            <a:noAutofit/>
          </a:bodyPr>
          <a:lstStyle/>
          <a:p>
            <a:r>
              <a:rPr lang="sv-SE" sz="3200" b="1" dirty="0"/>
              <a:t>Jaktskyttets ABC I – Hur du ska stå</a:t>
            </a:r>
          </a:p>
        </p:txBody>
      </p:sp>
      <p:pic>
        <p:nvPicPr>
          <p:cNvPr id="2050" name="Picture 2"/>
          <p:cNvPicPr>
            <a:picLocks noChangeAspect="1" noChangeArrowheads="1"/>
          </p:cNvPicPr>
          <p:nvPr/>
        </p:nvPicPr>
        <p:blipFill>
          <a:blip r:embed="rId2" cstate="print"/>
          <a:srcRect/>
          <a:stretch>
            <a:fillRect/>
          </a:stretch>
        </p:blipFill>
        <p:spPr bwMode="auto">
          <a:xfrm>
            <a:off x="638924" y="1978450"/>
            <a:ext cx="4125646" cy="2677385"/>
          </a:xfrm>
          <a:prstGeom prst="rect">
            <a:avLst/>
          </a:prstGeom>
          <a:noFill/>
          <a:ln w="9525">
            <a:noFill/>
            <a:miter lim="800000"/>
            <a:headEnd/>
            <a:tailEnd/>
          </a:ln>
        </p:spPr>
      </p:pic>
      <p:sp>
        <p:nvSpPr>
          <p:cNvPr id="5" name="textruta 4"/>
          <p:cNvSpPr txBox="1"/>
          <p:nvPr/>
        </p:nvSpPr>
        <p:spPr>
          <a:xfrm>
            <a:off x="5625594" y="2379631"/>
            <a:ext cx="4209843" cy="1875022"/>
          </a:xfrm>
          <a:prstGeom prst="rect">
            <a:avLst/>
          </a:prstGeom>
          <a:noFill/>
          <a:ln w="19050">
            <a:solidFill>
              <a:schemeClr val="bg1"/>
            </a:solidFill>
          </a:ln>
        </p:spPr>
        <p:txBody>
          <a:bodyPr wrap="square" lIns="104287" tIns="52144" rIns="104287" bIns="52144" rtlCol="0">
            <a:spAutoFit/>
          </a:bodyPr>
          <a:lstStyle/>
          <a:p>
            <a:r>
              <a:rPr lang="sv-SE" sz="2300" dirty="0"/>
              <a:t>Fötterna ska i stort sett vara parallella med ca 2-3 dm mellanrum och de ska peka </a:t>
            </a:r>
          </a:p>
          <a:p>
            <a:r>
              <a:rPr lang="sv-SE" sz="2300" dirty="0"/>
              <a:t>ca. 45 grader till höger om skjutriktningen.</a:t>
            </a:r>
          </a:p>
        </p:txBody>
      </p:sp>
      <p:sp>
        <p:nvSpPr>
          <p:cNvPr id="6" name="Ned 5"/>
          <p:cNvSpPr/>
          <p:nvPr/>
        </p:nvSpPr>
        <p:spPr>
          <a:xfrm>
            <a:off x="2767481" y="2988950"/>
            <a:ext cx="252591" cy="1666885"/>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7" name="textruta 6"/>
          <p:cNvSpPr txBox="1"/>
          <p:nvPr/>
        </p:nvSpPr>
        <p:spPr>
          <a:xfrm>
            <a:off x="638924" y="4958418"/>
            <a:ext cx="4125646"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i="1" dirty="0">
                <a:solidFill>
                  <a:schemeClr val="accent1"/>
                </a:solidFill>
              </a:rPr>
              <a:t>En bra regel är att:</a:t>
            </a:r>
          </a:p>
          <a:p>
            <a:r>
              <a:rPr lang="sv-SE" sz="2300" i="1" dirty="0">
                <a:solidFill>
                  <a:schemeClr val="accent1"/>
                </a:solidFill>
              </a:rPr>
              <a:t>- främre fotens tår och </a:t>
            </a:r>
          </a:p>
          <a:p>
            <a:r>
              <a:rPr lang="sv-SE" sz="2300" i="1" dirty="0">
                <a:solidFill>
                  <a:schemeClr val="accent1"/>
                </a:solidFill>
              </a:rPr>
              <a:t>bakre fotens häl, ska falla i linje med skjutriktningen.</a:t>
            </a:r>
          </a:p>
        </p:txBody>
      </p:sp>
    </p:spTree>
    <p:extLst>
      <p:ext uri="{BB962C8B-B14F-4D97-AF65-F5344CB8AC3E}">
        <p14:creationId xmlns:p14="http://schemas.microsoft.com/office/powerpoint/2010/main" val="269118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36207" y="774623"/>
            <a:ext cx="8364993" cy="628875"/>
          </a:xfrm>
        </p:spPr>
        <p:txBody>
          <a:bodyPr/>
          <a:lstStyle/>
          <a:p>
            <a:r>
              <a:rPr lang="sv-SE" sz="3200" b="1" dirty="0"/>
              <a:t>Jaktskyttets ABC I – Hur du ska stå</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32</a:t>
            </a:fld>
            <a:endParaRPr lang="sv-SE"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30"/>
          <a:stretch/>
        </p:blipFill>
        <p:spPr bwMode="auto">
          <a:xfrm>
            <a:off x="363218" y="2288199"/>
            <a:ext cx="4495862" cy="375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4959350" y="2611364"/>
            <a:ext cx="5343525" cy="646331"/>
          </a:xfrm>
          <a:prstGeom prst="rect">
            <a:avLst/>
          </a:prstGeom>
        </p:spPr>
        <p:txBody>
          <a:bodyPr>
            <a:spAutoFit/>
          </a:bodyPr>
          <a:lstStyle/>
          <a:p>
            <a:r>
              <a:rPr lang="sv-SE" dirty="0"/>
              <a:t>Dina knän ska vara något böjda och du fördelar vikten med något övervikt på det främre benet.</a:t>
            </a:r>
          </a:p>
        </p:txBody>
      </p:sp>
      <p:sp>
        <p:nvSpPr>
          <p:cNvPr id="5" name="Rektangel 4"/>
          <p:cNvSpPr/>
          <p:nvPr/>
        </p:nvSpPr>
        <p:spPr>
          <a:xfrm>
            <a:off x="5108206" y="4540917"/>
            <a:ext cx="5343525" cy="923330"/>
          </a:xfrm>
          <a:prstGeom prst="rect">
            <a:avLst/>
          </a:prstGeom>
        </p:spPr>
        <p:txBody>
          <a:bodyPr>
            <a:spAutoFit/>
          </a:bodyPr>
          <a:lstStyle/>
          <a:p>
            <a:r>
              <a:rPr lang="sv-SE" i="1" dirty="0">
                <a:solidFill>
                  <a:schemeClr val="accent1"/>
                </a:solidFill>
              </a:rPr>
              <a:t>Stå rätt.</a:t>
            </a:r>
          </a:p>
          <a:p>
            <a:r>
              <a:rPr lang="sv-SE" i="1" dirty="0">
                <a:solidFill>
                  <a:schemeClr val="accent1"/>
                </a:solidFill>
              </a:rPr>
              <a:t>Testa (med anlagt vapen),</a:t>
            </a:r>
          </a:p>
          <a:p>
            <a:r>
              <a:rPr lang="sv-SE" i="1" dirty="0">
                <a:solidFill>
                  <a:schemeClr val="accent1"/>
                </a:solidFill>
              </a:rPr>
              <a:t>så att du kan vrida dig lika mycket åt båda håll. </a:t>
            </a:r>
          </a:p>
        </p:txBody>
      </p:sp>
    </p:spTree>
    <p:extLst>
      <p:ext uri="{BB962C8B-B14F-4D97-AF65-F5344CB8AC3E}">
        <p14:creationId xmlns:p14="http://schemas.microsoft.com/office/powerpoint/2010/main" val="3253266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6958" y="297712"/>
            <a:ext cx="10574855" cy="2030818"/>
          </a:xfrm>
        </p:spPr>
        <p:txBody>
          <a:bodyPr>
            <a:noAutofit/>
          </a:bodyPr>
          <a:lstStyle/>
          <a:p>
            <a:r>
              <a:rPr lang="sv-SE" sz="3200" b="1" dirty="0"/>
              <a:t>Jaktskyttets ABC I – </a:t>
            </a:r>
            <a:br>
              <a:rPr lang="sv-SE" sz="3200" b="1" dirty="0"/>
            </a:br>
            <a:r>
              <a:rPr lang="sv-SE" sz="2700" b="1" dirty="0"/>
              <a:t>Hur du intar korrekt kropps- och huvudställning. – 45:an.</a:t>
            </a:r>
          </a:p>
        </p:txBody>
      </p:sp>
      <p:pic>
        <p:nvPicPr>
          <p:cNvPr id="3074" name="Picture 2"/>
          <p:cNvPicPr>
            <a:picLocks noChangeAspect="1" noChangeArrowheads="1"/>
          </p:cNvPicPr>
          <p:nvPr/>
        </p:nvPicPr>
        <p:blipFill>
          <a:blip r:embed="rId2" cstate="print"/>
          <a:srcRect/>
          <a:stretch>
            <a:fillRect/>
          </a:stretch>
        </p:blipFill>
        <p:spPr bwMode="auto">
          <a:xfrm>
            <a:off x="281933" y="4147803"/>
            <a:ext cx="3055410" cy="246613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704067" y="4148716"/>
            <a:ext cx="3115284" cy="2468981"/>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7198239" y="4144959"/>
            <a:ext cx="3115283" cy="2468980"/>
          </a:xfrm>
          <a:prstGeom prst="rect">
            <a:avLst/>
          </a:prstGeom>
          <a:noFill/>
          <a:ln w="9525">
            <a:noFill/>
            <a:miter lim="800000"/>
            <a:headEnd/>
            <a:tailEnd/>
          </a:ln>
        </p:spPr>
      </p:pic>
      <p:sp>
        <p:nvSpPr>
          <p:cNvPr id="6" name="textruta 5"/>
          <p:cNvSpPr txBox="1"/>
          <p:nvPr/>
        </p:nvSpPr>
        <p:spPr>
          <a:xfrm>
            <a:off x="209898" y="2614895"/>
            <a:ext cx="3199481" cy="1213302"/>
          </a:xfrm>
          <a:prstGeom prst="rect">
            <a:avLst/>
          </a:prstGeom>
          <a:noFill/>
          <a:ln w="19050">
            <a:solidFill>
              <a:schemeClr val="bg1"/>
            </a:solidFill>
          </a:ln>
        </p:spPr>
        <p:txBody>
          <a:bodyPr wrap="square" lIns="104287" tIns="52144" rIns="104287" bIns="52144" rtlCol="0">
            <a:spAutoFit/>
          </a:bodyPr>
          <a:lstStyle/>
          <a:p>
            <a:pPr marL="391077" indent="-391077"/>
            <a:r>
              <a:rPr lang="sv-SE" b="1" dirty="0"/>
              <a:t>1.</a:t>
            </a:r>
          </a:p>
          <a:p>
            <a:pPr marL="391077" indent="-391077"/>
            <a:r>
              <a:rPr lang="sv-SE" dirty="0"/>
              <a:t>Placera hela bakkappa</a:t>
            </a:r>
          </a:p>
          <a:p>
            <a:pPr marL="391077" indent="-391077"/>
            <a:r>
              <a:rPr lang="sv-SE" dirty="0"/>
              <a:t>mot muskeln mellan</a:t>
            </a:r>
          </a:p>
          <a:p>
            <a:pPr marL="391077" indent="-391077"/>
            <a:r>
              <a:rPr lang="sv-SE" dirty="0"/>
              <a:t>axelkulan och nyckelbenet.</a:t>
            </a:r>
          </a:p>
        </p:txBody>
      </p:sp>
      <p:sp>
        <p:nvSpPr>
          <p:cNvPr id="7" name="textruta 6"/>
          <p:cNvSpPr txBox="1"/>
          <p:nvPr/>
        </p:nvSpPr>
        <p:spPr>
          <a:xfrm>
            <a:off x="3704067" y="2614895"/>
            <a:ext cx="3199481" cy="1213302"/>
          </a:xfrm>
          <a:prstGeom prst="rect">
            <a:avLst/>
          </a:prstGeom>
          <a:noFill/>
          <a:ln w="19050">
            <a:solidFill>
              <a:schemeClr val="bg1"/>
            </a:solidFill>
          </a:ln>
        </p:spPr>
        <p:txBody>
          <a:bodyPr wrap="square" lIns="104287" tIns="52144" rIns="104287" bIns="52144" rtlCol="0">
            <a:spAutoFit/>
          </a:bodyPr>
          <a:lstStyle/>
          <a:p>
            <a:r>
              <a:rPr lang="sv-SE" b="1" dirty="0"/>
              <a:t>2.</a:t>
            </a:r>
          </a:p>
          <a:p>
            <a:r>
              <a:rPr lang="sv-SE" dirty="0"/>
              <a:t>Rikta vapen, huvud och </a:t>
            </a:r>
          </a:p>
          <a:p>
            <a:r>
              <a:rPr lang="sv-SE" dirty="0"/>
              <a:t>blick framåt. </a:t>
            </a:r>
          </a:p>
          <a:p>
            <a:r>
              <a:rPr lang="sv-SE" dirty="0"/>
              <a:t>Titta på mynningen.</a:t>
            </a:r>
          </a:p>
        </p:txBody>
      </p:sp>
      <p:sp>
        <p:nvSpPr>
          <p:cNvPr id="9" name="textruta 8"/>
          <p:cNvSpPr txBox="1"/>
          <p:nvPr/>
        </p:nvSpPr>
        <p:spPr>
          <a:xfrm>
            <a:off x="7198236" y="2624814"/>
            <a:ext cx="3031087" cy="1213302"/>
          </a:xfrm>
          <a:prstGeom prst="rect">
            <a:avLst/>
          </a:prstGeom>
          <a:noFill/>
          <a:ln w="19050">
            <a:solidFill>
              <a:schemeClr val="bg1"/>
            </a:solidFill>
          </a:ln>
        </p:spPr>
        <p:txBody>
          <a:bodyPr wrap="square" lIns="104287" tIns="52144" rIns="104287" bIns="52144" rtlCol="0">
            <a:spAutoFit/>
          </a:bodyPr>
          <a:lstStyle/>
          <a:p>
            <a:r>
              <a:rPr lang="sv-SE" b="1" dirty="0"/>
              <a:t>3.</a:t>
            </a:r>
            <a:r>
              <a:rPr lang="sv-SE" dirty="0"/>
              <a:t> </a:t>
            </a:r>
          </a:p>
          <a:p>
            <a:r>
              <a:rPr lang="sv-SE" dirty="0"/>
              <a:t>Lyft mynningen uppåt och följ mynningens rörelse med blicken.</a:t>
            </a:r>
          </a:p>
        </p:txBody>
      </p:sp>
      <p:sp>
        <p:nvSpPr>
          <p:cNvPr id="10" name="Ned 9"/>
          <p:cNvSpPr/>
          <p:nvPr/>
        </p:nvSpPr>
        <p:spPr>
          <a:xfrm rot="10596598">
            <a:off x="9876404" y="4939348"/>
            <a:ext cx="336787" cy="5556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12" name="Rak pil 11"/>
          <p:cNvCxnSpPr/>
          <p:nvPr/>
        </p:nvCxnSpPr>
        <p:spPr>
          <a:xfrm flipV="1">
            <a:off x="4672331" y="4988689"/>
            <a:ext cx="2441709" cy="107374"/>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5" name="Rak pil 14"/>
          <p:cNvCxnSpPr/>
          <p:nvPr/>
        </p:nvCxnSpPr>
        <p:spPr>
          <a:xfrm flipV="1">
            <a:off x="8312026" y="4482058"/>
            <a:ext cx="2379787" cy="61400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Ellips 18"/>
          <p:cNvSpPr/>
          <p:nvPr/>
        </p:nvSpPr>
        <p:spPr>
          <a:xfrm rot="20921536">
            <a:off x="1220261" y="4923971"/>
            <a:ext cx="757772" cy="166688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2348080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94095" y="617317"/>
            <a:ext cx="10019426" cy="1013247"/>
          </a:xfrm>
          <a:prstGeom prst="rect">
            <a:avLst/>
          </a:prstGeom>
        </p:spPr>
        <p:txBody>
          <a:bodyPr wrap="square" lIns="104287" tIns="52144" rIns="104287" bIns="52144">
            <a:spAutoFit/>
          </a:bodyPr>
          <a:lstStyle/>
          <a:p>
            <a:pPr algn="ctr"/>
            <a:r>
              <a:rPr lang="sv-SE" sz="3200" b="1" dirty="0"/>
              <a:t>Jaktskyttets ABC I – </a:t>
            </a:r>
          </a:p>
          <a:p>
            <a:pPr algn="ctr"/>
            <a:r>
              <a:rPr lang="sv-SE" sz="2700" b="1" dirty="0"/>
              <a:t>Hur du intar korrekt kropps- och huvudställning. – 45:an.</a:t>
            </a:r>
          </a:p>
        </p:txBody>
      </p:sp>
      <p:pic>
        <p:nvPicPr>
          <p:cNvPr id="4098" name="Picture 2"/>
          <p:cNvPicPr>
            <a:picLocks noChangeAspect="1" noChangeArrowheads="1"/>
          </p:cNvPicPr>
          <p:nvPr/>
        </p:nvPicPr>
        <p:blipFill>
          <a:blip r:embed="rId2" cstate="print"/>
          <a:srcRect/>
          <a:stretch>
            <a:fillRect/>
          </a:stretch>
        </p:blipFill>
        <p:spPr bwMode="auto">
          <a:xfrm>
            <a:off x="294096" y="3989965"/>
            <a:ext cx="3115284" cy="246898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686617" y="3985580"/>
            <a:ext cx="3115283" cy="246898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7198237" y="3985580"/>
            <a:ext cx="3199481" cy="2468981"/>
          </a:xfrm>
          <a:prstGeom prst="rect">
            <a:avLst/>
          </a:prstGeom>
          <a:noFill/>
          <a:ln w="9525">
            <a:noFill/>
            <a:miter lim="800000"/>
            <a:headEnd/>
            <a:tailEnd/>
          </a:ln>
        </p:spPr>
      </p:pic>
      <p:sp>
        <p:nvSpPr>
          <p:cNvPr id="7" name="textruta 6"/>
          <p:cNvSpPr txBox="1"/>
          <p:nvPr/>
        </p:nvSpPr>
        <p:spPr>
          <a:xfrm>
            <a:off x="209898" y="2276129"/>
            <a:ext cx="3283677" cy="1213302"/>
          </a:xfrm>
          <a:prstGeom prst="rect">
            <a:avLst/>
          </a:prstGeom>
          <a:noFill/>
          <a:ln w="19050">
            <a:solidFill>
              <a:schemeClr val="bg1"/>
            </a:solidFill>
          </a:ln>
        </p:spPr>
        <p:txBody>
          <a:bodyPr wrap="square" lIns="104287" tIns="52144" rIns="104287" bIns="52144" rtlCol="0">
            <a:spAutoFit/>
          </a:bodyPr>
          <a:lstStyle/>
          <a:p>
            <a:r>
              <a:rPr lang="sv-SE" b="1" dirty="0"/>
              <a:t>4</a:t>
            </a:r>
            <a:r>
              <a:rPr lang="sv-SE" dirty="0"/>
              <a:t>.</a:t>
            </a:r>
          </a:p>
          <a:p>
            <a:r>
              <a:rPr lang="sv-SE" dirty="0"/>
              <a:t>Fortsätt lyfta mynningen tills du får kontakt mellan kolvkammen och kindbenet.</a:t>
            </a:r>
          </a:p>
        </p:txBody>
      </p:sp>
      <p:sp>
        <p:nvSpPr>
          <p:cNvPr id="8" name="textruta 7"/>
          <p:cNvSpPr txBox="1"/>
          <p:nvPr/>
        </p:nvSpPr>
        <p:spPr>
          <a:xfrm>
            <a:off x="3686617" y="2288713"/>
            <a:ext cx="3367874" cy="1213302"/>
          </a:xfrm>
          <a:prstGeom prst="rect">
            <a:avLst/>
          </a:prstGeom>
          <a:noFill/>
          <a:ln w="19050">
            <a:solidFill>
              <a:schemeClr val="bg1"/>
            </a:solidFill>
          </a:ln>
        </p:spPr>
        <p:txBody>
          <a:bodyPr wrap="square" lIns="104287" tIns="52144" rIns="104287" bIns="52144" rtlCol="0">
            <a:spAutoFit/>
          </a:bodyPr>
          <a:lstStyle/>
          <a:p>
            <a:r>
              <a:rPr lang="sv-SE" b="1" dirty="0"/>
              <a:t>5</a:t>
            </a:r>
            <a:r>
              <a:rPr lang="sv-SE" dirty="0"/>
              <a:t>.</a:t>
            </a:r>
          </a:p>
          <a:p>
            <a:r>
              <a:rPr lang="sv-SE" dirty="0"/>
              <a:t>Håll kvar kolven mot kinden, sänk pipmynningen och böj kroppen framåt i midjan. </a:t>
            </a:r>
          </a:p>
        </p:txBody>
      </p:sp>
      <p:sp>
        <p:nvSpPr>
          <p:cNvPr id="10" name="textruta 9"/>
          <p:cNvSpPr txBox="1"/>
          <p:nvPr/>
        </p:nvSpPr>
        <p:spPr>
          <a:xfrm>
            <a:off x="7198237" y="2288713"/>
            <a:ext cx="3367874" cy="1213302"/>
          </a:xfrm>
          <a:prstGeom prst="rect">
            <a:avLst/>
          </a:prstGeom>
          <a:noFill/>
          <a:ln w="19050">
            <a:solidFill>
              <a:schemeClr val="bg1"/>
            </a:solidFill>
          </a:ln>
        </p:spPr>
        <p:txBody>
          <a:bodyPr wrap="square" lIns="104287" tIns="52144" rIns="104287" bIns="52144" rtlCol="0">
            <a:spAutoFit/>
          </a:bodyPr>
          <a:lstStyle/>
          <a:p>
            <a:r>
              <a:rPr lang="sv-SE" b="1" dirty="0"/>
              <a:t>6</a:t>
            </a:r>
            <a:r>
              <a:rPr lang="sv-SE" dirty="0"/>
              <a:t>.</a:t>
            </a:r>
          </a:p>
          <a:p>
            <a:r>
              <a:rPr lang="sv-SE" dirty="0"/>
              <a:t>Forsätt att sänka mynningen och böj överkroppen framåt tills vapnet pekar rakt fram. </a:t>
            </a:r>
          </a:p>
        </p:txBody>
      </p:sp>
      <p:sp>
        <p:nvSpPr>
          <p:cNvPr id="14" name="textruta 13"/>
          <p:cNvSpPr txBox="1"/>
          <p:nvPr/>
        </p:nvSpPr>
        <p:spPr>
          <a:xfrm rot="19666753">
            <a:off x="1302767" y="5116835"/>
            <a:ext cx="2528948" cy="720860"/>
          </a:xfrm>
          <a:prstGeom prst="rect">
            <a:avLst/>
          </a:prstGeom>
          <a:noFill/>
        </p:spPr>
        <p:txBody>
          <a:bodyPr wrap="square" lIns="104287" tIns="52144" rIns="104287" bIns="52144" rtlCol="0">
            <a:spAutoFit/>
          </a:bodyPr>
          <a:lstStyle/>
          <a:p>
            <a:r>
              <a:rPr lang="sv-SE" sz="2000" b="1" dirty="0">
                <a:solidFill>
                  <a:schemeClr val="tx2"/>
                </a:solidFill>
              </a:rPr>
              <a:t>Vapnet pekar nu </a:t>
            </a:r>
          </a:p>
          <a:p>
            <a:r>
              <a:rPr lang="sv-SE" sz="2000" b="1" dirty="0">
                <a:solidFill>
                  <a:schemeClr val="tx2"/>
                </a:solidFill>
              </a:rPr>
              <a:t>ca 45 grader uppåt</a:t>
            </a:r>
          </a:p>
        </p:txBody>
      </p:sp>
      <p:cxnSp>
        <p:nvCxnSpPr>
          <p:cNvPr id="18" name="Rak pil 17"/>
          <p:cNvCxnSpPr/>
          <p:nvPr/>
        </p:nvCxnSpPr>
        <p:spPr>
          <a:xfrm flipV="1">
            <a:off x="1155049" y="3842367"/>
            <a:ext cx="1997601" cy="109613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Rak pil 18"/>
          <p:cNvCxnSpPr/>
          <p:nvPr/>
        </p:nvCxnSpPr>
        <p:spPr>
          <a:xfrm flipV="1">
            <a:off x="4632983" y="3927498"/>
            <a:ext cx="2357512" cy="1162633"/>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Rak pil 22"/>
          <p:cNvCxnSpPr/>
          <p:nvPr/>
        </p:nvCxnSpPr>
        <p:spPr>
          <a:xfrm flipV="1">
            <a:off x="8364561" y="5128792"/>
            <a:ext cx="2189118" cy="7937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Ned 19"/>
          <p:cNvSpPr/>
          <p:nvPr/>
        </p:nvSpPr>
        <p:spPr>
          <a:xfrm rot="9453529" flipV="1">
            <a:off x="6111302" y="4533906"/>
            <a:ext cx="336787" cy="5556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1" name="Ned 20"/>
          <p:cNvSpPr/>
          <p:nvPr/>
        </p:nvSpPr>
        <p:spPr>
          <a:xfrm rot="10800000" flipV="1">
            <a:off x="9976734" y="4256091"/>
            <a:ext cx="336787" cy="5556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2" name="Ned 21"/>
          <p:cNvSpPr/>
          <p:nvPr/>
        </p:nvSpPr>
        <p:spPr>
          <a:xfrm rot="9238406">
            <a:off x="2623790" y="4294761"/>
            <a:ext cx="336787" cy="5556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787113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1628" y="753358"/>
            <a:ext cx="9664995" cy="905321"/>
          </a:xfrm>
        </p:spPr>
        <p:txBody>
          <a:bodyPr/>
          <a:lstStyle/>
          <a:p>
            <a:pPr lvl="0" defTabSz="457200">
              <a:lnSpc>
                <a:spcPct val="100000"/>
              </a:lnSpc>
              <a:spcBef>
                <a:spcPts val="0"/>
              </a:spcBef>
            </a:pPr>
            <a:r>
              <a:rPr lang="sv-SE" sz="3200" b="1" cap="none" dirty="0">
                <a:latin typeface="DINOT"/>
                <a:ea typeface="+mn-ea"/>
                <a:cs typeface="+mn-cs"/>
              </a:rPr>
              <a:t>Jaktskyttets ABC I – </a:t>
            </a:r>
            <a:br>
              <a:rPr lang="sv-SE" sz="3200" b="1" cap="none" dirty="0">
                <a:latin typeface="DINOT"/>
                <a:ea typeface="+mn-ea"/>
                <a:cs typeface="+mn-cs"/>
              </a:rPr>
            </a:br>
            <a:r>
              <a:rPr lang="sv-SE" sz="2700" b="1" cap="none" dirty="0">
                <a:latin typeface="DINOT"/>
                <a:ea typeface="+mn-ea"/>
                <a:cs typeface="+mn-cs"/>
              </a:rPr>
              <a:t>Hur du intar korrekt kropps- och huvudställning. – 45:an.</a:t>
            </a:r>
          </a:p>
        </p:txBody>
      </p:sp>
      <p:sp>
        <p:nvSpPr>
          <p:cNvPr id="3" name="Platshållare för bildnummer 2"/>
          <p:cNvSpPr>
            <a:spLocks noGrp="1"/>
          </p:cNvSpPr>
          <p:nvPr>
            <p:ph type="sldNum" sz="quarter" idx="12"/>
          </p:nvPr>
        </p:nvSpPr>
        <p:spPr/>
        <p:txBody>
          <a:bodyPr/>
          <a:lstStyle/>
          <a:p>
            <a:fld id="{23196856-5A26-4FFC-85A6-0902ECB4ED78}" type="slidenum">
              <a:rPr lang="sv-SE" smtClean="0"/>
              <a:pPr/>
              <a:t>35</a:t>
            </a:fld>
            <a:endParaRPr lang="sv-SE" dirty="0"/>
          </a:p>
        </p:txBody>
      </p:sp>
      <p:pic>
        <p:nvPicPr>
          <p:cNvPr id="4" name="Picture 2"/>
          <p:cNvPicPr>
            <a:picLocks noChangeAspect="1" noChangeArrowheads="1"/>
          </p:cNvPicPr>
          <p:nvPr/>
        </p:nvPicPr>
        <p:blipFill>
          <a:blip r:embed="rId2" cstate="print"/>
          <a:srcRect/>
          <a:stretch>
            <a:fillRect/>
          </a:stretch>
        </p:blipFill>
        <p:spPr bwMode="auto">
          <a:xfrm>
            <a:off x="759261" y="1998921"/>
            <a:ext cx="4394401" cy="2229801"/>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cstate="print"/>
          <a:srcRect l="5234" t="27555" b="23806"/>
          <a:stretch/>
        </p:blipFill>
        <p:spPr bwMode="auto">
          <a:xfrm>
            <a:off x="759263" y="4412512"/>
            <a:ext cx="4394400" cy="1740470"/>
          </a:xfrm>
          <a:prstGeom prst="rect">
            <a:avLst/>
          </a:prstGeom>
          <a:noFill/>
          <a:ln w="9525">
            <a:noFill/>
            <a:miter lim="800000"/>
            <a:headEnd/>
            <a:tailEnd/>
          </a:ln>
        </p:spPr>
      </p:pic>
      <p:sp>
        <p:nvSpPr>
          <p:cNvPr id="6" name="Rektangel 5"/>
          <p:cNvSpPr/>
          <p:nvPr/>
        </p:nvSpPr>
        <p:spPr>
          <a:xfrm>
            <a:off x="5490507" y="2203957"/>
            <a:ext cx="4557658" cy="369332"/>
          </a:xfrm>
          <a:prstGeom prst="rect">
            <a:avLst/>
          </a:prstGeom>
        </p:spPr>
        <p:txBody>
          <a:bodyPr wrap="none">
            <a:spAutoFit/>
          </a:bodyPr>
          <a:lstStyle/>
          <a:p>
            <a:r>
              <a:rPr lang="sv-SE" dirty="0"/>
              <a:t>Ögats siktlinje ska ligga mitt över spången.</a:t>
            </a:r>
          </a:p>
        </p:txBody>
      </p:sp>
      <p:sp>
        <p:nvSpPr>
          <p:cNvPr id="8" name="textruta 7"/>
          <p:cNvSpPr txBox="1"/>
          <p:nvPr/>
        </p:nvSpPr>
        <p:spPr>
          <a:xfrm>
            <a:off x="6273929" y="4668231"/>
            <a:ext cx="2990814" cy="1466755"/>
          </a:xfrm>
          <a:prstGeom prst="rect">
            <a:avLst/>
          </a:prstGeom>
          <a:noFill/>
        </p:spPr>
        <p:txBody>
          <a:bodyPr wrap="none" lIns="0" tIns="0" rIns="0" bIns="0" rtlCol="0">
            <a:noAutofit/>
          </a:bodyPr>
          <a:lstStyle/>
          <a:p>
            <a:pPr algn="l">
              <a:lnSpc>
                <a:spcPts val="3200"/>
              </a:lnSpc>
            </a:pPr>
            <a:r>
              <a:rPr lang="sv-SE" dirty="0"/>
              <a:t>Nu ligger huvudet rätt på </a:t>
            </a:r>
          </a:p>
          <a:p>
            <a:pPr algn="l">
              <a:lnSpc>
                <a:spcPts val="3200"/>
              </a:lnSpc>
            </a:pPr>
            <a:r>
              <a:rPr lang="sv-SE" dirty="0"/>
              <a:t>kolven både i höjd och sida</a:t>
            </a:r>
          </a:p>
        </p:txBody>
      </p:sp>
      <p:sp>
        <p:nvSpPr>
          <p:cNvPr id="9" name="Ned 8"/>
          <p:cNvSpPr/>
          <p:nvPr/>
        </p:nvSpPr>
        <p:spPr>
          <a:xfrm>
            <a:off x="2087588" y="2374851"/>
            <a:ext cx="261500" cy="39687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0" name="Rektangulär 9"/>
          <p:cNvSpPr/>
          <p:nvPr/>
        </p:nvSpPr>
        <p:spPr>
          <a:xfrm>
            <a:off x="6273929" y="2771728"/>
            <a:ext cx="3168501" cy="1648047"/>
          </a:xfrm>
          <a:prstGeom prst="wedgeRectCallout">
            <a:avLst>
              <a:gd name="adj1" fmla="val -154000"/>
              <a:gd name="adj2" fmla="val -3020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Vid kindkontakt kan huvudet behöva vridas i sidled, (men ögonen i våglinje) för att finna rätt siktlinje. </a:t>
            </a:r>
          </a:p>
        </p:txBody>
      </p:sp>
    </p:spTree>
    <p:extLst>
      <p:ext uri="{BB962C8B-B14F-4D97-AF65-F5344CB8AC3E}">
        <p14:creationId xmlns:p14="http://schemas.microsoft.com/office/powerpoint/2010/main" val="2142056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4094" y="766624"/>
            <a:ext cx="10019426" cy="956929"/>
          </a:xfrm>
          <a:ln>
            <a:noFill/>
          </a:ln>
        </p:spPr>
        <p:txBody>
          <a:bodyPr>
            <a:noAutofit/>
          </a:bodyPr>
          <a:lstStyle/>
          <a:p>
            <a:r>
              <a:rPr lang="sv-SE" sz="3200" b="1" dirty="0"/>
              <a:t>Jaktskyttets ABC I – Korrekt kropps- och huvudställning</a:t>
            </a:r>
          </a:p>
        </p:txBody>
      </p:sp>
      <p:pic>
        <p:nvPicPr>
          <p:cNvPr id="5122" name="Picture 2"/>
          <p:cNvPicPr>
            <a:picLocks noChangeAspect="1" noChangeArrowheads="1"/>
          </p:cNvPicPr>
          <p:nvPr/>
        </p:nvPicPr>
        <p:blipFill>
          <a:blip r:embed="rId2" cstate="print"/>
          <a:srcRect/>
          <a:stretch>
            <a:fillRect/>
          </a:stretch>
        </p:blipFill>
        <p:spPr bwMode="auto">
          <a:xfrm>
            <a:off x="1921278" y="2395882"/>
            <a:ext cx="5510880" cy="4241473"/>
          </a:xfrm>
          <a:prstGeom prst="rect">
            <a:avLst/>
          </a:prstGeom>
          <a:noFill/>
          <a:ln w="9525">
            <a:noFill/>
            <a:miter lim="800000"/>
            <a:headEnd/>
            <a:tailEnd/>
          </a:ln>
        </p:spPr>
      </p:pic>
      <p:sp>
        <p:nvSpPr>
          <p:cNvPr id="7" name="Rundad rektangulär 6"/>
          <p:cNvSpPr/>
          <p:nvPr/>
        </p:nvSpPr>
        <p:spPr>
          <a:xfrm>
            <a:off x="379154" y="4983208"/>
            <a:ext cx="2441709" cy="714379"/>
          </a:xfrm>
          <a:prstGeom prst="wedgeRoundRectCallout">
            <a:avLst>
              <a:gd name="adj1" fmla="val 108596"/>
              <a:gd name="adj2" fmla="val 31944"/>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Böjda knän</a:t>
            </a:r>
          </a:p>
          <a:p>
            <a:pPr algn="ctr"/>
            <a:r>
              <a:rPr lang="sv-SE" dirty="0">
                <a:solidFill>
                  <a:schemeClr val="tx1"/>
                </a:solidFill>
              </a:rPr>
              <a:t>Något framåtlutade</a:t>
            </a:r>
          </a:p>
        </p:txBody>
      </p:sp>
      <p:sp>
        <p:nvSpPr>
          <p:cNvPr id="8" name="Rundad rektangulär 7"/>
          <p:cNvSpPr/>
          <p:nvPr/>
        </p:nvSpPr>
        <p:spPr>
          <a:xfrm>
            <a:off x="102708" y="2918077"/>
            <a:ext cx="2104921" cy="714379"/>
          </a:xfrm>
          <a:prstGeom prst="wedgeRoundRectCallout">
            <a:avLst>
              <a:gd name="adj1" fmla="val 115673"/>
              <a:gd name="adj2" fmla="val -25452"/>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Hela bakkappan mot axeln</a:t>
            </a:r>
          </a:p>
        </p:txBody>
      </p:sp>
      <p:sp>
        <p:nvSpPr>
          <p:cNvPr id="9" name="Rundad rektangulär 8"/>
          <p:cNvSpPr/>
          <p:nvPr/>
        </p:nvSpPr>
        <p:spPr>
          <a:xfrm>
            <a:off x="271101" y="1760878"/>
            <a:ext cx="1936528" cy="635004"/>
          </a:xfrm>
          <a:prstGeom prst="wedgeRoundRectCallout">
            <a:avLst>
              <a:gd name="adj1" fmla="val 146475"/>
              <a:gd name="adj2" fmla="val 137134"/>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Kolven mot kinden</a:t>
            </a:r>
          </a:p>
        </p:txBody>
      </p:sp>
      <p:sp>
        <p:nvSpPr>
          <p:cNvPr id="10" name="Rundad rektangulär 9"/>
          <p:cNvSpPr/>
          <p:nvPr/>
        </p:nvSpPr>
        <p:spPr>
          <a:xfrm>
            <a:off x="5724792" y="1638174"/>
            <a:ext cx="2610103" cy="635004"/>
          </a:xfrm>
          <a:prstGeom prst="wedgeRoundRectCallout">
            <a:avLst>
              <a:gd name="adj1" fmla="val -2117"/>
              <a:gd name="adj2" fmla="val 138151"/>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Blicken via </a:t>
            </a:r>
          </a:p>
          <a:p>
            <a:pPr algn="ctr"/>
            <a:r>
              <a:rPr lang="sv-SE" dirty="0">
                <a:solidFill>
                  <a:schemeClr val="tx1"/>
                </a:solidFill>
              </a:rPr>
              <a:t>mynningen/kornet</a:t>
            </a:r>
          </a:p>
        </p:txBody>
      </p:sp>
      <p:cxnSp>
        <p:nvCxnSpPr>
          <p:cNvPr id="12" name="Rak pil 11"/>
          <p:cNvCxnSpPr/>
          <p:nvPr/>
        </p:nvCxnSpPr>
        <p:spPr>
          <a:xfrm flipV="1">
            <a:off x="4377643" y="2865639"/>
            <a:ext cx="3957252" cy="4653"/>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Rundad rektangulär 12"/>
          <p:cNvSpPr/>
          <p:nvPr/>
        </p:nvSpPr>
        <p:spPr>
          <a:xfrm>
            <a:off x="1731643" y="6913064"/>
            <a:ext cx="4799221" cy="555628"/>
          </a:xfrm>
          <a:prstGeom prst="wedgeRoundRectCallout">
            <a:avLst>
              <a:gd name="adj1" fmla="val -2480"/>
              <a:gd name="adj2" fmla="val -135124"/>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Fötterna i ”rätt” linje mot skjutriktningen</a:t>
            </a:r>
          </a:p>
        </p:txBody>
      </p:sp>
      <p:cxnSp>
        <p:nvCxnSpPr>
          <p:cNvPr id="15" name="Rak pil 14"/>
          <p:cNvCxnSpPr/>
          <p:nvPr/>
        </p:nvCxnSpPr>
        <p:spPr>
          <a:xfrm>
            <a:off x="3072591" y="6346800"/>
            <a:ext cx="4462433" cy="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Rundad rektangulär 13"/>
          <p:cNvSpPr/>
          <p:nvPr/>
        </p:nvSpPr>
        <p:spPr>
          <a:xfrm>
            <a:off x="3175030" y="1714077"/>
            <a:ext cx="2020725" cy="635004"/>
          </a:xfrm>
          <a:prstGeom prst="wedgeRoundRectCallout">
            <a:avLst>
              <a:gd name="adj1" fmla="val -433"/>
              <a:gd name="adj2" fmla="val 121557"/>
              <a:gd name="adj3" fmla="val 16667"/>
            </a:avLst>
          </a:prstGeom>
          <a:solidFill>
            <a:schemeClr val="bg2">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Huvudet framåtlutat</a:t>
            </a:r>
          </a:p>
        </p:txBody>
      </p:sp>
      <p:sp>
        <p:nvSpPr>
          <p:cNvPr id="16" name="Höger 15"/>
          <p:cNvSpPr/>
          <p:nvPr/>
        </p:nvSpPr>
        <p:spPr>
          <a:xfrm>
            <a:off x="7787615" y="5949930"/>
            <a:ext cx="2567410" cy="79375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Skjutriktning</a:t>
            </a:r>
          </a:p>
        </p:txBody>
      </p:sp>
      <p:sp>
        <p:nvSpPr>
          <p:cNvPr id="18" name="Höger 17"/>
          <p:cNvSpPr/>
          <p:nvPr/>
        </p:nvSpPr>
        <p:spPr>
          <a:xfrm>
            <a:off x="8545387" y="2523735"/>
            <a:ext cx="1809638" cy="71437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dirty="0">
                <a:solidFill>
                  <a:schemeClr val="tx1"/>
                </a:solidFill>
              </a:rPr>
              <a:t>Siktlinje</a:t>
            </a:r>
          </a:p>
        </p:txBody>
      </p:sp>
      <p:sp>
        <p:nvSpPr>
          <p:cNvPr id="19" name="textruta 18"/>
          <p:cNvSpPr txBox="1"/>
          <p:nvPr/>
        </p:nvSpPr>
        <p:spPr>
          <a:xfrm>
            <a:off x="5195755" y="4274285"/>
            <a:ext cx="5330529" cy="459249"/>
          </a:xfrm>
          <a:prstGeom prst="rect">
            <a:avLst/>
          </a:prstGeom>
          <a:noFill/>
          <a:ln>
            <a:noFill/>
          </a:ln>
        </p:spPr>
        <p:txBody>
          <a:bodyPr wrap="square" lIns="104287" tIns="52144" rIns="104287" bIns="52144" rtlCol="0">
            <a:spAutoFit/>
          </a:bodyPr>
          <a:lstStyle/>
          <a:p>
            <a:r>
              <a:rPr lang="sv-SE" sz="2300" b="1" dirty="0"/>
              <a:t>Grundposition för skytte rakt fram  </a:t>
            </a:r>
            <a:endParaRPr lang="sv-SE" dirty="0"/>
          </a:p>
        </p:txBody>
      </p:sp>
    </p:spTree>
    <p:extLst>
      <p:ext uri="{BB962C8B-B14F-4D97-AF65-F5344CB8AC3E}">
        <p14:creationId xmlns:p14="http://schemas.microsoft.com/office/powerpoint/2010/main" val="1930303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2591" y="593634"/>
            <a:ext cx="9622632" cy="1139473"/>
          </a:xfrm>
        </p:spPr>
        <p:txBody>
          <a:bodyPr>
            <a:noAutofit/>
          </a:bodyPr>
          <a:lstStyle/>
          <a:p>
            <a:r>
              <a:rPr lang="sv-SE" sz="3200" b="1" dirty="0"/>
              <a:t>Jaktskyttets ABC I – Träna lyft och anläggning</a:t>
            </a:r>
          </a:p>
        </p:txBody>
      </p:sp>
      <p:pic>
        <p:nvPicPr>
          <p:cNvPr id="1026" name="Picture 2"/>
          <p:cNvPicPr>
            <a:picLocks noChangeAspect="1" noChangeArrowheads="1"/>
          </p:cNvPicPr>
          <p:nvPr/>
        </p:nvPicPr>
        <p:blipFill>
          <a:blip r:embed="rId2" cstate="print"/>
          <a:srcRect/>
          <a:stretch>
            <a:fillRect/>
          </a:stretch>
        </p:blipFill>
        <p:spPr bwMode="auto">
          <a:xfrm>
            <a:off x="627321" y="3541222"/>
            <a:ext cx="2966026" cy="198438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11863" y="1733107"/>
            <a:ext cx="2966026" cy="1709973"/>
          </a:xfrm>
          <a:prstGeom prst="rect">
            <a:avLst/>
          </a:prstGeom>
          <a:noFill/>
          <a:ln w="9525">
            <a:noFill/>
            <a:miter lim="800000"/>
            <a:headEnd/>
            <a:tailEnd/>
          </a:ln>
        </p:spPr>
      </p:pic>
      <p:sp>
        <p:nvSpPr>
          <p:cNvPr id="5" name="textruta 4"/>
          <p:cNvSpPr txBox="1"/>
          <p:nvPr/>
        </p:nvSpPr>
        <p:spPr>
          <a:xfrm>
            <a:off x="3949396" y="3541222"/>
            <a:ext cx="3180879" cy="1521079"/>
          </a:xfrm>
          <a:prstGeom prst="rect">
            <a:avLst/>
          </a:prstGeom>
          <a:noFill/>
          <a:ln w="19050">
            <a:solidFill>
              <a:schemeClr val="bg1"/>
            </a:solidFill>
          </a:ln>
        </p:spPr>
        <p:txBody>
          <a:bodyPr wrap="square" lIns="104287" tIns="52144" rIns="104287" bIns="52144" rtlCol="0">
            <a:spAutoFit/>
          </a:bodyPr>
          <a:lstStyle/>
          <a:p>
            <a:r>
              <a:rPr lang="sv-SE" sz="2300" dirty="0"/>
              <a:t>Utgå från en grundposition </a:t>
            </a:r>
          </a:p>
          <a:p>
            <a:r>
              <a:rPr lang="sv-SE" sz="2300" dirty="0"/>
              <a:t>med anlagt vapen och</a:t>
            </a:r>
          </a:p>
          <a:p>
            <a:r>
              <a:rPr lang="sv-SE" sz="2300" dirty="0"/>
              <a:t>kolven mot kinden.</a:t>
            </a:r>
          </a:p>
        </p:txBody>
      </p:sp>
      <p:sp>
        <p:nvSpPr>
          <p:cNvPr id="6" name="textruta 5"/>
          <p:cNvSpPr txBox="1"/>
          <p:nvPr/>
        </p:nvSpPr>
        <p:spPr>
          <a:xfrm>
            <a:off x="3918995" y="1733107"/>
            <a:ext cx="3213366" cy="1521079"/>
          </a:xfrm>
          <a:prstGeom prst="rect">
            <a:avLst/>
          </a:prstGeom>
          <a:noFill/>
          <a:ln w="19050">
            <a:solidFill>
              <a:schemeClr val="bg1"/>
            </a:solidFill>
          </a:ln>
        </p:spPr>
        <p:txBody>
          <a:bodyPr wrap="square" lIns="104287" tIns="52144" rIns="104287" bIns="52144" rtlCol="0">
            <a:spAutoFit/>
          </a:bodyPr>
          <a:lstStyle/>
          <a:p>
            <a:r>
              <a:rPr lang="sv-SE" sz="2300" dirty="0"/>
              <a:t>Behåll huvudets position och sänk kolven.</a:t>
            </a:r>
          </a:p>
          <a:p>
            <a:r>
              <a:rPr lang="sv-SE" sz="2300" dirty="0"/>
              <a:t>Titta på pipmynningen.</a:t>
            </a:r>
          </a:p>
        </p:txBody>
      </p:sp>
      <p:pic>
        <p:nvPicPr>
          <p:cNvPr id="7" name="Picture 3"/>
          <p:cNvPicPr>
            <a:picLocks noChangeAspect="1" noChangeArrowheads="1"/>
          </p:cNvPicPr>
          <p:nvPr/>
        </p:nvPicPr>
        <p:blipFill>
          <a:blip r:embed="rId3" cstate="print"/>
          <a:srcRect/>
          <a:stretch>
            <a:fillRect/>
          </a:stretch>
        </p:blipFill>
        <p:spPr bwMode="auto">
          <a:xfrm>
            <a:off x="611863" y="5644887"/>
            <a:ext cx="2981484" cy="1718884"/>
          </a:xfrm>
          <a:prstGeom prst="rect">
            <a:avLst/>
          </a:prstGeom>
          <a:noFill/>
          <a:ln w="9525">
            <a:noFill/>
            <a:miter lim="800000"/>
            <a:headEnd/>
            <a:tailEnd/>
          </a:ln>
        </p:spPr>
      </p:pic>
      <p:sp>
        <p:nvSpPr>
          <p:cNvPr id="8" name="textruta 7"/>
          <p:cNvSpPr txBox="1"/>
          <p:nvPr/>
        </p:nvSpPr>
        <p:spPr>
          <a:xfrm>
            <a:off x="3942769" y="5644887"/>
            <a:ext cx="3165817" cy="1167136"/>
          </a:xfrm>
          <a:prstGeom prst="rect">
            <a:avLst/>
          </a:prstGeom>
          <a:noFill/>
          <a:ln w="19050">
            <a:solidFill>
              <a:schemeClr val="bg1"/>
            </a:solidFill>
          </a:ln>
        </p:spPr>
        <p:txBody>
          <a:bodyPr wrap="square" lIns="104287" tIns="52144" rIns="104287" bIns="52144" rtlCol="0">
            <a:spAutoFit/>
          </a:bodyPr>
          <a:lstStyle/>
          <a:p>
            <a:r>
              <a:rPr lang="sv-SE" sz="2300" dirty="0"/>
              <a:t>Lyft kolven tillbaka upp</a:t>
            </a:r>
          </a:p>
          <a:p>
            <a:r>
              <a:rPr lang="sv-SE" sz="2300" dirty="0"/>
              <a:t>mot kinden.</a:t>
            </a:r>
          </a:p>
          <a:p>
            <a:r>
              <a:rPr lang="sv-SE" sz="2300" dirty="0"/>
              <a:t>Titta på pipmynningen</a:t>
            </a:r>
            <a:r>
              <a:rPr lang="sv-SE" dirty="0"/>
              <a:t>.</a:t>
            </a:r>
          </a:p>
        </p:txBody>
      </p:sp>
      <p:sp>
        <p:nvSpPr>
          <p:cNvPr id="12" name="Ellips 11"/>
          <p:cNvSpPr/>
          <p:nvPr/>
        </p:nvSpPr>
        <p:spPr>
          <a:xfrm rot="21356730">
            <a:off x="1181055" y="2429585"/>
            <a:ext cx="1599740" cy="7690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3" name="Ellips 12"/>
          <p:cNvSpPr/>
          <p:nvPr/>
        </p:nvSpPr>
        <p:spPr>
          <a:xfrm rot="21356730">
            <a:off x="1182986" y="6307189"/>
            <a:ext cx="1599740" cy="7143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3" name="textruta 2"/>
          <p:cNvSpPr txBox="1"/>
          <p:nvPr/>
        </p:nvSpPr>
        <p:spPr>
          <a:xfrm>
            <a:off x="372139" y="1733107"/>
            <a:ext cx="255182" cy="457200"/>
          </a:xfrm>
          <a:prstGeom prst="rect">
            <a:avLst/>
          </a:prstGeom>
          <a:noFill/>
        </p:spPr>
        <p:txBody>
          <a:bodyPr wrap="none" lIns="0" tIns="0" rIns="0" bIns="0" rtlCol="0">
            <a:noAutofit/>
          </a:bodyPr>
          <a:lstStyle/>
          <a:p>
            <a:pPr algn="l">
              <a:lnSpc>
                <a:spcPts val="3200"/>
              </a:lnSpc>
            </a:pPr>
            <a:r>
              <a:rPr lang="sv-SE" sz="3200" dirty="0"/>
              <a:t>1</a:t>
            </a:r>
          </a:p>
        </p:txBody>
      </p:sp>
      <p:sp>
        <p:nvSpPr>
          <p:cNvPr id="4" name="textruta 3"/>
          <p:cNvSpPr txBox="1"/>
          <p:nvPr/>
        </p:nvSpPr>
        <p:spPr>
          <a:xfrm>
            <a:off x="384579" y="3668797"/>
            <a:ext cx="357891" cy="457200"/>
          </a:xfrm>
          <a:prstGeom prst="rect">
            <a:avLst/>
          </a:prstGeom>
          <a:noFill/>
        </p:spPr>
        <p:txBody>
          <a:bodyPr wrap="none" lIns="0" tIns="0" rIns="0" bIns="0" rtlCol="0">
            <a:noAutofit/>
          </a:bodyPr>
          <a:lstStyle/>
          <a:p>
            <a:pPr algn="l">
              <a:lnSpc>
                <a:spcPts val="3200"/>
              </a:lnSpc>
            </a:pPr>
            <a:r>
              <a:rPr lang="sv-SE" sz="3200" dirty="0"/>
              <a:t>2</a:t>
            </a:r>
          </a:p>
        </p:txBody>
      </p:sp>
      <p:sp>
        <p:nvSpPr>
          <p:cNvPr id="16" name="textruta 15"/>
          <p:cNvSpPr txBox="1"/>
          <p:nvPr/>
        </p:nvSpPr>
        <p:spPr>
          <a:xfrm>
            <a:off x="384579" y="5707818"/>
            <a:ext cx="357891" cy="457200"/>
          </a:xfrm>
          <a:prstGeom prst="rect">
            <a:avLst/>
          </a:prstGeom>
          <a:noFill/>
        </p:spPr>
        <p:txBody>
          <a:bodyPr wrap="none" lIns="0" tIns="0" rIns="0" bIns="0" rtlCol="0">
            <a:noAutofit/>
          </a:bodyPr>
          <a:lstStyle/>
          <a:p>
            <a:pPr algn="l">
              <a:lnSpc>
                <a:spcPts val="3200"/>
              </a:lnSpc>
            </a:pPr>
            <a:r>
              <a:rPr lang="sv-SE" sz="3200" dirty="0"/>
              <a:t>3</a:t>
            </a:r>
          </a:p>
        </p:txBody>
      </p:sp>
      <p:sp>
        <p:nvSpPr>
          <p:cNvPr id="17" name="textruta 16"/>
          <p:cNvSpPr txBox="1"/>
          <p:nvPr/>
        </p:nvSpPr>
        <p:spPr>
          <a:xfrm>
            <a:off x="7283302" y="2297198"/>
            <a:ext cx="2913321" cy="3228411"/>
          </a:xfrm>
          <a:prstGeom prst="rect">
            <a:avLst/>
          </a:prstGeom>
          <a:noFill/>
          <a:ln>
            <a:solidFill>
              <a:schemeClr val="accent1"/>
            </a:solidFill>
          </a:ln>
        </p:spPr>
        <p:txBody>
          <a:bodyPr wrap="none" lIns="0" tIns="0" rIns="0" bIns="0" rtlCol="0">
            <a:noAutofit/>
          </a:bodyPr>
          <a:lstStyle/>
          <a:p>
            <a:pPr lvl="0"/>
            <a:r>
              <a:rPr lang="sv-SE" sz="2300" dirty="0">
                <a:solidFill>
                  <a:prstClr val="black"/>
                </a:solidFill>
              </a:rPr>
              <a:t> Börja träna med korta</a:t>
            </a:r>
          </a:p>
          <a:p>
            <a:pPr lvl="0"/>
            <a:r>
              <a:rPr lang="sv-SE" sz="2300" dirty="0">
                <a:solidFill>
                  <a:prstClr val="black"/>
                </a:solidFill>
              </a:rPr>
              <a:t> lyftrörelser och öka</a:t>
            </a:r>
          </a:p>
          <a:p>
            <a:pPr lvl="0"/>
            <a:r>
              <a:rPr lang="sv-SE" sz="2300" dirty="0">
                <a:solidFill>
                  <a:prstClr val="black"/>
                </a:solidFill>
              </a:rPr>
              <a:t> efterhand längden</a:t>
            </a:r>
          </a:p>
          <a:p>
            <a:pPr lvl="0"/>
            <a:r>
              <a:rPr lang="sv-SE" sz="2300" dirty="0">
                <a:solidFill>
                  <a:prstClr val="black"/>
                </a:solidFill>
              </a:rPr>
              <a:t> och tempot på lyftet.</a:t>
            </a:r>
          </a:p>
          <a:p>
            <a:pPr lvl="0"/>
            <a:r>
              <a:rPr lang="sv-SE" sz="2300" dirty="0">
                <a:solidFill>
                  <a:prstClr val="black"/>
                </a:solidFill>
              </a:rPr>
              <a:t> Avsluta lyftet med</a:t>
            </a:r>
          </a:p>
          <a:p>
            <a:pPr lvl="0"/>
            <a:r>
              <a:rPr lang="sv-SE" sz="2300" dirty="0">
                <a:solidFill>
                  <a:prstClr val="black"/>
                </a:solidFill>
              </a:rPr>
              <a:t> bra/distinkt </a:t>
            </a:r>
          </a:p>
          <a:p>
            <a:pPr lvl="0"/>
            <a:r>
              <a:rPr lang="sv-SE" sz="2300" dirty="0">
                <a:solidFill>
                  <a:prstClr val="black"/>
                </a:solidFill>
              </a:rPr>
              <a:t> Kindkontakt det är</a:t>
            </a:r>
          </a:p>
          <a:p>
            <a:pPr lvl="0"/>
            <a:r>
              <a:rPr lang="sv-SE" sz="2300" dirty="0">
                <a:solidFill>
                  <a:prstClr val="black"/>
                </a:solidFill>
              </a:rPr>
              <a:t> viktigt att lära sig.</a:t>
            </a:r>
          </a:p>
        </p:txBody>
      </p:sp>
    </p:spTree>
    <p:extLst>
      <p:ext uri="{BB962C8B-B14F-4D97-AF65-F5344CB8AC3E}">
        <p14:creationId xmlns:p14="http://schemas.microsoft.com/office/powerpoint/2010/main" val="3463499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5970" y="616688"/>
            <a:ext cx="10103623" cy="1130762"/>
          </a:xfrm>
        </p:spPr>
        <p:txBody>
          <a:bodyPr>
            <a:noAutofit/>
          </a:bodyPr>
          <a:lstStyle/>
          <a:p>
            <a:r>
              <a:rPr lang="sv-SE" sz="3200" b="1" dirty="0"/>
              <a:t>Jaktskyttets ABC I – Lyftteknik Ö-M-M </a:t>
            </a:r>
            <a:br>
              <a:rPr lang="sv-SE" sz="3200" b="1" dirty="0"/>
            </a:br>
            <a:r>
              <a:rPr lang="sv-SE" sz="3200" b="1" dirty="0"/>
              <a:t>(öga-mynning-mål)</a:t>
            </a:r>
          </a:p>
        </p:txBody>
      </p:sp>
      <p:pic>
        <p:nvPicPr>
          <p:cNvPr id="2050" name="Picture 2"/>
          <p:cNvPicPr>
            <a:picLocks noChangeAspect="1" noChangeArrowheads="1"/>
          </p:cNvPicPr>
          <p:nvPr/>
        </p:nvPicPr>
        <p:blipFill rotWithShape="1">
          <a:blip r:embed="rId3" cstate="print"/>
          <a:srcRect r="22595"/>
          <a:stretch/>
        </p:blipFill>
        <p:spPr bwMode="auto">
          <a:xfrm>
            <a:off x="7114041" y="2271704"/>
            <a:ext cx="2525905" cy="2194406"/>
          </a:xfrm>
          <a:prstGeom prst="rect">
            <a:avLst/>
          </a:prstGeom>
          <a:noFill/>
          <a:ln w="9525">
            <a:noFill/>
            <a:miter lim="800000"/>
            <a:headEnd/>
            <a:tailEnd/>
          </a:ln>
        </p:spPr>
      </p:pic>
      <p:pic>
        <p:nvPicPr>
          <p:cNvPr id="2051" name="Picture 3"/>
          <p:cNvPicPr>
            <a:picLocks noChangeAspect="1" noChangeArrowheads="1"/>
          </p:cNvPicPr>
          <p:nvPr/>
        </p:nvPicPr>
        <p:blipFill rotWithShape="1">
          <a:blip r:embed="rId4" cstate="print"/>
          <a:srcRect r="28099" b="4865"/>
          <a:stretch/>
        </p:blipFill>
        <p:spPr bwMode="auto">
          <a:xfrm>
            <a:off x="3933285" y="2271704"/>
            <a:ext cx="2466277" cy="2194406"/>
          </a:xfrm>
          <a:prstGeom prst="rect">
            <a:avLst/>
          </a:prstGeom>
          <a:noFill/>
          <a:ln w="9525">
            <a:noFill/>
            <a:miter lim="800000"/>
            <a:headEnd/>
            <a:tailEnd/>
          </a:ln>
        </p:spPr>
      </p:pic>
      <p:pic>
        <p:nvPicPr>
          <p:cNvPr id="2052" name="Picture 4"/>
          <p:cNvPicPr>
            <a:picLocks noChangeAspect="1" noChangeArrowheads="1"/>
          </p:cNvPicPr>
          <p:nvPr/>
        </p:nvPicPr>
        <p:blipFill rotWithShape="1">
          <a:blip r:embed="rId5" cstate="print"/>
          <a:srcRect r="17102"/>
          <a:stretch/>
        </p:blipFill>
        <p:spPr bwMode="auto">
          <a:xfrm>
            <a:off x="378293" y="2271704"/>
            <a:ext cx="2705149" cy="2194406"/>
          </a:xfrm>
          <a:prstGeom prst="rect">
            <a:avLst/>
          </a:prstGeom>
          <a:noFill/>
          <a:ln w="9525">
            <a:noFill/>
            <a:miter lim="800000"/>
            <a:headEnd/>
            <a:tailEnd/>
          </a:ln>
        </p:spPr>
      </p:pic>
      <p:pic>
        <p:nvPicPr>
          <p:cNvPr id="10" name="Picture 24" descr="A:\ÖMM-3.PCX"/>
          <p:cNvPicPr>
            <a:picLocks noChangeAspect="1" noChangeArrowheads="1"/>
          </p:cNvPicPr>
          <p:nvPr/>
        </p:nvPicPr>
        <p:blipFill>
          <a:blip r:embed="rId6" cstate="print"/>
          <a:srcRect/>
          <a:stretch>
            <a:fillRect/>
          </a:stretch>
        </p:blipFill>
        <p:spPr bwMode="auto">
          <a:xfrm>
            <a:off x="920333" y="5475728"/>
            <a:ext cx="2163109" cy="1349383"/>
          </a:xfrm>
          <a:prstGeom prst="rect">
            <a:avLst/>
          </a:prstGeom>
          <a:noFill/>
        </p:spPr>
      </p:pic>
      <p:pic>
        <p:nvPicPr>
          <p:cNvPr id="11" name="Picture 23" descr="A:\ÖMM-2.PCX"/>
          <p:cNvPicPr>
            <a:picLocks noChangeAspect="1" noChangeArrowheads="1"/>
          </p:cNvPicPr>
          <p:nvPr/>
        </p:nvPicPr>
        <p:blipFill>
          <a:blip r:embed="rId7" cstate="print"/>
          <a:srcRect/>
          <a:stretch>
            <a:fillRect/>
          </a:stretch>
        </p:blipFill>
        <p:spPr bwMode="auto">
          <a:xfrm>
            <a:off x="4335545" y="5504549"/>
            <a:ext cx="2206115" cy="1291742"/>
          </a:xfrm>
          <a:prstGeom prst="rect">
            <a:avLst/>
          </a:prstGeom>
          <a:noFill/>
        </p:spPr>
      </p:pic>
      <p:pic>
        <p:nvPicPr>
          <p:cNvPr id="12" name="Picture 22" descr="A:\ÖMM-1.PCX"/>
          <p:cNvPicPr>
            <a:picLocks noChangeAspect="1" noChangeArrowheads="1"/>
          </p:cNvPicPr>
          <p:nvPr/>
        </p:nvPicPr>
        <p:blipFill>
          <a:blip r:embed="rId8" cstate="print"/>
          <a:srcRect/>
          <a:stretch>
            <a:fillRect/>
          </a:stretch>
        </p:blipFill>
        <p:spPr bwMode="auto">
          <a:xfrm>
            <a:off x="7619221" y="5504549"/>
            <a:ext cx="2020725" cy="1098028"/>
          </a:xfrm>
          <a:prstGeom prst="rect">
            <a:avLst/>
          </a:prstGeom>
          <a:noFill/>
        </p:spPr>
      </p:pic>
      <p:cxnSp>
        <p:nvCxnSpPr>
          <p:cNvPr id="14" name="Rak pil 13"/>
          <p:cNvCxnSpPr/>
          <p:nvPr/>
        </p:nvCxnSpPr>
        <p:spPr>
          <a:xfrm flipV="1">
            <a:off x="948935" y="5696271"/>
            <a:ext cx="9261654" cy="7937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 name="Ellips 16"/>
          <p:cNvSpPr/>
          <p:nvPr/>
        </p:nvSpPr>
        <p:spPr>
          <a:xfrm>
            <a:off x="10239648" y="5577208"/>
            <a:ext cx="168394" cy="23812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9" name="textruta 28"/>
          <p:cNvSpPr txBox="1"/>
          <p:nvPr/>
        </p:nvSpPr>
        <p:spPr>
          <a:xfrm>
            <a:off x="3383791" y="4807687"/>
            <a:ext cx="3774558" cy="459249"/>
          </a:xfrm>
          <a:prstGeom prst="rect">
            <a:avLst/>
          </a:prstGeom>
          <a:solidFill>
            <a:schemeClr val="bg2"/>
          </a:solidFill>
          <a:ln w="12700">
            <a:solidFill>
              <a:schemeClr val="accent1"/>
            </a:solidFill>
          </a:ln>
        </p:spPr>
        <p:txBody>
          <a:bodyPr wrap="square" lIns="104287" tIns="52144" rIns="104287" bIns="52144" rtlCol="0">
            <a:spAutoFit/>
          </a:bodyPr>
          <a:lstStyle/>
          <a:p>
            <a:r>
              <a:rPr lang="sv-SE" sz="2300" dirty="0"/>
              <a:t>Siktlinje öga-mynning-mål.</a:t>
            </a:r>
          </a:p>
        </p:txBody>
      </p:sp>
      <p:cxnSp>
        <p:nvCxnSpPr>
          <p:cNvPr id="31" name="Rak pil 30"/>
          <p:cNvCxnSpPr/>
          <p:nvPr/>
        </p:nvCxnSpPr>
        <p:spPr>
          <a:xfrm>
            <a:off x="3734666" y="5277289"/>
            <a:ext cx="0" cy="39687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8" name="Ellips 17"/>
          <p:cNvSpPr/>
          <p:nvPr/>
        </p:nvSpPr>
        <p:spPr>
          <a:xfrm rot="19538955">
            <a:off x="8174897" y="3424175"/>
            <a:ext cx="868720" cy="5713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76738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78292" y="302737"/>
            <a:ext cx="10187820" cy="1451635"/>
          </a:xfrm>
        </p:spPr>
        <p:txBody>
          <a:bodyPr>
            <a:noAutofit/>
          </a:bodyPr>
          <a:lstStyle/>
          <a:p>
            <a:r>
              <a:rPr lang="sv-SE" sz="3200" b="1" dirty="0"/>
              <a:t>Jaktskyttets ABC I – Lyftteknik Ö-M-M </a:t>
            </a:r>
            <a:br>
              <a:rPr lang="sv-SE" sz="3200" b="1" dirty="0"/>
            </a:br>
            <a:r>
              <a:rPr lang="sv-SE" sz="3200" b="1" dirty="0"/>
              <a:t>(öga-mynning-mål)</a:t>
            </a:r>
          </a:p>
        </p:txBody>
      </p:sp>
      <p:pic>
        <p:nvPicPr>
          <p:cNvPr id="1026" name="Picture 2"/>
          <p:cNvPicPr>
            <a:picLocks noChangeAspect="1" noChangeArrowheads="1"/>
          </p:cNvPicPr>
          <p:nvPr/>
        </p:nvPicPr>
        <p:blipFill>
          <a:blip r:embed="rId3" cstate="print"/>
          <a:srcRect/>
          <a:stretch>
            <a:fillRect/>
          </a:stretch>
        </p:blipFill>
        <p:spPr bwMode="auto">
          <a:xfrm flipH="1">
            <a:off x="799275" y="3581399"/>
            <a:ext cx="3031087" cy="277814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915372" y="3581398"/>
            <a:ext cx="2977165" cy="2778142"/>
          </a:xfrm>
          <a:prstGeom prst="rect">
            <a:avLst/>
          </a:prstGeom>
          <a:noFill/>
          <a:ln w="9525">
            <a:noFill/>
            <a:miter lim="800000"/>
            <a:headEnd/>
            <a:tailEnd/>
          </a:ln>
        </p:spPr>
      </p:pic>
      <p:sp>
        <p:nvSpPr>
          <p:cNvPr id="12" name="textruta 11"/>
          <p:cNvSpPr txBox="1"/>
          <p:nvPr/>
        </p:nvSpPr>
        <p:spPr>
          <a:xfrm>
            <a:off x="378291" y="2074418"/>
            <a:ext cx="9766836" cy="1167136"/>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Träna genom att sikta mot en spegel med ett påklistrat mål, eller mot din egen pipmynning , så kan du följa mynningens rörelse från start till färdig anläggning.</a:t>
            </a:r>
          </a:p>
        </p:txBody>
      </p:sp>
      <p:sp>
        <p:nvSpPr>
          <p:cNvPr id="13" name="textruta 12"/>
          <p:cNvSpPr txBox="1"/>
          <p:nvPr/>
        </p:nvSpPr>
        <p:spPr>
          <a:xfrm>
            <a:off x="4221681" y="3609502"/>
            <a:ext cx="2441709"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Spegel träning för</a:t>
            </a:r>
          </a:p>
          <a:p>
            <a:r>
              <a:rPr lang="sv-SE" sz="2300" dirty="0"/>
              <a:t>öga-mynning-mål.</a:t>
            </a:r>
          </a:p>
        </p:txBody>
      </p:sp>
      <p:cxnSp>
        <p:nvCxnSpPr>
          <p:cNvPr id="10" name="Rak 9"/>
          <p:cNvCxnSpPr/>
          <p:nvPr/>
        </p:nvCxnSpPr>
        <p:spPr>
          <a:xfrm flipH="1">
            <a:off x="5431088" y="5010156"/>
            <a:ext cx="3822340" cy="99219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403498" y="4976037"/>
            <a:ext cx="4039038" cy="10263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lus 18"/>
          <p:cNvSpPr/>
          <p:nvPr/>
        </p:nvSpPr>
        <p:spPr>
          <a:xfrm>
            <a:off x="5288975" y="5823337"/>
            <a:ext cx="307122" cy="358025"/>
          </a:xfrm>
          <a:prstGeom prst="mathPl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206343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rundade hörn 3"/>
          <p:cNvSpPr/>
          <p:nvPr/>
        </p:nvSpPr>
        <p:spPr>
          <a:xfrm>
            <a:off x="546686" y="2243470"/>
            <a:ext cx="8310235" cy="3944679"/>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276447" y="606057"/>
            <a:ext cx="10207255" cy="1222766"/>
          </a:xfrm>
        </p:spPr>
        <p:txBody>
          <a:bodyPr>
            <a:normAutofit/>
          </a:bodyPr>
          <a:lstStyle/>
          <a:p>
            <a:pPr algn="ctr"/>
            <a:r>
              <a:rPr lang="sv-SE" b="1" dirty="0"/>
              <a:t>Jaktskyttets ABC I – </a:t>
            </a:r>
            <a:br>
              <a:rPr lang="sv-SE" b="1" dirty="0"/>
            </a:br>
            <a:r>
              <a:rPr lang="sv-SE" b="1" dirty="0"/>
              <a:t>Säker vapenhantering</a:t>
            </a:r>
            <a:r>
              <a:rPr lang="sv-SE" dirty="0"/>
              <a:t>.</a:t>
            </a:r>
          </a:p>
        </p:txBody>
      </p:sp>
      <p:sp>
        <p:nvSpPr>
          <p:cNvPr id="3" name="textruta 2"/>
          <p:cNvSpPr txBox="1"/>
          <p:nvPr/>
        </p:nvSpPr>
        <p:spPr>
          <a:xfrm>
            <a:off x="1082037" y="2243492"/>
            <a:ext cx="8167095" cy="3413904"/>
          </a:xfrm>
          <a:prstGeom prst="rect">
            <a:avLst/>
          </a:prstGeom>
          <a:solidFill>
            <a:schemeClr val="bg1"/>
          </a:solidFill>
          <a:ln w="38100">
            <a:solidFill>
              <a:schemeClr val="bg1"/>
            </a:solidFill>
          </a:ln>
        </p:spPr>
        <p:txBody>
          <a:bodyPr wrap="square" lIns="104287" tIns="52144" rIns="104287" bIns="52144" rtlCol="0">
            <a:spAutoFit/>
          </a:bodyPr>
          <a:lstStyle/>
          <a:p>
            <a:endParaRPr lang="sv-SE" sz="2300" dirty="0"/>
          </a:p>
          <a:p>
            <a:r>
              <a:rPr lang="sv-SE" sz="2300" dirty="0"/>
              <a:t>Innan du övergår till praktiskt skytte måste du lära dig att  handskas med vapen och ammunition på ett säkert sätt.</a:t>
            </a:r>
          </a:p>
          <a:p>
            <a:endParaRPr lang="sv-SE" sz="2300" dirty="0"/>
          </a:p>
          <a:p>
            <a:r>
              <a:rPr lang="sv-SE" sz="2700" b="1" dirty="0">
                <a:solidFill>
                  <a:schemeClr val="accent1"/>
                </a:solidFill>
              </a:rPr>
              <a:t>Sätt alltid säkerheten främst.</a:t>
            </a:r>
          </a:p>
          <a:p>
            <a:endParaRPr lang="sv-SE" sz="900" dirty="0"/>
          </a:p>
          <a:p>
            <a:pPr>
              <a:buFont typeface="Arial" pitchFamily="34" charset="0"/>
              <a:buChar char="•"/>
            </a:pPr>
            <a:r>
              <a:rPr lang="sv-SE" sz="2300" dirty="0"/>
              <a:t>  Lär dig vilka huvudregler som gäller vid all vapenhantering.</a:t>
            </a:r>
          </a:p>
          <a:p>
            <a:pPr>
              <a:buFont typeface="Arial" pitchFamily="34" charset="0"/>
              <a:buChar char="•"/>
            </a:pPr>
            <a:r>
              <a:rPr lang="sv-SE" sz="2300" dirty="0"/>
              <a:t>  Vilka regler gäller vid en skjutbana.</a:t>
            </a:r>
          </a:p>
          <a:p>
            <a:pPr>
              <a:buFont typeface="Arial" pitchFamily="34" charset="0"/>
              <a:buChar char="•"/>
            </a:pPr>
            <a:r>
              <a:rPr lang="sv-SE" sz="2300" dirty="0"/>
              <a:t>  Vad gäller vid praktisk jakt.</a:t>
            </a:r>
            <a:endParaRPr lang="sv-SE" dirty="0"/>
          </a:p>
          <a:p>
            <a:endParaRPr lang="sv-SE" dirty="0"/>
          </a:p>
        </p:txBody>
      </p:sp>
    </p:spTree>
    <p:extLst>
      <p:ext uri="{BB962C8B-B14F-4D97-AF65-F5344CB8AC3E}">
        <p14:creationId xmlns:p14="http://schemas.microsoft.com/office/powerpoint/2010/main" val="132917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93662" y="440961"/>
            <a:ext cx="7588683" cy="866844"/>
          </a:xfrm>
        </p:spPr>
        <p:txBody>
          <a:bodyPr>
            <a:noAutofit/>
          </a:bodyPr>
          <a:lstStyle/>
          <a:p>
            <a:r>
              <a:rPr lang="sv-SE" sz="3200" b="1" dirty="0">
                <a:solidFill>
                  <a:srgbClr val="FF0000"/>
                </a:solidFill>
              </a:rPr>
              <a:t> </a:t>
            </a:r>
            <a:r>
              <a:rPr lang="sv-SE" sz="3200" b="1" dirty="0"/>
              <a:t>Jaktskyttets ABC I – Vridteknik</a:t>
            </a:r>
          </a:p>
        </p:txBody>
      </p:sp>
      <p:pic>
        <p:nvPicPr>
          <p:cNvPr id="3" name="Picture 12" descr="VRID1"/>
          <p:cNvPicPr>
            <a:picLocks noChangeAspect="1" noChangeArrowheads="1"/>
          </p:cNvPicPr>
          <p:nvPr/>
        </p:nvPicPr>
        <p:blipFill>
          <a:blip r:embed="rId3" cstate="print"/>
          <a:srcRect/>
          <a:stretch>
            <a:fillRect/>
          </a:stretch>
        </p:blipFill>
        <p:spPr bwMode="auto">
          <a:xfrm>
            <a:off x="835239" y="2149914"/>
            <a:ext cx="3401409" cy="3254395"/>
          </a:xfrm>
          <a:prstGeom prst="rect">
            <a:avLst/>
          </a:prstGeom>
          <a:noFill/>
          <a:ln w="9525">
            <a:noFill/>
            <a:miter lim="800000"/>
            <a:headEnd/>
            <a:tailEnd/>
          </a:ln>
        </p:spPr>
      </p:pic>
      <p:sp>
        <p:nvSpPr>
          <p:cNvPr id="7" name="Rektangel 6"/>
          <p:cNvSpPr/>
          <p:nvPr/>
        </p:nvSpPr>
        <p:spPr>
          <a:xfrm>
            <a:off x="809909" y="2647839"/>
            <a:ext cx="3452071" cy="103188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8" name="Rektangel 7"/>
          <p:cNvSpPr/>
          <p:nvPr/>
        </p:nvSpPr>
        <p:spPr>
          <a:xfrm>
            <a:off x="809909" y="3777111"/>
            <a:ext cx="1936528" cy="111125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9" name="Rektangel 8"/>
          <p:cNvSpPr/>
          <p:nvPr/>
        </p:nvSpPr>
        <p:spPr>
          <a:xfrm>
            <a:off x="809909" y="4975645"/>
            <a:ext cx="1515543" cy="47625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0" name="textruta 9"/>
          <p:cNvSpPr txBox="1"/>
          <p:nvPr/>
        </p:nvSpPr>
        <p:spPr>
          <a:xfrm>
            <a:off x="4474739" y="2642486"/>
            <a:ext cx="5809583" cy="1228691"/>
          </a:xfrm>
          <a:prstGeom prst="rect">
            <a:avLst/>
          </a:prstGeom>
          <a:solidFill>
            <a:schemeClr val="bg2"/>
          </a:solidFill>
          <a:ln w="19050">
            <a:solidFill>
              <a:schemeClr val="bg1"/>
            </a:solidFill>
          </a:ln>
        </p:spPr>
        <p:txBody>
          <a:bodyPr wrap="square" lIns="104287" tIns="52144" rIns="104287" bIns="52144" rtlCol="0">
            <a:spAutoFit/>
          </a:bodyPr>
          <a:lstStyle/>
          <a:p>
            <a:pPr marL="391077" indent="-391077"/>
            <a:r>
              <a:rPr lang="sv-SE" sz="2700" b="1" dirty="0"/>
              <a:t>A</a:t>
            </a:r>
            <a:r>
              <a:rPr lang="sv-SE" sz="2300" dirty="0"/>
              <a:t>.  Överkropp i form av bröstkorg, armar, huvud och vapen bildar en enhet – </a:t>
            </a:r>
            <a:r>
              <a:rPr lang="sv-SE" sz="2300" b="1" dirty="0">
                <a:solidFill>
                  <a:schemeClr val="accent1"/>
                </a:solidFill>
              </a:rPr>
              <a:t>Lavett.</a:t>
            </a:r>
          </a:p>
        </p:txBody>
      </p:sp>
      <p:sp>
        <p:nvSpPr>
          <p:cNvPr id="11" name="textruta 10"/>
          <p:cNvSpPr txBox="1"/>
          <p:nvPr/>
        </p:nvSpPr>
        <p:spPr>
          <a:xfrm>
            <a:off x="3027421" y="4013620"/>
            <a:ext cx="7493520" cy="813193"/>
          </a:xfrm>
          <a:prstGeom prst="rect">
            <a:avLst/>
          </a:prstGeom>
          <a:solidFill>
            <a:schemeClr val="bg2"/>
          </a:solidFill>
          <a:ln w="19050">
            <a:solidFill>
              <a:schemeClr val="bg1"/>
            </a:solidFill>
          </a:ln>
        </p:spPr>
        <p:txBody>
          <a:bodyPr wrap="square" lIns="104287" tIns="52144" rIns="104287" bIns="52144" rtlCol="0">
            <a:spAutoFit/>
          </a:bodyPr>
          <a:lstStyle/>
          <a:p>
            <a:pPr marL="457200" indent="-457200">
              <a:buAutoNum type="alphaUcPeriod" startAt="2"/>
            </a:pPr>
            <a:r>
              <a:rPr lang="sv-SE" sz="2300" dirty="0"/>
              <a:t>Midja, höfter, knän och fotleder bildar en – </a:t>
            </a:r>
          </a:p>
          <a:p>
            <a:pPr marL="457200" indent="-457200"/>
            <a:r>
              <a:rPr lang="sv-SE" sz="2300" b="1" dirty="0">
                <a:solidFill>
                  <a:schemeClr val="accent1"/>
                </a:solidFill>
              </a:rPr>
              <a:t>	Rörlig enhet.</a:t>
            </a:r>
          </a:p>
        </p:txBody>
      </p:sp>
      <p:sp>
        <p:nvSpPr>
          <p:cNvPr id="12" name="textruta 11"/>
          <p:cNvSpPr txBox="1"/>
          <p:nvPr/>
        </p:nvSpPr>
        <p:spPr>
          <a:xfrm>
            <a:off x="3027421" y="5022968"/>
            <a:ext cx="5641189" cy="813193"/>
          </a:xfrm>
          <a:prstGeom prst="rect">
            <a:avLst/>
          </a:prstGeom>
          <a:solidFill>
            <a:schemeClr val="bg2"/>
          </a:solidFill>
          <a:ln w="19050">
            <a:solidFill>
              <a:schemeClr val="bg1"/>
            </a:solidFill>
          </a:ln>
        </p:spPr>
        <p:txBody>
          <a:bodyPr wrap="square" lIns="104287" tIns="52144" rIns="104287" bIns="52144" rtlCol="0">
            <a:spAutoFit/>
          </a:bodyPr>
          <a:lstStyle/>
          <a:p>
            <a:pPr marL="457200" indent="-457200">
              <a:buAutoNum type="alphaUcPeriod" startAt="3"/>
            </a:pPr>
            <a:r>
              <a:rPr lang="sv-SE" sz="2300" dirty="0"/>
              <a:t>Fötterna och dess inriktning – </a:t>
            </a:r>
          </a:p>
          <a:p>
            <a:pPr marL="457200" indent="-457200"/>
            <a:r>
              <a:rPr lang="sv-SE" sz="2300" b="1" dirty="0">
                <a:solidFill>
                  <a:schemeClr val="accent1"/>
                </a:solidFill>
              </a:rPr>
              <a:t>	Fast enhet.</a:t>
            </a:r>
          </a:p>
        </p:txBody>
      </p:sp>
    </p:spTree>
    <p:extLst>
      <p:ext uri="{BB962C8B-B14F-4D97-AF65-F5344CB8AC3E}">
        <p14:creationId xmlns:p14="http://schemas.microsoft.com/office/powerpoint/2010/main" val="113110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302737"/>
            <a:ext cx="9622632" cy="1419737"/>
          </a:xfrm>
        </p:spPr>
        <p:txBody>
          <a:bodyPr>
            <a:noAutofit/>
          </a:bodyPr>
          <a:lstStyle/>
          <a:p>
            <a:r>
              <a:rPr lang="sv-SE" sz="3200" b="1" dirty="0"/>
              <a:t>Jaktskyttets ABC I – Vridteknik.  </a:t>
            </a:r>
            <a:br>
              <a:rPr lang="sv-SE" sz="3200" b="1" dirty="0"/>
            </a:br>
            <a:r>
              <a:rPr lang="sv-SE" sz="3200" b="1" dirty="0"/>
              <a:t> (A – lavett.)</a:t>
            </a:r>
          </a:p>
        </p:txBody>
      </p:sp>
      <p:pic>
        <p:nvPicPr>
          <p:cNvPr id="1026" name="Picture 2"/>
          <p:cNvPicPr>
            <a:picLocks noChangeAspect="1" noChangeArrowheads="1"/>
          </p:cNvPicPr>
          <p:nvPr/>
        </p:nvPicPr>
        <p:blipFill>
          <a:blip r:embed="rId3" cstate="print"/>
          <a:srcRect/>
          <a:stretch>
            <a:fillRect/>
          </a:stretch>
        </p:blipFill>
        <p:spPr bwMode="auto">
          <a:xfrm>
            <a:off x="630882" y="2160919"/>
            <a:ext cx="4462433" cy="3168923"/>
          </a:xfrm>
          <a:prstGeom prst="rect">
            <a:avLst/>
          </a:prstGeom>
          <a:noFill/>
          <a:ln w="9525">
            <a:noFill/>
            <a:miter lim="800000"/>
            <a:headEnd/>
            <a:tailEnd/>
          </a:ln>
        </p:spPr>
      </p:pic>
      <p:pic>
        <p:nvPicPr>
          <p:cNvPr id="31" name="Picture 2"/>
          <p:cNvPicPr>
            <a:picLocks noChangeAspect="1" noChangeArrowheads="1"/>
          </p:cNvPicPr>
          <p:nvPr/>
        </p:nvPicPr>
        <p:blipFill>
          <a:blip r:embed="rId4" cstate="print"/>
          <a:srcRect/>
          <a:stretch>
            <a:fillRect/>
          </a:stretch>
        </p:blipFill>
        <p:spPr bwMode="auto">
          <a:xfrm>
            <a:off x="5261709" y="2160919"/>
            <a:ext cx="5051811" cy="3186738"/>
          </a:xfrm>
          <a:prstGeom prst="rect">
            <a:avLst/>
          </a:prstGeom>
          <a:noFill/>
          <a:ln w="9525">
            <a:noFill/>
            <a:miter lim="800000"/>
            <a:headEnd/>
            <a:tailEnd/>
          </a:ln>
        </p:spPr>
      </p:pic>
      <p:sp>
        <p:nvSpPr>
          <p:cNvPr id="9" name="textruta 8"/>
          <p:cNvSpPr txBox="1"/>
          <p:nvPr/>
        </p:nvSpPr>
        <p:spPr>
          <a:xfrm>
            <a:off x="630881" y="5620675"/>
            <a:ext cx="9682639" cy="813193"/>
          </a:xfrm>
          <a:prstGeom prst="rect">
            <a:avLst/>
          </a:prstGeom>
          <a:noFill/>
          <a:ln w="19050">
            <a:solidFill>
              <a:schemeClr val="bg1"/>
            </a:solidFill>
          </a:ln>
        </p:spPr>
        <p:txBody>
          <a:bodyPr wrap="square" lIns="104287" tIns="52144" rIns="104287" bIns="52144" rtlCol="0">
            <a:spAutoFit/>
          </a:bodyPr>
          <a:lstStyle/>
          <a:p>
            <a:r>
              <a:rPr lang="sv-SE" sz="2300" dirty="0"/>
              <a:t>Stabil kindkontakt (med anpassad kolv)  ……………  ger alltid rätt siktlinje.</a:t>
            </a:r>
          </a:p>
        </p:txBody>
      </p:sp>
      <p:sp>
        <p:nvSpPr>
          <p:cNvPr id="10" name="Ellips 9"/>
          <p:cNvSpPr/>
          <p:nvPr/>
        </p:nvSpPr>
        <p:spPr>
          <a:xfrm rot="21449354">
            <a:off x="919648" y="3847067"/>
            <a:ext cx="1337257" cy="63912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Ned 10"/>
          <p:cNvSpPr/>
          <p:nvPr/>
        </p:nvSpPr>
        <p:spPr>
          <a:xfrm>
            <a:off x="6777253" y="2731425"/>
            <a:ext cx="420984" cy="5556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972384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4563" y="595424"/>
            <a:ext cx="9622632" cy="1125814"/>
          </a:xfrm>
        </p:spPr>
        <p:txBody>
          <a:bodyPr>
            <a:noAutofit/>
          </a:bodyPr>
          <a:lstStyle/>
          <a:p>
            <a:r>
              <a:rPr lang="sv-SE" sz="3200" b="1" dirty="0"/>
              <a:t>Jaktskyttets ABC I – Vridteknik.    </a:t>
            </a:r>
            <a:br>
              <a:rPr lang="sv-SE" sz="3200" b="1" dirty="0"/>
            </a:br>
            <a:r>
              <a:rPr lang="sv-SE" sz="3200" b="1" dirty="0"/>
              <a:t>(B - rörlig enhet.)</a:t>
            </a:r>
          </a:p>
        </p:txBody>
      </p:sp>
      <p:pic>
        <p:nvPicPr>
          <p:cNvPr id="3" name="Picture 13" descr="VRID3"/>
          <p:cNvPicPr>
            <a:picLocks noChangeAspect="1" noChangeArrowheads="1"/>
          </p:cNvPicPr>
          <p:nvPr/>
        </p:nvPicPr>
        <p:blipFill>
          <a:blip r:embed="rId3" cstate="print"/>
          <a:srcRect/>
          <a:stretch>
            <a:fillRect/>
          </a:stretch>
        </p:blipFill>
        <p:spPr bwMode="auto">
          <a:xfrm>
            <a:off x="4269612" y="4702982"/>
            <a:ext cx="1431347" cy="206289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48510" y="2398928"/>
            <a:ext cx="3278108" cy="2032039"/>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777751" y="2415054"/>
            <a:ext cx="3252093" cy="2015913"/>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7146802" y="2398928"/>
            <a:ext cx="3278108" cy="2032039"/>
          </a:xfrm>
          <a:prstGeom prst="rect">
            <a:avLst/>
          </a:prstGeom>
          <a:noFill/>
          <a:ln w="9525">
            <a:noFill/>
            <a:miter lim="800000"/>
            <a:headEnd/>
            <a:tailEnd/>
          </a:ln>
        </p:spPr>
      </p:pic>
      <p:sp>
        <p:nvSpPr>
          <p:cNvPr id="11" name="textruta 10"/>
          <p:cNvSpPr txBox="1"/>
          <p:nvPr/>
        </p:nvSpPr>
        <p:spPr>
          <a:xfrm>
            <a:off x="187769" y="1831036"/>
            <a:ext cx="10019426" cy="459249"/>
          </a:xfrm>
          <a:prstGeom prst="rect">
            <a:avLst/>
          </a:prstGeom>
          <a:noFill/>
          <a:ln>
            <a:solidFill>
              <a:schemeClr val="bg1"/>
            </a:solidFill>
          </a:ln>
        </p:spPr>
        <p:txBody>
          <a:bodyPr wrap="square" lIns="104287" tIns="52144" rIns="104287" bIns="52144" rtlCol="0">
            <a:spAutoFit/>
          </a:bodyPr>
          <a:lstStyle/>
          <a:p>
            <a:r>
              <a:rPr lang="sv-SE" sz="2300" b="1" dirty="0"/>
              <a:t>Höga skott </a:t>
            </a:r>
            <a:r>
              <a:rPr lang="sv-SE" sz="2300" dirty="0"/>
              <a:t>– Lyft lavetten</a:t>
            </a:r>
          </a:p>
        </p:txBody>
      </p:sp>
      <p:sp>
        <p:nvSpPr>
          <p:cNvPr id="14" name="Rektangel 13"/>
          <p:cNvSpPr/>
          <p:nvPr/>
        </p:nvSpPr>
        <p:spPr>
          <a:xfrm rot="19450664">
            <a:off x="3956466" y="4937606"/>
            <a:ext cx="1936528" cy="63500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0" name="Upp 19"/>
          <p:cNvSpPr/>
          <p:nvPr/>
        </p:nvSpPr>
        <p:spPr>
          <a:xfrm rot="19304692">
            <a:off x="5723696" y="5174903"/>
            <a:ext cx="392375" cy="65750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1" name="Ellips 20"/>
          <p:cNvSpPr/>
          <p:nvPr/>
        </p:nvSpPr>
        <p:spPr>
          <a:xfrm rot="19677450">
            <a:off x="4242363" y="5832049"/>
            <a:ext cx="1178756" cy="6534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810524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87524" y="423749"/>
            <a:ext cx="8747765" cy="1461188"/>
          </a:xfrm>
        </p:spPr>
        <p:txBody>
          <a:bodyPr/>
          <a:lstStyle/>
          <a:p>
            <a:r>
              <a:rPr lang="sv-SE" sz="3600" b="1" dirty="0"/>
              <a:t>Jaktskyttets ABC I – Vridteknik.    (B - rörlig enhet.)</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43</a:t>
            </a:fld>
            <a:endParaRPr lang="sv-SE" dirty="0"/>
          </a:p>
        </p:txBody>
      </p:sp>
      <p:sp>
        <p:nvSpPr>
          <p:cNvPr id="4" name="textruta 3"/>
          <p:cNvSpPr txBox="1"/>
          <p:nvPr/>
        </p:nvSpPr>
        <p:spPr>
          <a:xfrm>
            <a:off x="1804346" y="3019647"/>
            <a:ext cx="45719" cy="63795"/>
          </a:xfrm>
          <a:prstGeom prst="rect">
            <a:avLst/>
          </a:prstGeom>
          <a:noFill/>
        </p:spPr>
        <p:txBody>
          <a:bodyPr wrap="square" lIns="0" tIns="0" rIns="0" bIns="0" rtlCol="0">
            <a:noAutofit/>
          </a:bodyPr>
          <a:lstStyle/>
          <a:p>
            <a:pPr algn="l">
              <a:lnSpc>
                <a:spcPts val="3200"/>
              </a:lnSpc>
            </a:pPr>
            <a:endParaRPr lang="sv-SE" sz="3200" dirty="0"/>
          </a:p>
        </p:txBody>
      </p:sp>
      <p:pic>
        <p:nvPicPr>
          <p:cNvPr id="5" name="Picture 7"/>
          <p:cNvPicPr>
            <a:picLocks noChangeAspect="1" noChangeArrowheads="1"/>
          </p:cNvPicPr>
          <p:nvPr/>
        </p:nvPicPr>
        <p:blipFill rotWithShape="1">
          <a:blip r:embed="rId3" cstate="print"/>
          <a:srcRect r="14384"/>
          <a:stretch/>
        </p:blipFill>
        <p:spPr bwMode="auto">
          <a:xfrm>
            <a:off x="6880675" y="2705985"/>
            <a:ext cx="3061905" cy="2216890"/>
          </a:xfrm>
          <a:prstGeom prst="rect">
            <a:avLst/>
          </a:prstGeom>
          <a:noFill/>
          <a:ln w="9525">
            <a:noFill/>
            <a:miter lim="800000"/>
            <a:headEnd/>
            <a:tailEnd/>
          </a:ln>
        </p:spPr>
      </p:pic>
      <p:pic>
        <p:nvPicPr>
          <p:cNvPr id="6" name="Picture 6"/>
          <p:cNvPicPr>
            <a:picLocks noChangeAspect="1" noChangeArrowheads="1"/>
          </p:cNvPicPr>
          <p:nvPr/>
        </p:nvPicPr>
        <p:blipFill rotWithShape="1">
          <a:blip r:embed="rId4" cstate="print"/>
          <a:srcRect r="14429"/>
          <a:stretch/>
        </p:blipFill>
        <p:spPr bwMode="auto">
          <a:xfrm>
            <a:off x="3628582" y="2700669"/>
            <a:ext cx="3067627" cy="2222205"/>
          </a:xfrm>
          <a:prstGeom prst="rect">
            <a:avLst/>
          </a:prstGeom>
          <a:noFill/>
          <a:ln w="9525">
            <a:noFill/>
            <a:miter lim="800000"/>
            <a:headEnd/>
            <a:tailEnd/>
          </a:ln>
        </p:spPr>
      </p:pic>
      <p:pic>
        <p:nvPicPr>
          <p:cNvPr id="7" name="Picture 5"/>
          <p:cNvPicPr>
            <a:picLocks noChangeAspect="1" noChangeArrowheads="1"/>
          </p:cNvPicPr>
          <p:nvPr/>
        </p:nvPicPr>
        <p:blipFill rotWithShape="1">
          <a:blip r:embed="rId5" cstate="print"/>
          <a:srcRect r="14417"/>
          <a:stretch/>
        </p:blipFill>
        <p:spPr bwMode="auto">
          <a:xfrm>
            <a:off x="342753" y="2700670"/>
            <a:ext cx="3068031" cy="2222205"/>
          </a:xfrm>
          <a:prstGeom prst="rect">
            <a:avLst/>
          </a:prstGeom>
          <a:noFill/>
          <a:ln w="9525">
            <a:noFill/>
            <a:miter lim="800000"/>
            <a:headEnd/>
            <a:tailEnd/>
          </a:ln>
        </p:spPr>
      </p:pic>
      <p:pic>
        <p:nvPicPr>
          <p:cNvPr id="8" name="Picture 14" descr="VRID4"/>
          <p:cNvPicPr>
            <a:picLocks noChangeAspect="1" noChangeArrowheads="1"/>
          </p:cNvPicPr>
          <p:nvPr/>
        </p:nvPicPr>
        <p:blipFill>
          <a:blip r:embed="rId6" cstate="print"/>
          <a:srcRect/>
          <a:stretch>
            <a:fillRect/>
          </a:stretch>
        </p:blipFill>
        <p:spPr bwMode="auto">
          <a:xfrm>
            <a:off x="4533895" y="5155838"/>
            <a:ext cx="876269" cy="1693025"/>
          </a:xfrm>
          <a:prstGeom prst="rect">
            <a:avLst/>
          </a:prstGeom>
          <a:noFill/>
          <a:ln w="9525">
            <a:noFill/>
            <a:miter lim="800000"/>
            <a:headEnd/>
            <a:tailEnd/>
          </a:ln>
        </p:spPr>
      </p:pic>
      <p:sp>
        <p:nvSpPr>
          <p:cNvPr id="9" name="Vänsterböjd 8"/>
          <p:cNvSpPr/>
          <p:nvPr/>
        </p:nvSpPr>
        <p:spPr>
          <a:xfrm flipV="1">
            <a:off x="3586428" y="5526098"/>
            <a:ext cx="336787" cy="31750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solidFill>
                <a:schemeClr val="tx1"/>
              </a:solidFill>
            </a:endParaRPr>
          </a:p>
        </p:txBody>
      </p:sp>
      <p:sp>
        <p:nvSpPr>
          <p:cNvPr id="10" name="Högerböjd 9"/>
          <p:cNvSpPr/>
          <p:nvPr/>
        </p:nvSpPr>
        <p:spPr>
          <a:xfrm flipV="1">
            <a:off x="5977602" y="5506211"/>
            <a:ext cx="336787" cy="3175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solidFill>
                <a:schemeClr val="tx1"/>
              </a:solidFill>
            </a:endParaRPr>
          </a:p>
        </p:txBody>
      </p:sp>
      <p:sp>
        <p:nvSpPr>
          <p:cNvPr id="11" name="Ellips 10"/>
          <p:cNvSpPr/>
          <p:nvPr/>
        </p:nvSpPr>
        <p:spPr>
          <a:xfrm>
            <a:off x="4382651" y="5843600"/>
            <a:ext cx="1178756" cy="7378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2" name="textruta 11"/>
          <p:cNvSpPr txBox="1"/>
          <p:nvPr/>
        </p:nvSpPr>
        <p:spPr>
          <a:xfrm>
            <a:off x="113342" y="2061603"/>
            <a:ext cx="10019426" cy="459249"/>
          </a:xfrm>
          <a:prstGeom prst="rect">
            <a:avLst/>
          </a:prstGeom>
          <a:noFill/>
          <a:ln>
            <a:solidFill>
              <a:schemeClr val="bg1"/>
            </a:solidFill>
          </a:ln>
        </p:spPr>
        <p:txBody>
          <a:bodyPr wrap="square" lIns="104287" tIns="52144" rIns="104287" bIns="52144" rtlCol="0">
            <a:spAutoFit/>
          </a:bodyPr>
          <a:lstStyle/>
          <a:p>
            <a:r>
              <a:rPr lang="sv-SE" sz="2300" b="1" dirty="0"/>
              <a:t>Sidoskott</a:t>
            </a:r>
            <a:r>
              <a:rPr lang="sv-SE" sz="2300" dirty="0"/>
              <a:t> – Vrid lavetten</a:t>
            </a:r>
            <a:endParaRPr lang="sv-SE" dirty="0"/>
          </a:p>
        </p:txBody>
      </p:sp>
      <p:sp>
        <p:nvSpPr>
          <p:cNvPr id="13" name="Rektangel 12"/>
          <p:cNvSpPr/>
          <p:nvPr/>
        </p:nvSpPr>
        <p:spPr>
          <a:xfrm>
            <a:off x="4298454" y="5129221"/>
            <a:ext cx="1262953" cy="71437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2591649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489098"/>
            <a:ext cx="9622632" cy="1171073"/>
          </a:xfrm>
        </p:spPr>
        <p:txBody>
          <a:bodyPr>
            <a:noAutofit/>
          </a:bodyPr>
          <a:lstStyle/>
          <a:p>
            <a:r>
              <a:rPr lang="sv-SE" sz="3200" b="1" dirty="0"/>
              <a:t>Jaktskyttets ABC – Vridteknik.   </a:t>
            </a:r>
            <a:br>
              <a:rPr lang="sv-SE" sz="3200" b="1" dirty="0"/>
            </a:br>
            <a:r>
              <a:rPr lang="sv-SE" sz="3200" b="1" dirty="0"/>
              <a:t>(C – fötterna.)</a:t>
            </a:r>
          </a:p>
        </p:txBody>
      </p:sp>
      <p:sp>
        <p:nvSpPr>
          <p:cNvPr id="4" name="Rektangel 3"/>
          <p:cNvSpPr/>
          <p:nvPr/>
        </p:nvSpPr>
        <p:spPr>
          <a:xfrm>
            <a:off x="536914" y="1597033"/>
            <a:ext cx="10053111" cy="5229786"/>
          </a:xfrm>
          <a:prstGeom prst="rect">
            <a:avLst/>
          </a:prstGeom>
          <a:noFill/>
          <a:ln w="19050">
            <a:solidFill>
              <a:schemeClr val="bg1"/>
            </a:solidFill>
          </a:ln>
        </p:spPr>
        <p:txBody>
          <a:bodyPr wrap="square" lIns="104287" tIns="52144" rIns="104287" bIns="52144">
            <a:spAutoFit/>
          </a:bodyPr>
          <a:lstStyle/>
          <a:p>
            <a:endParaRPr lang="sv-SE" sz="900" b="1" dirty="0"/>
          </a:p>
          <a:p>
            <a:r>
              <a:rPr lang="sv-SE" b="1" dirty="0"/>
              <a:t>Fötternas inriktning möjliggör och begränsar din vridförmåga  vid sidoskott.</a:t>
            </a:r>
          </a:p>
          <a:p>
            <a:r>
              <a:rPr lang="sv-SE" b="1" dirty="0"/>
              <a:t>Stå rätt, så att du kan vrida dig lätt och utnyttja rätt vridteknik.</a:t>
            </a:r>
          </a:p>
          <a:p>
            <a:pPr>
              <a:buFont typeface="Arial" pitchFamily="34" charset="0"/>
              <a:buChar char="•"/>
            </a:pPr>
            <a:r>
              <a:rPr lang="sv-SE" dirty="0"/>
              <a:t> Tänk på att en högerskytt har normalt lättare att vrida sig mot vänster och svårare mot höger. För en vänsterskytt är det givetvis tvärtom.</a:t>
            </a:r>
          </a:p>
          <a:p>
            <a:endParaRPr lang="sv-SE" b="1" dirty="0"/>
          </a:p>
          <a:p>
            <a:r>
              <a:rPr lang="sv-SE" b="1" dirty="0"/>
              <a:t>Övningsskytte på bana.</a:t>
            </a:r>
          </a:p>
          <a:p>
            <a:pPr>
              <a:buFont typeface="Arial" pitchFamily="34" charset="0"/>
              <a:buChar char="•"/>
            </a:pPr>
            <a:r>
              <a:rPr lang="sv-SE" dirty="0"/>
              <a:t> Vid skjutbanan när man vet förutsättningar för målets rörelsebana, </a:t>
            </a:r>
          </a:p>
          <a:p>
            <a:r>
              <a:rPr lang="sv-SE" dirty="0"/>
              <a:t> ska man tänka på att ställa sig (fötterna) så att man har bra balans mot den tänkta skjutriktningen och även kan följa målets bana ända tills det ”går i mål”.</a:t>
            </a:r>
          </a:p>
          <a:p>
            <a:endParaRPr lang="sv-SE" dirty="0"/>
          </a:p>
          <a:p>
            <a:r>
              <a:rPr lang="sv-SE" b="1" dirty="0"/>
              <a:t>Jakt.</a:t>
            </a:r>
          </a:p>
          <a:p>
            <a:r>
              <a:rPr lang="sv-SE" dirty="0"/>
              <a:t>Vid jakt kan man i förväg inte veta vart viltet/målet dyker upp </a:t>
            </a:r>
          </a:p>
          <a:p>
            <a:r>
              <a:rPr lang="sv-SE" dirty="0"/>
              <a:t>  och i vilken riktning man kan få skottläge.</a:t>
            </a:r>
          </a:p>
          <a:p>
            <a:pPr>
              <a:buFont typeface="Arial" pitchFamily="34" charset="0"/>
              <a:buChar char="•"/>
            </a:pPr>
            <a:r>
              <a:rPr lang="sv-SE" dirty="0"/>
              <a:t> För att kunna stå i bra balans med kroppen vid skott, </a:t>
            </a:r>
          </a:p>
          <a:p>
            <a:r>
              <a:rPr lang="sv-SE" dirty="0"/>
              <a:t>  så måste man lära sig att snabbt flytta om fötterna mot skjutriktningen.</a:t>
            </a:r>
          </a:p>
          <a:p>
            <a:pPr>
              <a:buFont typeface="Arial" pitchFamily="34" charset="0"/>
              <a:buChar char="•"/>
            </a:pPr>
            <a:r>
              <a:rPr lang="sv-SE" dirty="0"/>
              <a:t> Flytta/vrid då fötterna i riktning mot målet och den nya skjutriktningen.</a:t>
            </a:r>
          </a:p>
          <a:p>
            <a:pPr>
              <a:buFont typeface="Arial" pitchFamily="34" charset="0"/>
              <a:buChar char="•"/>
            </a:pPr>
            <a:r>
              <a:rPr lang="sv-SE" dirty="0"/>
              <a:t> Om det inte ”räcker” att  vrida fötterna mot skjutriktningen,</a:t>
            </a:r>
          </a:p>
          <a:p>
            <a:r>
              <a:rPr lang="sv-SE" dirty="0"/>
              <a:t>  så tar du ett kliv och flyttar den främre foten,  mot ”den nya” skjutriktnigen.</a:t>
            </a:r>
          </a:p>
        </p:txBody>
      </p:sp>
    </p:spTree>
    <p:extLst>
      <p:ext uri="{BB962C8B-B14F-4D97-AF65-F5344CB8AC3E}">
        <p14:creationId xmlns:p14="http://schemas.microsoft.com/office/powerpoint/2010/main" val="3615393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67799" y="668454"/>
            <a:ext cx="9935229" cy="381456"/>
          </a:xfrm>
        </p:spPr>
        <p:txBody>
          <a:bodyPr>
            <a:noAutofit/>
          </a:bodyPr>
          <a:lstStyle/>
          <a:p>
            <a:r>
              <a:rPr lang="sv-SE" sz="3200" b="1" dirty="0">
                <a:solidFill>
                  <a:srgbClr val="FF0000"/>
                </a:solidFill>
              </a:rPr>
              <a:t> </a:t>
            </a:r>
            <a:r>
              <a:rPr lang="sv-SE" sz="3200" b="1" dirty="0"/>
              <a:t>Jaktskyttets ABC I – Träffbildsskjutning</a:t>
            </a:r>
          </a:p>
        </p:txBody>
      </p:sp>
      <p:pic>
        <p:nvPicPr>
          <p:cNvPr id="3074" name="Picture 2"/>
          <p:cNvPicPr>
            <a:picLocks noChangeAspect="1" noChangeArrowheads="1"/>
          </p:cNvPicPr>
          <p:nvPr/>
        </p:nvPicPr>
        <p:blipFill>
          <a:blip r:embed="rId2" cstate="print"/>
          <a:srcRect/>
          <a:stretch>
            <a:fillRect/>
          </a:stretch>
        </p:blipFill>
        <p:spPr bwMode="auto">
          <a:xfrm>
            <a:off x="883474" y="3269636"/>
            <a:ext cx="4430153" cy="300479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359465" y="3273094"/>
            <a:ext cx="2266921" cy="3016269"/>
          </a:xfrm>
          <a:prstGeom prst="rect">
            <a:avLst/>
          </a:prstGeom>
          <a:noFill/>
          <a:ln w="9525">
            <a:noFill/>
            <a:miter lim="800000"/>
            <a:headEnd/>
            <a:tailEnd/>
          </a:ln>
        </p:spPr>
      </p:pic>
      <p:sp>
        <p:nvSpPr>
          <p:cNvPr id="5" name="textruta 4"/>
          <p:cNvSpPr txBox="1"/>
          <p:nvPr/>
        </p:nvSpPr>
        <p:spPr>
          <a:xfrm>
            <a:off x="799276" y="1049910"/>
            <a:ext cx="8672276" cy="2228965"/>
          </a:xfrm>
          <a:prstGeom prst="rect">
            <a:avLst/>
          </a:prstGeom>
          <a:noFill/>
          <a:ln w="19050">
            <a:solidFill>
              <a:schemeClr val="bg1"/>
            </a:solidFill>
          </a:ln>
        </p:spPr>
        <p:txBody>
          <a:bodyPr wrap="square" lIns="104287" tIns="52144" rIns="104287" bIns="52144" rtlCol="0">
            <a:spAutoFit/>
          </a:bodyPr>
          <a:lstStyle/>
          <a:p>
            <a:pPr>
              <a:buFont typeface="Arial" pitchFamily="34" charset="0"/>
              <a:buChar char="•"/>
            </a:pPr>
            <a:r>
              <a:rPr lang="sv-SE" dirty="0"/>
              <a:t> </a:t>
            </a:r>
            <a:r>
              <a:rPr lang="sv-SE" sz="2300" dirty="0"/>
              <a:t>Skjut mot träffbildstavla för att se hur vapnet passar.</a:t>
            </a:r>
          </a:p>
          <a:p>
            <a:pPr>
              <a:buFont typeface="Arial" pitchFamily="34" charset="0"/>
              <a:buChar char="•"/>
            </a:pPr>
            <a:r>
              <a:rPr lang="sv-SE" sz="2300" dirty="0"/>
              <a:t> Inled skyttet med vapnet i färdig anläggning, </a:t>
            </a:r>
          </a:p>
          <a:p>
            <a:pPr>
              <a:buFont typeface="Arial" pitchFamily="34" charset="0"/>
              <a:buChar char="•"/>
            </a:pPr>
            <a:r>
              <a:rPr lang="sv-SE" sz="2300" dirty="0"/>
              <a:t> Du har då korrekt/maximal kindkontakt mot kolven. </a:t>
            </a:r>
            <a:endParaRPr lang="sv-SE" sz="900" dirty="0"/>
          </a:p>
          <a:p>
            <a:pPr>
              <a:buFont typeface="Arial" pitchFamily="34" charset="0"/>
              <a:buChar char="•"/>
            </a:pPr>
            <a:r>
              <a:rPr lang="sv-SE" sz="2300" dirty="0"/>
              <a:t> Rikta inledningsvis mynningen något under riktpunkten.</a:t>
            </a:r>
          </a:p>
          <a:p>
            <a:pPr>
              <a:buFont typeface="Arial" pitchFamily="34" charset="0"/>
              <a:buChar char="•"/>
            </a:pPr>
            <a:r>
              <a:rPr lang="sv-SE" sz="2300" dirty="0"/>
              <a:t> Lyft sakta mynningen/kornet upp till rätt målbild och avfyra skottet.</a:t>
            </a:r>
          </a:p>
        </p:txBody>
      </p:sp>
      <p:sp>
        <p:nvSpPr>
          <p:cNvPr id="6" name="Ellips 5"/>
          <p:cNvSpPr/>
          <p:nvPr/>
        </p:nvSpPr>
        <p:spPr>
          <a:xfrm>
            <a:off x="6693056" y="3700462"/>
            <a:ext cx="1599740" cy="16668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7" name="Höger 6"/>
          <p:cNvSpPr/>
          <p:nvPr/>
        </p:nvSpPr>
        <p:spPr>
          <a:xfrm rot="16200000">
            <a:off x="3416210" y="5082301"/>
            <a:ext cx="476253" cy="252591"/>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pic>
        <p:nvPicPr>
          <p:cNvPr id="10" name="Picture 2"/>
          <p:cNvPicPr>
            <a:picLocks noChangeAspect="1" noChangeArrowheads="1"/>
          </p:cNvPicPr>
          <p:nvPr/>
        </p:nvPicPr>
        <p:blipFill>
          <a:blip r:embed="rId4" cstate="print"/>
          <a:srcRect/>
          <a:stretch>
            <a:fillRect/>
          </a:stretch>
        </p:blipFill>
        <p:spPr bwMode="auto">
          <a:xfrm>
            <a:off x="403178" y="5526098"/>
            <a:ext cx="2753610" cy="1587510"/>
          </a:xfrm>
          <a:prstGeom prst="rect">
            <a:avLst/>
          </a:prstGeom>
          <a:noFill/>
          <a:ln w="9525">
            <a:noFill/>
            <a:miter lim="800000"/>
            <a:headEnd/>
            <a:tailEnd/>
          </a:ln>
        </p:spPr>
      </p:pic>
      <p:sp>
        <p:nvSpPr>
          <p:cNvPr id="11" name="Plus 10"/>
          <p:cNvSpPr/>
          <p:nvPr/>
        </p:nvSpPr>
        <p:spPr>
          <a:xfrm>
            <a:off x="7282434" y="4544654"/>
            <a:ext cx="505181" cy="476253"/>
          </a:xfrm>
          <a:prstGeom prst="mathPlus">
            <a:avLst>
              <a:gd name="adj1" fmla="val 98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4" name="Plus 13"/>
          <p:cNvSpPr/>
          <p:nvPr/>
        </p:nvSpPr>
        <p:spPr>
          <a:xfrm>
            <a:off x="3528041" y="4652968"/>
            <a:ext cx="252591" cy="238126"/>
          </a:xfrm>
          <a:prstGeom prst="mathPlus">
            <a:avLst>
              <a:gd name="adj1" fmla="val 98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154736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6686" y="574159"/>
            <a:ext cx="9778930" cy="1117917"/>
          </a:xfrm>
        </p:spPr>
        <p:txBody>
          <a:bodyPr>
            <a:noAutofit/>
          </a:bodyPr>
          <a:lstStyle/>
          <a:p>
            <a:r>
              <a:rPr lang="sv-SE" sz="3200" b="1" dirty="0"/>
              <a:t>Jaktskyttets ABC I – Träffbildsskjutning kolvanpassning</a:t>
            </a:r>
          </a:p>
        </p:txBody>
      </p:sp>
      <p:sp>
        <p:nvSpPr>
          <p:cNvPr id="3" name="Ellips 2"/>
          <p:cNvSpPr/>
          <p:nvPr/>
        </p:nvSpPr>
        <p:spPr>
          <a:xfrm>
            <a:off x="7421162" y="4073348"/>
            <a:ext cx="2441709" cy="2301889"/>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Rektangel 10"/>
          <p:cNvSpPr/>
          <p:nvPr/>
        </p:nvSpPr>
        <p:spPr>
          <a:xfrm>
            <a:off x="8374057" y="5512815"/>
            <a:ext cx="589378" cy="503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2" name="Rektangel 11"/>
          <p:cNvSpPr/>
          <p:nvPr/>
        </p:nvSpPr>
        <p:spPr>
          <a:xfrm>
            <a:off x="8668746" y="5325085"/>
            <a:ext cx="53458" cy="4762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pic>
        <p:nvPicPr>
          <p:cNvPr id="4098" name="Picture 2"/>
          <p:cNvPicPr>
            <a:picLocks noChangeAspect="1" noChangeArrowheads="1"/>
          </p:cNvPicPr>
          <p:nvPr/>
        </p:nvPicPr>
        <p:blipFill>
          <a:blip r:embed="rId3" cstate="print"/>
          <a:srcRect/>
          <a:stretch>
            <a:fillRect/>
          </a:stretch>
        </p:blipFill>
        <p:spPr bwMode="auto">
          <a:xfrm>
            <a:off x="730039" y="4361576"/>
            <a:ext cx="3993751" cy="2302477"/>
          </a:xfrm>
          <a:prstGeom prst="rect">
            <a:avLst/>
          </a:prstGeom>
          <a:noFill/>
          <a:ln w="9525">
            <a:noFill/>
            <a:miter lim="800000"/>
            <a:headEnd/>
            <a:tailEnd/>
          </a:ln>
        </p:spPr>
      </p:pic>
      <p:cxnSp>
        <p:nvCxnSpPr>
          <p:cNvPr id="15" name="Rak 14"/>
          <p:cNvCxnSpPr/>
          <p:nvPr/>
        </p:nvCxnSpPr>
        <p:spPr>
          <a:xfrm flipV="1">
            <a:off x="2988395" y="5516441"/>
            <a:ext cx="5587732" cy="935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546686" y="1723973"/>
            <a:ext cx="9598442" cy="2152021"/>
          </a:xfrm>
          <a:prstGeom prst="rect">
            <a:avLst/>
          </a:prstGeom>
          <a:noFill/>
          <a:ln w="19050">
            <a:solidFill>
              <a:schemeClr val="bg1"/>
            </a:solidFill>
          </a:ln>
        </p:spPr>
        <p:txBody>
          <a:bodyPr wrap="square" lIns="104287" tIns="52144" rIns="104287" bIns="52144" rtlCol="0">
            <a:spAutoFit/>
          </a:bodyPr>
          <a:lstStyle/>
          <a:p>
            <a:pPr>
              <a:buFont typeface="Arial" pitchFamily="34" charset="0"/>
              <a:buChar char="•"/>
            </a:pPr>
            <a:r>
              <a:rPr lang="sv-SE" sz="2300" dirty="0"/>
              <a:t> En träffbild (centrum) ska ha ett något högt träffläge (överslag).</a:t>
            </a:r>
          </a:p>
          <a:p>
            <a:endParaRPr lang="sv-SE" sz="900" dirty="0"/>
          </a:p>
          <a:p>
            <a:pPr>
              <a:buFont typeface="Arial" pitchFamily="34" charset="0"/>
              <a:buChar char="•"/>
            </a:pPr>
            <a:r>
              <a:rPr lang="sv-SE" sz="2300" dirty="0"/>
              <a:t> Då ger hagelsvärmen dig största möjliga marginal att träffa alla typer av mål.</a:t>
            </a:r>
          </a:p>
          <a:p>
            <a:endParaRPr lang="sv-SE" sz="900" dirty="0"/>
          </a:p>
          <a:p>
            <a:pPr>
              <a:buFont typeface="Arial" pitchFamily="34" charset="0"/>
              <a:buChar char="•"/>
            </a:pPr>
            <a:r>
              <a:rPr lang="sv-SE" sz="2300" dirty="0"/>
              <a:t> Detta beror på att man (omedvetet) vill sikta/rikta något under målet, </a:t>
            </a:r>
          </a:p>
          <a:p>
            <a:r>
              <a:rPr lang="sv-SE" sz="2300" dirty="0"/>
              <a:t>för att se målet tydligt ovanför vapnets mynning/korn.</a:t>
            </a:r>
          </a:p>
        </p:txBody>
      </p:sp>
    </p:spTree>
    <p:extLst>
      <p:ext uri="{BB962C8B-B14F-4D97-AF65-F5344CB8AC3E}">
        <p14:creationId xmlns:p14="http://schemas.microsoft.com/office/powerpoint/2010/main" val="303717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 28"/>
          <p:cNvSpPr/>
          <p:nvPr/>
        </p:nvSpPr>
        <p:spPr>
          <a:xfrm>
            <a:off x="8267931" y="5287971"/>
            <a:ext cx="1599740" cy="1428759"/>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462489" y="749305"/>
            <a:ext cx="9622632" cy="381456"/>
          </a:xfrm>
        </p:spPr>
        <p:txBody>
          <a:bodyPr>
            <a:noAutofit/>
          </a:bodyPr>
          <a:lstStyle/>
          <a:p>
            <a:r>
              <a:rPr lang="sv-SE" sz="3200" b="1" dirty="0"/>
              <a:t>Jaktskyttets ABC I - ABC anläggning</a:t>
            </a:r>
          </a:p>
        </p:txBody>
      </p:sp>
      <p:pic>
        <p:nvPicPr>
          <p:cNvPr id="3" name="Picture 3"/>
          <p:cNvPicPr>
            <a:picLocks noChangeAspect="1" noChangeArrowheads="1"/>
          </p:cNvPicPr>
          <p:nvPr/>
        </p:nvPicPr>
        <p:blipFill>
          <a:blip r:embed="rId4" cstate="print"/>
          <a:srcRect/>
          <a:stretch>
            <a:fillRect/>
          </a:stretch>
        </p:blipFill>
        <p:spPr bwMode="auto">
          <a:xfrm rot="21369778">
            <a:off x="618325" y="3494776"/>
            <a:ext cx="2946890" cy="1611052"/>
          </a:xfrm>
          <a:prstGeom prst="rect">
            <a:avLst/>
          </a:prstGeom>
          <a:noFill/>
          <a:ln w="9525">
            <a:noFill/>
            <a:miter lim="800000"/>
            <a:headEnd/>
            <a:tailEnd/>
          </a:ln>
        </p:spPr>
      </p:pic>
      <p:sp>
        <p:nvSpPr>
          <p:cNvPr id="4" name="Ellips 3"/>
          <p:cNvSpPr/>
          <p:nvPr/>
        </p:nvSpPr>
        <p:spPr>
          <a:xfrm>
            <a:off x="8272730" y="2523683"/>
            <a:ext cx="1599740" cy="1428759"/>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6" name="Rak 5"/>
          <p:cNvCxnSpPr/>
          <p:nvPr/>
        </p:nvCxnSpPr>
        <p:spPr>
          <a:xfrm flipV="1">
            <a:off x="2230623" y="4184429"/>
            <a:ext cx="6819946" cy="676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462489" y="1224542"/>
            <a:ext cx="9766836" cy="2013521"/>
          </a:xfrm>
          <a:prstGeom prst="rect">
            <a:avLst/>
          </a:prstGeom>
          <a:noFill/>
          <a:ln w="19050">
            <a:solidFill>
              <a:schemeClr val="bg1"/>
            </a:solidFill>
          </a:ln>
        </p:spPr>
        <p:txBody>
          <a:bodyPr wrap="square" lIns="104287" tIns="52144" rIns="104287" bIns="52144" rtlCol="0">
            <a:spAutoFit/>
          </a:bodyPr>
          <a:lstStyle/>
          <a:p>
            <a:r>
              <a:rPr lang="sv-SE" sz="2300" dirty="0"/>
              <a:t>Du har ett anpassat vapen och siktar/riktar mynningen/kornet mot målet/riktpunkten. Med korrekt anläggning kommer du att ”träffa rätt”.</a:t>
            </a:r>
          </a:p>
          <a:p>
            <a:endParaRPr lang="sv-SE" sz="900" dirty="0"/>
          </a:p>
          <a:p>
            <a:r>
              <a:rPr lang="sv-SE" sz="2300" dirty="0"/>
              <a:t>Om du missar kolvens anläggningen mot kindbenet med någon cm, kommer pipan att peka fel och risken är då stor att du </a:t>
            </a:r>
          </a:p>
          <a:p>
            <a:r>
              <a:rPr lang="sv-SE" sz="2300" dirty="0"/>
              <a:t>skjuter bom över målet.</a:t>
            </a:r>
          </a:p>
        </p:txBody>
      </p:sp>
      <p:pic>
        <p:nvPicPr>
          <p:cNvPr id="14" name="Picture 2"/>
          <p:cNvPicPr>
            <a:picLocks noChangeAspect="1" noChangeArrowheads="1"/>
          </p:cNvPicPr>
          <p:nvPr/>
        </p:nvPicPr>
        <p:blipFill>
          <a:blip r:embed="rId5" cstate="print"/>
          <a:srcRect/>
          <a:stretch>
            <a:fillRect/>
          </a:stretch>
        </p:blipFill>
        <p:spPr bwMode="auto">
          <a:xfrm rot="163486">
            <a:off x="682075" y="5405763"/>
            <a:ext cx="2895699" cy="1669428"/>
          </a:xfrm>
          <a:prstGeom prst="rect">
            <a:avLst/>
          </a:prstGeom>
          <a:noFill/>
          <a:ln w="9525">
            <a:noFill/>
            <a:miter lim="800000"/>
            <a:headEnd/>
            <a:tailEnd/>
          </a:ln>
        </p:spPr>
      </p:pic>
      <p:cxnSp>
        <p:nvCxnSpPr>
          <p:cNvPr id="18" name="Rak 17"/>
          <p:cNvCxnSpPr/>
          <p:nvPr/>
        </p:nvCxnSpPr>
        <p:spPr>
          <a:xfrm flipV="1">
            <a:off x="2483213" y="6277494"/>
            <a:ext cx="6567355" cy="793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ruta 22"/>
          <p:cNvSpPr txBox="1"/>
          <p:nvPr/>
        </p:nvSpPr>
        <p:spPr>
          <a:xfrm>
            <a:off x="4335544" y="3238063"/>
            <a:ext cx="2610103" cy="813193"/>
          </a:xfrm>
          <a:prstGeom prst="rect">
            <a:avLst/>
          </a:prstGeom>
          <a:solidFill>
            <a:schemeClr val="bg2"/>
          </a:solidFill>
          <a:ln w="19050">
            <a:solidFill>
              <a:srgbClr val="FF0000"/>
            </a:solidFill>
          </a:ln>
        </p:spPr>
        <p:txBody>
          <a:bodyPr wrap="square" lIns="104287" tIns="52144" rIns="104287" bIns="52144" rtlCol="0">
            <a:spAutoFit/>
          </a:bodyPr>
          <a:lstStyle/>
          <a:p>
            <a:r>
              <a:rPr lang="sv-SE" sz="2300" dirty="0"/>
              <a:t>FEL  ANLÄGGNING</a:t>
            </a:r>
          </a:p>
        </p:txBody>
      </p:sp>
      <p:sp>
        <p:nvSpPr>
          <p:cNvPr id="24" name="textruta 23"/>
          <p:cNvSpPr txBox="1"/>
          <p:nvPr/>
        </p:nvSpPr>
        <p:spPr>
          <a:xfrm>
            <a:off x="4251348" y="5343825"/>
            <a:ext cx="2694299" cy="813193"/>
          </a:xfrm>
          <a:prstGeom prst="rect">
            <a:avLst/>
          </a:prstGeom>
          <a:solidFill>
            <a:schemeClr val="bg2"/>
          </a:solidFill>
          <a:ln w="19050">
            <a:solidFill>
              <a:srgbClr val="00B050"/>
            </a:solidFill>
          </a:ln>
        </p:spPr>
        <p:txBody>
          <a:bodyPr wrap="square" lIns="104287" tIns="52144" rIns="104287" bIns="52144" rtlCol="0">
            <a:spAutoFit/>
          </a:bodyPr>
          <a:lstStyle/>
          <a:p>
            <a:r>
              <a:rPr lang="sv-SE" sz="2300" dirty="0"/>
              <a:t>RÄTT  ANLÄGGNING</a:t>
            </a:r>
          </a:p>
        </p:txBody>
      </p:sp>
      <p:sp>
        <p:nvSpPr>
          <p:cNvPr id="17" name="Plus 16"/>
          <p:cNvSpPr/>
          <p:nvPr/>
        </p:nvSpPr>
        <p:spPr>
          <a:xfrm>
            <a:off x="8797978" y="3946302"/>
            <a:ext cx="505181" cy="476253"/>
          </a:xfrm>
          <a:prstGeom prst="mathPlus">
            <a:avLst>
              <a:gd name="adj1" fmla="val 8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9" name="Plus 18"/>
          <p:cNvSpPr/>
          <p:nvPr/>
        </p:nvSpPr>
        <p:spPr>
          <a:xfrm>
            <a:off x="8820010" y="6039367"/>
            <a:ext cx="505181" cy="476253"/>
          </a:xfrm>
          <a:prstGeom prst="mathPlus">
            <a:avLst>
              <a:gd name="adj1" fmla="val 87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0" name="textruta 19"/>
          <p:cNvSpPr txBox="1"/>
          <p:nvPr/>
        </p:nvSpPr>
        <p:spPr>
          <a:xfrm>
            <a:off x="9194096" y="4023845"/>
            <a:ext cx="1431347" cy="382305"/>
          </a:xfrm>
          <a:prstGeom prst="rect">
            <a:avLst/>
          </a:prstGeom>
          <a:noFill/>
        </p:spPr>
        <p:txBody>
          <a:bodyPr wrap="square" lIns="104287" tIns="52144" rIns="104287" bIns="52144" rtlCol="0">
            <a:spAutoFit/>
          </a:bodyPr>
          <a:lstStyle/>
          <a:p>
            <a:r>
              <a:rPr lang="sv-SE" dirty="0"/>
              <a:t> Riktpunkt.</a:t>
            </a:r>
          </a:p>
        </p:txBody>
      </p:sp>
    </p:spTree>
    <p:extLst>
      <p:ext uri="{BB962C8B-B14F-4D97-AF65-F5344CB8AC3E}">
        <p14:creationId xmlns:p14="http://schemas.microsoft.com/office/powerpoint/2010/main" val="2344458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0161" y="-239522"/>
            <a:ext cx="9874683" cy="1409103"/>
          </a:xfrm>
        </p:spPr>
        <p:txBody>
          <a:bodyPr>
            <a:noAutofit/>
          </a:bodyPr>
          <a:lstStyle/>
          <a:p>
            <a:r>
              <a:rPr lang="sv-SE" sz="3200" b="1" dirty="0">
                <a:solidFill>
                  <a:srgbClr val="FF0000"/>
                </a:solidFill>
              </a:rPr>
              <a:t> </a:t>
            </a:r>
            <a:r>
              <a:rPr lang="sv-SE" sz="3200" b="1" dirty="0"/>
              <a:t>Jaktskyttets ABC I – Träffbildsskjutning </a:t>
            </a:r>
          </a:p>
        </p:txBody>
      </p:sp>
      <p:sp>
        <p:nvSpPr>
          <p:cNvPr id="3" name="textruta 2"/>
          <p:cNvSpPr txBox="1"/>
          <p:nvPr/>
        </p:nvSpPr>
        <p:spPr>
          <a:xfrm>
            <a:off x="1176003" y="1435396"/>
            <a:ext cx="8361401" cy="4968176"/>
          </a:xfrm>
          <a:prstGeom prst="rect">
            <a:avLst/>
          </a:prstGeom>
          <a:noFill/>
          <a:ln w="19050">
            <a:solidFill>
              <a:schemeClr val="bg1"/>
            </a:solidFill>
          </a:ln>
        </p:spPr>
        <p:txBody>
          <a:bodyPr wrap="square" lIns="104287" tIns="52144" rIns="104287" bIns="52144" rtlCol="0">
            <a:spAutoFit/>
          </a:bodyPr>
          <a:lstStyle/>
          <a:p>
            <a:endParaRPr lang="sv-SE" dirty="0"/>
          </a:p>
          <a:p>
            <a:r>
              <a:rPr lang="sv-SE" sz="2300" b="1" dirty="0"/>
              <a:t>Analys av skott mot tavla .</a:t>
            </a:r>
          </a:p>
          <a:p>
            <a:endParaRPr lang="sv-SE" sz="900" dirty="0"/>
          </a:p>
          <a:p>
            <a:pPr>
              <a:buFont typeface="Arial" pitchFamily="34" charset="0"/>
              <a:buChar char="•"/>
            </a:pPr>
            <a:r>
              <a:rPr lang="sv-SE" sz="2300" dirty="0"/>
              <a:t> Om träffläget från skott till skott ligger felaktigt i förhållande till riktpunkten så har ditt vapen ett felaktigt kolvmått.</a:t>
            </a:r>
            <a:endParaRPr lang="sv-SE" sz="900" dirty="0"/>
          </a:p>
          <a:p>
            <a:endParaRPr lang="sv-SE" sz="900" dirty="0"/>
          </a:p>
          <a:p>
            <a:pPr>
              <a:buFont typeface="Arial" pitchFamily="34" charset="0"/>
              <a:buChar char="•"/>
            </a:pPr>
            <a:r>
              <a:rPr lang="sv-SE" sz="2300" dirty="0"/>
              <a:t> Vid fel träffläge tar du hjälp av tabellen </a:t>
            </a:r>
            <a:r>
              <a:rPr lang="sv-SE" sz="2300" b="1" dirty="0"/>
              <a:t>träfflägesförflyttning </a:t>
            </a:r>
          </a:p>
          <a:p>
            <a:r>
              <a:rPr lang="sv-SE" sz="2300" dirty="0"/>
              <a:t>som visar hur träffläget flyttas vid åtgärder på kolven.</a:t>
            </a:r>
          </a:p>
          <a:p>
            <a:endParaRPr lang="sv-SE" sz="900" dirty="0"/>
          </a:p>
          <a:p>
            <a:pPr>
              <a:buFont typeface="Arial" pitchFamily="34" charset="0"/>
              <a:buChar char="•"/>
            </a:pPr>
            <a:r>
              <a:rPr lang="sv-SE" sz="2300" dirty="0"/>
              <a:t> Grunden för kolvanpassning är att alla åtgärder på kolven, </a:t>
            </a:r>
          </a:p>
          <a:p>
            <a:r>
              <a:rPr lang="sv-SE" sz="2300" dirty="0"/>
              <a:t>flyttar träffläget åt samma håll.</a:t>
            </a:r>
          </a:p>
          <a:p>
            <a:r>
              <a:rPr lang="sv-SE" sz="2300" dirty="0"/>
              <a:t>T.ex. vid låga träffar så höjs kolven för att höja träffläget.</a:t>
            </a:r>
          </a:p>
          <a:p>
            <a:endParaRPr lang="sv-SE" sz="2300" dirty="0"/>
          </a:p>
          <a:p>
            <a:pPr>
              <a:buFont typeface="Arial" pitchFamily="34" charset="0"/>
              <a:buChar char="•"/>
            </a:pPr>
            <a:r>
              <a:rPr lang="sv-SE" sz="2300" dirty="0">
                <a:solidFill>
                  <a:schemeClr val="accent1"/>
                </a:solidFill>
              </a:rPr>
              <a:t> OBS. Om du har/får ett felaktigt träffläge på tavlan, </a:t>
            </a:r>
          </a:p>
          <a:p>
            <a:r>
              <a:rPr lang="sv-SE" sz="2300" dirty="0">
                <a:solidFill>
                  <a:schemeClr val="accent1"/>
                </a:solidFill>
              </a:rPr>
              <a:t>ska du inte sikta ”medvetet fel” för att ”träffa rätt”.</a:t>
            </a:r>
          </a:p>
          <a:p>
            <a:endParaRPr lang="sv-SE" dirty="0"/>
          </a:p>
        </p:txBody>
      </p:sp>
    </p:spTree>
    <p:extLst>
      <p:ext uri="{BB962C8B-B14F-4D97-AF65-F5344CB8AC3E}">
        <p14:creationId xmlns:p14="http://schemas.microsoft.com/office/powerpoint/2010/main" val="673582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p:cNvSpPr/>
          <p:nvPr/>
        </p:nvSpPr>
        <p:spPr>
          <a:xfrm>
            <a:off x="228836" y="4797147"/>
            <a:ext cx="10272017" cy="2698766"/>
          </a:xfrm>
          <a:prstGeom prst="rect">
            <a:avLst/>
          </a:prstGeom>
          <a:solidFill>
            <a:schemeClr val="accent1"/>
          </a:solidFill>
          <a:ln w="19050"/>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534591" y="302737"/>
            <a:ext cx="9622632" cy="302081"/>
          </a:xfrm>
        </p:spPr>
        <p:txBody>
          <a:bodyPr>
            <a:normAutofit fontScale="90000"/>
          </a:bodyPr>
          <a:lstStyle/>
          <a:p>
            <a:r>
              <a:rPr lang="sv-SE" b="1" dirty="0"/>
              <a:t>träfflägesförflyttning</a:t>
            </a:r>
            <a:r>
              <a:rPr lang="sv-SE" sz="3200" b="1" dirty="0"/>
              <a:t>.</a:t>
            </a:r>
          </a:p>
        </p:txBody>
      </p:sp>
      <p:sp>
        <p:nvSpPr>
          <p:cNvPr id="3" name="Rektangel 2"/>
          <p:cNvSpPr/>
          <p:nvPr/>
        </p:nvSpPr>
        <p:spPr>
          <a:xfrm>
            <a:off x="1388654" y="2033577"/>
            <a:ext cx="7661914" cy="2182798"/>
          </a:xfrm>
          <a:prstGeom prst="rect">
            <a:avLst/>
          </a:prstGeom>
          <a:noFill/>
          <a:ln w="19050">
            <a:solidFill>
              <a:schemeClr val="tx1"/>
            </a:solidFill>
          </a:ln>
        </p:spPr>
        <p:txBody>
          <a:bodyPr wrap="square" lIns="104287" tIns="52144" rIns="104287" bIns="52144">
            <a:spAutoFit/>
          </a:bodyPr>
          <a:lstStyle/>
          <a:p>
            <a:r>
              <a:rPr lang="sv-SE" sz="2700" b="1" dirty="0">
                <a:solidFill>
                  <a:schemeClr val="accent1"/>
                </a:solidFill>
              </a:rPr>
              <a:t>0,5 </a:t>
            </a:r>
            <a:r>
              <a:rPr lang="sv-SE" sz="2700" dirty="0"/>
              <a:t>	2,5	       8 		10 	     13		15 	     18</a:t>
            </a:r>
          </a:p>
          <a:p>
            <a:r>
              <a:rPr lang="sv-SE" sz="2700" b="1" dirty="0">
                <a:solidFill>
                  <a:schemeClr val="accent1"/>
                </a:solidFill>
              </a:rPr>
              <a:t>1,0</a:t>
            </a:r>
            <a:r>
              <a:rPr lang="sv-SE" sz="2700" dirty="0"/>
              <a:t>	     5,0 	     15 	      20 	     25 	      30	 	35</a:t>
            </a:r>
          </a:p>
          <a:p>
            <a:r>
              <a:rPr lang="sv-SE" sz="2700" b="1" dirty="0">
                <a:solidFill>
                  <a:schemeClr val="accent1"/>
                </a:solidFill>
              </a:rPr>
              <a:t>1,5</a:t>
            </a:r>
            <a:r>
              <a:rPr lang="sv-SE" sz="2700" dirty="0"/>
              <a:t>	      7,5 	23 	      30   	38		43	 	53</a:t>
            </a:r>
          </a:p>
          <a:p>
            <a:r>
              <a:rPr lang="sv-SE" sz="2700" b="1" dirty="0">
                <a:solidFill>
                  <a:schemeClr val="accent1"/>
                </a:solidFill>
              </a:rPr>
              <a:t>2,0</a:t>
            </a:r>
            <a:r>
              <a:rPr lang="sv-SE" sz="2700" dirty="0">
                <a:solidFill>
                  <a:srgbClr val="00B050"/>
                </a:solidFill>
              </a:rPr>
              <a:t> </a:t>
            </a:r>
            <a:r>
              <a:rPr lang="sv-SE" sz="2700" dirty="0"/>
              <a:t>   10,0 	30 	      40 	      50 	      60	 	70</a:t>
            </a:r>
          </a:p>
          <a:p>
            <a:r>
              <a:rPr lang="sv-SE" sz="2700" b="1" dirty="0">
                <a:solidFill>
                  <a:schemeClr val="accent1"/>
                </a:solidFill>
              </a:rPr>
              <a:t>3,0</a:t>
            </a:r>
            <a:r>
              <a:rPr lang="sv-SE" sz="2700" b="1" dirty="0"/>
              <a:t> </a:t>
            </a:r>
            <a:r>
              <a:rPr lang="sv-SE" sz="2700" dirty="0"/>
              <a:t>   15,0 	45 </a:t>
            </a:r>
            <a:r>
              <a:rPr lang="sv-SE" sz="2700"/>
              <a:t>	      60 	      75 	      90</a:t>
            </a:r>
            <a:r>
              <a:rPr lang="sv-SE" sz="2700" dirty="0"/>
              <a:t>		105</a:t>
            </a:r>
          </a:p>
        </p:txBody>
      </p:sp>
      <p:sp>
        <p:nvSpPr>
          <p:cNvPr id="4" name="textruta 3"/>
          <p:cNvSpPr txBox="1"/>
          <p:nvPr/>
        </p:nvSpPr>
        <p:spPr>
          <a:xfrm>
            <a:off x="2154997" y="1443126"/>
            <a:ext cx="6904142" cy="520805"/>
          </a:xfrm>
          <a:prstGeom prst="rect">
            <a:avLst/>
          </a:prstGeom>
          <a:solidFill>
            <a:schemeClr val="bg2"/>
          </a:solidFill>
          <a:ln w="19050">
            <a:solidFill>
              <a:schemeClr val="tx1"/>
            </a:solidFill>
          </a:ln>
        </p:spPr>
        <p:txBody>
          <a:bodyPr wrap="square" lIns="104287" tIns="52144" rIns="104287" bIns="52144" rtlCol="0">
            <a:spAutoFit/>
          </a:bodyPr>
          <a:lstStyle/>
          <a:p>
            <a:r>
              <a:rPr lang="sv-SE" dirty="0"/>
              <a:t>      </a:t>
            </a:r>
            <a:r>
              <a:rPr lang="sv-SE" sz="2700" b="1" dirty="0"/>
              <a:t>5	  15	  20	  25	  30	  35</a:t>
            </a:r>
          </a:p>
        </p:txBody>
      </p:sp>
      <p:cxnSp>
        <p:nvCxnSpPr>
          <p:cNvPr id="6" name="Rak 5"/>
          <p:cNvCxnSpPr/>
          <p:nvPr/>
        </p:nvCxnSpPr>
        <p:spPr>
          <a:xfrm>
            <a:off x="2146426" y="2033577"/>
            <a:ext cx="0" cy="21326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2146426" y="922321"/>
            <a:ext cx="6904142" cy="520805"/>
          </a:xfrm>
          <a:prstGeom prst="rect">
            <a:avLst/>
          </a:prstGeom>
          <a:solidFill>
            <a:schemeClr val="bg2"/>
          </a:solidFill>
          <a:ln w="19050">
            <a:solidFill>
              <a:schemeClr val="tx1"/>
            </a:solidFill>
          </a:ln>
        </p:spPr>
        <p:txBody>
          <a:bodyPr wrap="square" lIns="104287" tIns="52144" rIns="104287" bIns="52144" rtlCol="0">
            <a:spAutoFit/>
          </a:bodyPr>
          <a:lstStyle/>
          <a:p>
            <a:r>
              <a:rPr lang="sv-SE" dirty="0"/>
              <a:t>                          </a:t>
            </a:r>
            <a:r>
              <a:rPr lang="sv-SE" sz="2700" dirty="0"/>
              <a:t>SKJUTAVSTÅND I METER</a:t>
            </a:r>
          </a:p>
        </p:txBody>
      </p:sp>
      <p:sp>
        <p:nvSpPr>
          <p:cNvPr id="7" name="textruta 6"/>
          <p:cNvSpPr txBox="1"/>
          <p:nvPr/>
        </p:nvSpPr>
        <p:spPr>
          <a:xfrm>
            <a:off x="499730" y="922321"/>
            <a:ext cx="1471396" cy="659304"/>
          </a:xfrm>
          <a:prstGeom prst="rect">
            <a:avLst/>
          </a:prstGeom>
          <a:noFill/>
          <a:ln w="19050">
            <a:solidFill>
              <a:schemeClr val="accent1"/>
            </a:solidFill>
          </a:ln>
        </p:spPr>
        <p:txBody>
          <a:bodyPr wrap="square" lIns="104287" tIns="52144" rIns="104287" bIns="52144" rtlCol="0">
            <a:spAutoFit/>
          </a:bodyPr>
          <a:lstStyle/>
          <a:p>
            <a:r>
              <a:rPr lang="sv-SE" b="1" dirty="0">
                <a:solidFill>
                  <a:schemeClr val="accent1"/>
                </a:solidFill>
              </a:rPr>
              <a:t>ÖGATS</a:t>
            </a:r>
          </a:p>
          <a:p>
            <a:r>
              <a:rPr lang="sv-SE" b="1" dirty="0">
                <a:solidFill>
                  <a:schemeClr val="accent1"/>
                </a:solidFill>
              </a:rPr>
              <a:t>FELLÄGE</a:t>
            </a:r>
          </a:p>
        </p:txBody>
      </p:sp>
      <p:sp>
        <p:nvSpPr>
          <p:cNvPr id="9" name="Ned 8"/>
          <p:cNvSpPr/>
          <p:nvPr/>
        </p:nvSpPr>
        <p:spPr>
          <a:xfrm>
            <a:off x="1557791" y="1680912"/>
            <a:ext cx="336787" cy="317502"/>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0" name="Ellips 9"/>
          <p:cNvSpPr/>
          <p:nvPr/>
        </p:nvSpPr>
        <p:spPr>
          <a:xfrm>
            <a:off x="5430103" y="5367347"/>
            <a:ext cx="1683937" cy="1587510"/>
          </a:xfrm>
          <a:prstGeom prst="ellipse">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13" name="Rak 12"/>
          <p:cNvCxnSpPr/>
          <p:nvPr/>
        </p:nvCxnSpPr>
        <p:spPr>
          <a:xfrm>
            <a:off x="6608860" y="6161102"/>
            <a:ext cx="21049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a:off x="6272072" y="5526098"/>
            <a:ext cx="0" cy="3175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a:off x="6077915" y="5684849"/>
            <a:ext cx="362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a:off x="6524663" y="5684849"/>
            <a:ext cx="2189118" cy="102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ak pil 23"/>
          <p:cNvCxnSpPr/>
          <p:nvPr/>
        </p:nvCxnSpPr>
        <p:spPr>
          <a:xfrm>
            <a:off x="7366631" y="5684849"/>
            <a:ext cx="0" cy="476253"/>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ruta 24"/>
          <p:cNvSpPr txBox="1"/>
          <p:nvPr/>
        </p:nvSpPr>
        <p:spPr>
          <a:xfrm>
            <a:off x="7450828" y="5764225"/>
            <a:ext cx="926165" cy="382305"/>
          </a:xfrm>
          <a:prstGeom prst="rect">
            <a:avLst/>
          </a:prstGeom>
          <a:noFill/>
        </p:spPr>
        <p:txBody>
          <a:bodyPr wrap="square" lIns="104287" tIns="52144" rIns="104287" bIns="52144" rtlCol="0">
            <a:spAutoFit/>
          </a:bodyPr>
          <a:lstStyle/>
          <a:p>
            <a:r>
              <a:rPr lang="sv-SE" dirty="0"/>
              <a:t>20 cm</a:t>
            </a:r>
          </a:p>
        </p:txBody>
      </p:sp>
      <p:cxnSp>
        <p:nvCxnSpPr>
          <p:cNvPr id="27" name="Rak 26"/>
          <p:cNvCxnSpPr/>
          <p:nvPr/>
        </p:nvCxnSpPr>
        <p:spPr>
          <a:xfrm>
            <a:off x="6272072" y="6002351"/>
            <a:ext cx="0" cy="317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8713781" y="5490936"/>
            <a:ext cx="1431347" cy="382305"/>
          </a:xfrm>
          <a:prstGeom prst="rect">
            <a:avLst/>
          </a:prstGeom>
          <a:noFill/>
        </p:spPr>
        <p:txBody>
          <a:bodyPr wrap="square" lIns="104287" tIns="52144" rIns="104287" bIns="52144" rtlCol="0">
            <a:spAutoFit/>
          </a:bodyPr>
          <a:lstStyle/>
          <a:p>
            <a:r>
              <a:rPr lang="sv-SE" dirty="0"/>
              <a:t>Riktpunkt</a:t>
            </a:r>
          </a:p>
        </p:txBody>
      </p:sp>
      <p:sp>
        <p:nvSpPr>
          <p:cNvPr id="30" name="textruta 29"/>
          <p:cNvSpPr txBox="1"/>
          <p:nvPr/>
        </p:nvSpPr>
        <p:spPr>
          <a:xfrm>
            <a:off x="8713781" y="5958138"/>
            <a:ext cx="1683937" cy="382305"/>
          </a:xfrm>
          <a:prstGeom prst="rect">
            <a:avLst/>
          </a:prstGeom>
          <a:noFill/>
        </p:spPr>
        <p:txBody>
          <a:bodyPr wrap="square" lIns="104287" tIns="52144" rIns="104287" bIns="52144" rtlCol="0">
            <a:spAutoFit/>
          </a:bodyPr>
          <a:lstStyle/>
          <a:p>
            <a:r>
              <a:rPr lang="sv-SE" dirty="0"/>
              <a:t>Träffcentrum</a:t>
            </a:r>
          </a:p>
        </p:txBody>
      </p:sp>
      <p:sp>
        <p:nvSpPr>
          <p:cNvPr id="19" name="textruta 18"/>
          <p:cNvSpPr txBox="1"/>
          <p:nvPr/>
        </p:nvSpPr>
        <p:spPr>
          <a:xfrm>
            <a:off x="294095" y="4732344"/>
            <a:ext cx="4967615" cy="3106128"/>
          </a:xfrm>
          <a:prstGeom prst="rect">
            <a:avLst/>
          </a:prstGeom>
          <a:noFill/>
        </p:spPr>
        <p:txBody>
          <a:bodyPr wrap="square" lIns="104287" tIns="52144" rIns="104287" bIns="52144" rtlCol="0">
            <a:spAutoFit/>
          </a:bodyPr>
          <a:lstStyle/>
          <a:p>
            <a:r>
              <a:rPr lang="sv-SE" sz="2300" b="1" i="1" dirty="0"/>
              <a:t>Exempel. Så här använder du tabellen </a:t>
            </a:r>
          </a:p>
          <a:p>
            <a:r>
              <a:rPr lang="sv-SE" sz="2300" b="1" i="1" dirty="0"/>
              <a:t>- Du skjuter dina skott lågt.</a:t>
            </a:r>
          </a:p>
          <a:p>
            <a:endParaRPr lang="sv-SE" sz="900" dirty="0"/>
          </a:p>
          <a:p>
            <a:r>
              <a:rPr lang="sv-SE" dirty="0"/>
              <a:t>Skjutavståndet är 20 meter.  	</a:t>
            </a:r>
            <a:r>
              <a:rPr lang="sv-SE" b="1" dirty="0"/>
              <a:t>Se text</a:t>
            </a:r>
          </a:p>
          <a:p>
            <a:r>
              <a:rPr lang="sv-SE" dirty="0"/>
              <a:t>Träffcentrum är 20 cm lågt. 	</a:t>
            </a:r>
            <a:r>
              <a:rPr lang="sv-SE" b="1" dirty="0">
                <a:solidFill>
                  <a:schemeClr val="tx2">
                    <a:lumMod val="75000"/>
                  </a:schemeClr>
                </a:solidFill>
              </a:rPr>
              <a:t>Se i tabell</a:t>
            </a:r>
          </a:p>
          <a:p>
            <a:r>
              <a:rPr lang="sv-SE" dirty="0"/>
              <a:t>Ögats felläge är 1,0 cm. 	</a:t>
            </a:r>
            <a:r>
              <a:rPr lang="sv-SE" b="1" dirty="0"/>
              <a:t>Se orange text</a:t>
            </a:r>
          </a:p>
          <a:p>
            <a:endParaRPr lang="sv-SE" sz="900" dirty="0"/>
          </a:p>
          <a:p>
            <a:r>
              <a:rPr lang="sv-SE" dirty="0"/>
              <a:t>Alltså: höj kolven 1,0 cm för att höja</a:t>
            </a:r>
          </a:p>
          <a:p>
            <a:r>
              <a:rPr lang="sv-SE" dirty="0"/>
              <a:t>träffcentrum upp till riktpunkten.</a:t>
            </a:r>
          </a:p>
          <a:p>
            <a:endParaRPr lang="sv-SE" dirty="0"/>
          </a:p>
        </p:txBody>
      </p:sp>
      <p:sp>
        <p:nvSpPr>
          <p:cNvPr id="29" name="textruta 28"/>
          <p:cNvSpPr txBox="1"/>
          <p:nvPr/>
        </p:nvSpPr>
        <p:spPr>
          <a:xfrm>
            <a:off x="2651607" y="4153273"/>
            <a:ext cx="6146371" cy="382305"/>
          </a:xfrm>
          <a:prstGeom prst="rect">
            <a:avLst/>
          </a:prstGeom>
          <a:noFill/>
        </p:spPr>
        <p:txBody>
          <a:bodyPr wrap="square" lIns="104287" tIns="52144" rIns="104287" bIns="52144" rtlCol="0">
            <a:spAutoFit/>
          </a:bodyPr>
          <a:lstStyle/>
          <a:p>
            <a:r>
              <a:rPr lang="sv-SE" i="1" dirty="0"/>
              <a:t>Alla måttenheter i tabellen anges i centimeter.</a:t>
            </a:r>
          </a:p>
        </p:txBody>
      </p:sp>
      <p:sp>
        <p:nvSpPr>
          <p:cNvPr id="31" name="textruta 30"/>
          <p:cNvSpPr txBox="1"/>
          <p:nvPr/>
        </p:nvSpPr>
        <p:spPr>
          <a:xfrm>
            <a:off x="5598497" y="6944614"/>
            <a:ext cx="1515543" cy="382305"/>
          </a:xfrm>
          <a:prstGeom prst="rect">
            <a:avLst/>
          </a:prstGeom>
          <a:noFill/>
        </p:spPr>
        <p:txBody>
          <a:bodyPr wrap="square" lIns="104287" tIns="52144" rIns="104287" bIns="52144" rtlCol="0">
            <a:spAutoFit/>
          </a:bodyPr>
          <a:lstStyle/>
          <a:p>
            <a:r>
              <a:rPr lang="sv-SE" dirty="0"/>
              <a:t>hagelsvärm</a:t>
            </a:r>
          </a:p>
        </p:txBody>
      </p:sp>
      <p:cxnSp>
        <p:nvCxnSpPr>
          <p:cNvPr id="33" name="Rak 32"/>
          <p:cNvCxnSpPr/>
          <p:nvPr/>
        </p:nvCxnSpPr>
        <p:spPr>
          <a:xfrm>
            <a:off x="6071009" y="6161102"/>
            <a:ext cx="4209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93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4905" t="4914" b="3854"/>
          <a:stretch/>
        </p:blipFill>
        <p:spPr bwMode="auto">
          <a:xfrm>
            <a:off x="630881" y="3639460"/>
            <a:ext cx="4455041" cy="2545564"/>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t="8173" r="4804" b="10007"/>
          <a:stretch/>
        </p:blipFill>
        <p:spPr bwMode="auto">
          <a:xfrm>
            <a:off x="5292694" y="3639460"/>
            <a:ext cx="4905646" cy="2545563"/>
          </a:xfrm>
          <a:prstGeom prst="rect">
            <a:avLst/>
          </a:prstGeom>
          <a:noFill/>
          <a:ln w="9525">
            <a:noFill/>
            <a:miter lim="800000"/>
            <a:headEnd/>
            <a:tailEnd/>
          </a:ln>
        </p:spPr>
      </p:pic>
      <p:sp>
        <p:nvSpPr>
          <p:cNvPr id="10" name="Rektangel 9"/>
          <p:cNvSpPr/>
          <p:nvPr/>
        </p:nvSpPr>
        <p:spPr>
          <a:xfrm>
            <a:off x="630881" y="510271"/>
            <a:ext cx="8924867" cy="597749"/>
          </a:xfrm>
          <a:prstGeom prst="rect">
            <a:avLst/>
          </a:prstGeom>
        </p:spPr>
        <p:txBody>
          <a:bodyPr wrap="square" lIns="104287" tIns="52144" rIns="104287" bIns="52144">
            <a:spAutoFit/>
          </a:bodyPr>
          <a:lstStyle/>
          <a:p>
            <a:pPr algn="ctr"/>
            <a:r>
              <a:rPr lang="sv-SE" sz="3200" b="1" dirty="0"/>
              <a:t>Jaktskyttets ABC I  – Anpassat vapen.</a:t>
            </a:r>
          </a:p>
        </p:txBody>
      </p:sp>
      <p:cxnSp>
        <p:nvCxnSpPr>
          <p:cNvPr id="17" name="Rak pil 16"/>
          <p:cNvCxnSpPr/>
          <p:nvPr/>
        </p:nvCxnSpPr>
        <p:spPr>
          <a:xfrm flipV="1">
            <a:off x="3020603" y="4897151"/>
            <a:ext cx="2367401" cy="9676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9" name="textruta 28"/>
          <p:cNvSpPr txBox="1"/>
          <p:nvPr/>
        </p:nvSpPr>
        <p:spPr>
          <a:xfrm>
            <a:off x="715079" y="1001695"/>
            <a:ext cx="9345851" cy="2367464"/>
          </a:xfrm>
          <a:prstGeom prst="rect">
            <a:avLst/>
          </a:prstGeom>
          <a:noFill/>
          <a:ln w="19050">
            <a:solidFill>
              <a:schemeClr val="bg1"/>
            </a:solidFill>
          </a:ln>
        </p:spPr>
        <p:txBody>
          <a:bodyPr wrap="square" lIns="104287" tIns="52144" rIns="104287" bIns="52144" rtlCol="0">
            <a:spAutoFit/>
          </a:bodyPr>
          <a:lstStyle/>
          <a:p>
            <a:r>
              <a:rPr lang="sv-SE" sz="2300" dirty="0"/>
              <a:t>Ett personligt måttanpassat vapen är en grundförutsättning, </a:t>
            </a:r>
          </a:p>
          <a:p>
            <a:r>
              <a:rPr lang="sv-SE" sz="2300" dirty="0"/>
              <a:t>för att du ska kunna handskas och hantera vapnet på ett bra sätt.</a:t>
            </a:r>
            <a:endParaRPr lang="sv-SE" sz="900" dirty="0"/>
          </a:p>
          <a:p>
            <a:r>
              <a:rPr lang="sv-SE" sz="2300" dirty="0"/>
              <a:t>Med det menas att skytten i samband med en distinkt anläggning med kolven mot kindbenet, direkt ska få rätt siktlinje för ögat mot/via vapnets riktmedel.</a:t>
            </a:r>
          </a:p>
          <a:p>
            <a:endParaRPr lang="sv-SE" sz="900" dirty="0"/>
          </a:p>
          <a:p>
            <a:r>
              <a:rPr lang="sv-SE" sz="2300" dirty="0"/>
              <a:t>Skytten ska inte behöva korrigera sin anläggning för att få rätt siktlinje.</a:t>
            </a:r>
          </a:p>
        </p:txBody>
      </p:sp>
      <p:cxnSp>
        <p:nvCxnSpPr>
          <p:cNvPr id="9" name="Rak pil 8"/>
          <p:cNvCxnSpPr/>
          <p:nvPr/>
        </p:nvCxnSpPr>
        <p:spPr>
          <a:xfrm flipV="1">
            <a:off x="7076126" y="4546851"/>
            <a:ext cx="3345354" cy="23812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350817" y="6272734"/>
            <a:ext cx="10103623" cy="520805"/>
          </a:xfrm>
          <a:prstGeom prst="rect">
            <a:avLst/>
          </a:prstGeom>
          <a:solidFill>
            <a:schemeClr val="bg2"/>
          </a:solidFill>
          <a:ln>
            <a:solidFill>
              <a:schemeClr val="bg1"/>
            </a:solidFill>
          </a:ln>
        </p:spPr>
        <p:txBody>
          <a:bodyPr wrap="square" lIns="104287" tIns="52144" rIns="104287" bIns="52144" rtlCol="0">
            <a:spAutoFit/>
          </a:bodyPr>
          <a:lstStyle/>
          <a:p>
            <a:r>
              <a:rPr lang="sv-SE" sz="2300" b="1" dirty="0"/>
              <a:t>	   </a:t>
            </a:r>
            <a:r>
              <a:rPr lang="sv-SE" sz="2700" b="1" dirty="0"/>
              <a:t>ABC  =  Anpassat vapen  –  Bra anläggning  –  Se rätt</a:t>
            </a:r>
          </a:p>
        </p:txBody>
      </p:sp>
    </p:spTree>
    <p:extLst>
      <p:ext uri="{BB962C8B-B14F-4D97-AF65-F5344CB8AC3E}">
        <p14:creationId xmlns:p14="http://schemas.microsoft.com/office/powerpoint/2010/main" val="1569860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3713" y="674877"/>
            <a:ext cx="9919867" cy="696723"/>
          </a:xfrm>
        </p:spPr>
        <p:txBody>
          <a:bodyPr>
            <a:noAutofit/>
          </a:bodyPr>
          <a:lstStyle/>
          <a:p>
            <a:r>
              <a:rPr lang="sv-SE" sz="3200" b="1" dirty="0"/>
              <a:t>Jaktskyttets ABC I – Träffbildsskjutning</a:t>
            </a:r>
          </a:p>
        </p:txBody>
      </p:sp>
      <p:sp>
        <p:nvSpPr>
          <p:cNvPr id="9" name="textruta 8"/>
          <p:cNvSpPr txBox="1"/>
          <p:nvPr/>
        </p:nvSpPr>
        <p:spPr>
          <a:xfrm>
            <a:off x="4292853" y="4347658"/>
            <a:ext cx="6180218" cy="459249"/>
          </a:xfrm>
          <a:prstGeom prst="rect">
            <a:avLst/>
          </a:prstGeom>
          <a:solidFill>
            <a:schemeClr val="bg2"/>
          </a:solidFill>
          <a:ln w="19050">
            <a:solidFill>
              <a:schemeClr val="bg1"/>
            </a:solidFill>
          </a:ln>
        </p:spPr>
        <p:txBody>
          <a:bodyPr wrap="square" lIns="104287" tIns="52144" rIns="104287" bIns="52144" rtlCol="0">
            <a:spAutoFit/>
          </a:bodyPr>
          <a:lstStyle/>
          <a:p>
            <a:endParaRPr lang="sv-SE" sz="2300" dirty="0"/>
          </a:p>
        </p:txBody>
      </p:sp>
      <p:pic>
        <p:nvPicPr>
          <p:cNvPr id="10" name="Picture 4"/>
          <p:cNvPicPr>
            <a:picLocks noChangeAspect="1" noChangeArrowheads="1"/>
          </p:cNvPicPr>
          <p:nvPr/>
        </p:nvPicPr>
        <p:blipFill>
          <a:blip r:embed="rId3" cstate="print"/>
          <a:srcRect/>
          <a:stretch>
            <a:fillRect/>
          </a:stretch>
        </p:blipFill>
        <p:spPr bwMode="auto">
          <a:xfrm>
            <a:off x="6182693" y="1598164"/>
            <a:ext cx="3968609" cy="2143138"/>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41430" y="1598164"/>
            <a:ext cx="3369043" cy="2143138"/>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srcRect/>
          <a:stretch>
            <a:fillRect/>
          </a:stretch>
        </p:blipFill>
        <p:spPr bwMode="auto">
          <a:xfrm rot="20447273">
            <a:off x="233536" y="4756238"/>
            <a:ext cx="3536268" cy="1508134"/>
          </a:xfrm>
          <a:prstGeom prst="rect">
            <a:avLst/>
          </a:prstGeom>
          <a:noFill/>
          <a:ln w="19050">
            <a:noFill/>
            <a:miter lim="800000"/>
            <a:headEnd/>
            <a:tailEnd/>
          </a:ln>
        </p:spPr>
      </p:pic>
      <p:sp>
        <p:nvSpPr>
          <p:cNvPr id="4" name="Rektangel 3"/>
          <p:cNvSpPr/>
          <p:nvPr/>
        </p:nvSpPr>
        <p:spPr>
          <a:xfrm>
            <a:off x="4417090" y="3954999"/>
            <a:ext cx="5343525" cy="2862322"/>
          </a:xfrm>
          <a:prstGeom prst="rect">
            <a:avLst/>
          </a:prstGeom>
        </p:spPr>
        <p:txBody>
          <a:bodyPr>
            <a:spAutoFit/>
          </a:bodyPr>
          <a:lstStyle/>
          <a:p>
            <a:r>
              <a:rPr lang="sv-SE" dirty="0"/>
              <a:t>Om man konstaterar att man måste åtgärda kolven efter/vid träffbildsskjutning,</a:t>
            </a:r>
          </a:p>
          <a:p>
            <a:r>
              <a:rPr lang="sv-SE" dirty="0"/>
              <a:t>så är det bäst att börja med lösa/provisoriska åtgärder innan man bygger om kolven permanent. Lösa kolvkammar av gummi är en metod.</a:t>
            </a:r>
          </a:p>
          <a:p>
            <a:r>
              <a:rPr lang="sv-SE" dirty="0"/>
              <a:t>Modellera, frigolit, wellpapp och tejp är andra hjälpmedel.</a:t>
            </a:r>
          </a:p>
          <a:p>
            <a:r>
              <a:rPr lang="sv-SE" dirty="0"/>
              <a:t>Om kolven är för hög eller för lite  skränkt i sidled, så måste man slipa/putsa bort kolvmaterial för att anpassa kolven.</a:t>
            </a:r>
          </a:p>
        </p:txBody>
      </p:sp>
    </p:spTree>
    <p:extLst>
      <p:ext uri="{BB962C8B-B14F-4D97-AF65-F5344CB8AC3E}">
        <p14:creationId xmlns:p14="http://schemas.microsoft.com/office/powerpoint/2010/main" val="3502258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0697" y="302737"/>
            <a:ext cx="8690417" cy="951905"/>
          </a:xfrm>
        </p:spPr>
        <p:txBody>
          <a:bodyPr>
            <a:noAutofit/>
          </a:bodyPr>
          <a:lstStyle/>
          <a:p>
            <a:r>
              <a:rPr lang="sv-SE" sz="3200" b="1" dirty="0"/>
              <a:t>Jaktskyttets ABC I – Justerbar kolv</a:t>
            </a:r>
          </a:p>
        </p:txBody>
      </p:sp>
      <p:pic>
        <p:nvPicPr>
          <p:cNvPr id="1026" name="Picture 2"/>
          <p:cNvPicPr>
            <a:picLocks noChangeAspect="1" noChangeArrowheads="1"/>
          </p:cNvPicPr>
          <p:nvPr/>
        </p:nvPicPr>
        <p:blipFill>
          <a:blip r:embed="rId2" cstate="print"/>
          <a:srcRect/>
          <a:stretch>
            <a:fillRect/>
          </a:stretch>
        </p:blipFill>
        <p:spPr bwMode="auto">
          <a:xfrm>
            <a:off x="6356269" y="2254699"/>
            <a:ext cx="3352329" cy="217340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967670" y="2254699"/>
            <a:ext cx="3485977" cy="217340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360677" y="4663440"/>
            <a:ext cx="3363466" cy="197391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967670" y="4663440"/>
            <a:ext cx="3485977" cy="1973915"/>
          </a:xfrm>
          <a:prstGeom prst="rect">
            <a:avLst/>
          </a:prstGeom>
          <a:noFill/>
          <a:ln w="9525">
            <a:noFill/>
            <a:miter lim="800000"/>
            <a:headEnd/>
            <a:tailEnd/>
          </a:ln>
        </p:spPr>
      </p:pic>
      <p:cxnSp>
        <p:nvCxnSpPr>
          <p:cNvPr id="8" name="Rak 7"/>
          <p:cNvCxnSpPr/>
          <p:nvPr/>
        </p:nvCxnSpPr>
        <p:spPr>
          <a:xfrm flipH="1">
            <a:off x="6440465" y="3239291"/>
            <a:ext cx="4041449" cy="1279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flipV="1">
            <a:off x="7272670" y="5635256"/>
            <a:ext cx="3115339" cy="1488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flipH="1">
            <a:off x="1304457" y="3007348"/>
            <a:ext cx="4125646" cy="380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flipH="1">
            <a:off x="2115876" y="5677786"/>
            <a:ext cx="3104707" cy="744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ruta 24"/>
          <p:cNvSpPr txBox="1"/>
          <p:nvPr/>
        </p:nvSpPr>
        <p:spPr>
          <a:xfrm>
            <a:off x="4672331" y="2254699"/>
            <a:ext cx="1431347" cy="459249"/>
          </a:xfrm>
          <a:prstGeom prst="rect">
            <a:avLst/>
          </a:prstGeom>
          <a:noFill/>
          <a:ln w="19050">
            <a:solidFill>
              <a:schemeClr val="bg1"/>
            </a:solidFill>
          </a:ln>
        </p:spPr>
        <p:txBody>
          <a:bodyPr wrap="square" lIns="104287" tIns="52144" rIns="104287" bIns="52144" rtlCol="0">
            <a:spAutoFit/>
          </a:bodyPr>
          <a:lstStyle/>
          <a:p>
            <a:r>
              <a:rPr lang="sv-SE" sz="2300" dirty="0"/>
              <a:t>Låg kolv</a:t>
            </a:r>
          </a:p>
        </p:txBody>
      </p:sp>
      <p:sp>
        <p:nvSpPr>
          <p:cNvPr id="26" name="textruta 25"/>
          <p:cNvSpPr txBox="1"/>
          <p:nvPr/>
        </p:nvSpPr>
        <p:spPr>
          <a:xfrm>
            <a:off x="4585383" y="4818495"/>
            <a:ext cx="1605242" cy="459249"/>
          </a:xfrm>
          <a:prstGeom prst="rect">
            <a:avLst/>
          </a:prstGeom>
          <a:noFill/>
          <a:ln w="19050">
            <a:solidFill>
              <a:schemeClr val="bg1"/>
            </a:solidFill>
          </a:ln>
        </p:spPr>
        <p:txBody>
          <a:bodyPr wrap="square" lIns="104287" tIns="52144" rIns="104287" bIns="52144" rtlCol="0">
            <a:spAutoFit/>
          </a:bodyPr>
          <a:lstStyle/>
          <a:p>
            <a:r>
              <a:rPr lang="sv-SE" sz="2300" dirty="0"/>
              <a:t>Högre kolv</a:t>
            </a:r>
          </a:p>
        </p:txBody>
      </p:sp>
      <p:sp>
        <p:nvSpPr>
          <p:cNvPr id="16" name="textruta 15"/>
          <p:cNvSpPr txBox="1"/>
          <p:nvPr/>
        </p:nvSpPr>
        <p:spPr>
          <a:xfrm>
            <a:off x="952125" y="1441506"/>
            <a:ext cx="8756473" cy="813193"/>
          </a:xfrm>
          <a:prstGeom prst="rect">
            <a:avLst/>
          </a:prstGeom>
          <a:noFill/>
          <a:ln w="19050">
            <a:solidFill>
              <a:schemeClr val="bg1"/>
            </a:solidFill>
          </a:ln>
        </p:spPr>
        <p:txBody>
          <a:bodyPr wrap="square" lIns="104287" tIns="52144" rIns="104287" bIns="52144" rtlCol="0">
            <a:spAutoFit/>
          </a:bodyPr>
          <a:lstStyle/>
          <a:p>
            <a:r>
              <a:rPr lang="sv-SE" sz="2300" dirty="0"/>
              <a:t>Kolvanpassning med justerbar kolv.</a:t>
            </a:r>
          </a:p>
          <a:p>
            <a:r>
              <a:rPr lang="sv-SE" sz="2300" i="1" dirty="0"/>
              <a:t>Rött streck markerar vapnets  (förlängda) spånglinje</a:t>
            </a:r>
            <a:r>
              <a:rPr lang="sv-SE" sz="2300" dirty="0"/>
              <a:t>. </a:t>
            </a:r>
          </a:p>
        </p:txBody>
      </p:sp>
    </p:spTree>
    <p:extLst>
      <p:ext uri="{BB962C8B-B14F-4D97-AF65-F5344CB8AC3E}">
        <p14:creationId xmlns:p14="http://schemas.microsoft.com/office/powerpoint/2010/main" val="230676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71820" y="228310"/>
            <a:ext cx="7748172" cy="826548"/>
          </a:xfrm>
        </p:spPr>
        <p:txBody>
          <a:bodyPr>
            <a:noAutofit/>
          </a:bodyPr>
          <a:lstStyle/>
          <a:p>
            <a:r>
              <a:rPr lang="sv-SE" sz="3200" b="1" dirty="0"/>
              <a:t>Jaktskyttets ABC I – Skränkning</a:t>
            </a:r>
          </a:p>
        </p:txBody>
      </p:sp>
      <p:pic>
        <p:nvPicPr>
          <p:cNvPr id="2050" name="Picture 2"/>
          <p:cNvPicPr>
            <a:picLocks noChangeAspect="1" noChangeArrowheads="1"/>
          </p:cNvPicPr>
          <p:nvPr/>
        </p:nvPicPr>
        <p:blipFill>
          <a:blip r:embed="rId3" cstate="print"/>
          <a:srcRect/>
          <a:stretch>
            <a:fillRect/>
          </a:stretch>
        </p:blipFill>
        <p:spPr bwMode="auto">
          <a:xfrm>
            <a:off x="1557048" y="2296422"/>
            <a:ext cx="7540419" cy="4356818"/>
          </a:xfrm>
          <a:prstGeom prst="rect">
            <a:avLst/>
          </a:prstGeom>
          <a:noFill/>
          <a:ln w="9525">
            <a:noFill/>
            <a:miter lim="800000"/>
            <a:headEnd/>
            <a:tailEnd/>
          </a:ln>
        </p:spPr>
      </p:pic>
      <p:sp>
        <p:nvSpPr>
          <p:cNvPr id="6" name="Ned 5"/>
          <p:cNvSpPr/>
          <p:nvPr/>
        </p:nvSpPr>
        <p:spPr>
          <a:xfrm>
            <a:off x="3949024" y="2402803"/>
            <a:ext cx="396119" cy="1825636"/>
          </a:xfrm>
          <a:prstGeom prst="down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7" name="textruta 6"/>
          <p:cNvSpPr txBox="1"/>
          <p:nvPr/>
        </p:nvSpPr>
        <p:spPr>
          <a:xfrm>
            <a:off x="1557048" y="1129286"/>
            <a:ext cx="7577717" cy="1167136"/>
          </a:xfrm>
          <a:prstGeom prst="rect">
            <a:avLst/>
          </a:prstGeom>
          <a:noFill/>
          <a:ln w="19050">
            <a:solidFill>
              <a:schemeClr val="bg1"/>
            </a:solidFill>
          </a:ln>
        </p:spPr>
        <p:txBody>
          <a:bodyPr wrap="square" lIns="104287" tIns="52144" rIns="104287" bIns="52144" rtlCol="0">
            <a:spAutoFit/>
          </a:bodyPr>
          <a:lstStyle/>
          <a:p>
            <a:r>
              <a:rPr lang="sv-SE" sz="2300" dirty="0"/>
              <a:t>Kolvens skränkning i sidled ska anpassas, så att du i samband med anläggning får siktlinjen mitt över spången.</a:t>
            </a:r>
          </a:p>
        </p:txBody>
      </p:sp>
    </p:spTree>
    <p:extLst>
      <p:ext uri="{BB962C8B-B14F-4D97-AF65-F5344CB8AC3E}">
        <p14:creationId xmlns:p14="http://schemas.microsoft.com/office/powerpoint/2010/main" val="3491824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0394" y="1280934"/>
            <a:ext cx="9622632" cy="540207"/>
          </a:xfrm>
        </p:spPr>
        <p:txBody>
          <a:bodyPr>
            <a:noAutofit/>
          </a:bodyPr>
          <a:lstStyle/>
          <a:p>
            <a:r>
              <a:rPr lang="sv-SE" sz="3200" b="1" dirty="0"/>
              <a:t>Jaktskyttets ABC I – Hur du skjuter snabba skott</a:t>
            </a:r>
          </a:p>
        </p:txBody>
      </p:sp>
      <p:pic>
        <p:nvPicPr>
          <p:cNvPr id="2050" name="Picture 2"/>
          <p:cNvPicPr>
            <a:picLocks noChangeAspect="1" noChangeArrowheads="1"/>
          </p:cNvPicPr>
          <p:nvPr/>
        </p:nvPicPr>
        <p:blipFill>
          <a:blip r:embed="rId3" cstate="print"/>
          <a:srcRect/>
          <a:stretch>
            <a:fillRect/>
          </a:stretch>
        </p:blipFill>
        <p:spPr bwMode="auto">
          <a:xfrm>
            <a:off x="2907968" y="3101332"/>
            <a:ext cx="2349971" cy="306586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493302" y="3101332"/>
            <a:ext cx="4399236" cy="3034370"/>
          </a:xfrm>
          <a:prstGeom prst="rect">
            <a:avLst/>
          </a:prstGeom>
          <a:noFill/>
          <a:ln w="9525">
            <a:noFill/>
            <a:miter lim="800000"/>
            <a:headEnd/>
            <a:tailEnd/>
          </a:ln>
        </p:spPr>
      </p:pic>
      <p:sp>
        <p:nvSpPr>
          <p:cNvPr id="12" name="textruta 11"/>
          <p:cNvSpPr txBox="1"/>
          <p:nvPr/>
        </p:nvSpPr>
        <p:spPr>
          <a:xfrm>
            <a:off x="361507" y="2046566"/>
            <a:ext cx="9392807" cy="459249"/>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  </a:t>
            </a:r>
            <a:r>
              <a:rPr lang="sv-SE" sz="2300" b="1" dirty="0"/>
              <a:t>Snabba skott   </a:t>
            </a:r>
            <a:r>
              <a:rPr lang="sv-SE" sz="2300" dirty="0"/>
              <a:t>=       </a:t>
            </a:r>
            <a:r>
              <a:rPr lang="sv-SE" sz="2300" b="1" dirty="0"/>
              <a:t>Rätt målbild          och            Rätt anläggning</a:t>
            </a:r>
          </a:p>
        </p:txBody>
      </p:sp>
      <p:cxnSp>
        <p:nvCxnSpPr>
          <p:cNvPr id="16" name="Rak 15"/>
          <p:cNvCxnSpPr/>
          <p:nvPr/>
        </p:nvCxnSpPr>
        <p:spPr>
          <a:xfrm>
            <a:off x="2820001" y="5842364"/>
            <a:ext cx="24379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09898" y="4321285"/>
            <a:ext cx="2610103"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Du ”hinner” inte </a:t>
            </a:r>
          </a:p>
          <a:p>
            <a:r>
              <a:rPr lang="sv-SE" sz="2300" dirty="0"/>
              <a:t>se den bakre delen av spången,</a:t>
            </a:r>
          </a:p>
          <a:p>
            <a:r>
              <a:rPr lang="sv-SE" sz="2300" dirty="0"/>
              <a:t>vid snabba skott.</a:t>
            </a:r>
          </a:p>
        </p:txBody>
      </p:sp>
      <p:sp>
        <p:nvSpPr>
          <p:cNvPr id="20" name="textruta 19"/>
          <p:cNvSpPr txBox="1"/>
          <p:nvPr/>
        </p:nvSpPr>
        <p:spPr>
          <a:xfrm>
            <a:off x="2907968" y="3100005"/>
            <a:ext cx="1338194" cy="459249"/>
          </a:xfrm>
          <a:prstGeom prst="rect">
            <a:avLst/>
          </a:prstGeom>
          <a:solidFill>
            <a:schemeClr val="bg1"/>
          </a:solidFill>
          <a:ln>
            <a:solidFill>
              <a:schemeClr val="bg1"/>
            </a:solidFill>
          </a:ln>
        </p:spPr>
        <p:txBody>
          <a:bodyPr wrap="square" lIns="104287" tIns="52144" rIns="104287" bIns="52144" rtlCol="0">
            <a:spAutoFit/>
          </a:bodyPr>
          <a:lstStyle/>
          <a:p>
            <a:r>
              <a:rPr lang="sv-SE" sz="2300" b="1" dirty="0">
                <a:solidFill>
                  <a:schemeClr val="accent1"/>
                </a:solidFill>
              </a:rPr>
              <a:t>Målbild</a:t>
            </a:r>
          </a:p>
        </p:txBody>
      </p:sp>
      <p:sp>
        <p:nvSpPr>
          <p:cNvPr id="21" name="textruta 20"/>
          <p:cNvSpPr txBox="1"/>
          <p:nvPr/>
        </p:nvSpPr>
        <p:spPr>
          <a:xfrm>
            <a:off x="5493301" y="3101332"/>
            <a:ext cx="2002651" cy="459249"/>
          </a:xfrm>
          <a:prstGeom prst="rect">
            <a:avLst/>
          </a:prstGeom>
          <a:solidFill>
            <a:schemeClr val="bg1"/>
          </a:solidFill>
          <a:ln>
            <a:solidFill>
              <a:schemeClr val="bg1"/>
            </a:solidFill>
          </a:ln>
        </p:spPr>
        <p:txBody>
          <a:bodyPr wrap="square" lIns="104287" tIns="52144" rIns="104287" bIns="52144" rtlCol="0">
            <a:spAutoFit/>
          </a:bodyPr>
          <a:lstStyle/>
          <a:p>
            <a:r>
              <a:rPr lang="sv-SE" sz="2300" b="1" dirty="0">
                <a:solidFill>
                  <a:schemeClr val="accent1"/>
                </a:solidFill>
              </a:rPr>
              <a:t>Anläggning</a:t>
            </a:r>
          </a:p>
        </p:txBody>
      </p:sp>
      <p:sp>
        <p:nvSpPr>
          <p:cNvPr id="11" name="Ellips 10"/>
          <p:cNvSpPr/>
          <p:nvPr/>
        </p:nvSpPr>
        <p:spPr>
          <a:xfrm>
            <a:off x="3573294" y="5231389"/>
            <a:ext cx="841969" cy="55562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891319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228310"/>
            <a:ext cx="9622632" cy="1462267"/>
          </a:xfrm>
        </p:spPr>
        <p:txBody>
          <a:bodyPr>
            <a:normAutofit/>
          </a:bodyPr>
          <a:lstStyle/>
          <a:p>
            <a:r>
              <a:rPr lang="sv-SE" b="1" dirty="0"/>
              <a:t>Jaktskyttets ABC I – Skytteträning</a:t>
            </a:r>
            <a:r>
              <a:rPr lang="sv-SE" sz="3200" b="1" dirty="0"/>
              <a:t>, stillastående mål</a:t>
            </a:r>
          </a:p>
        </p:txBody>
      </p:sp>
      <p:pic>
        <p:nvPicPr>
          <p:cNvPr id="1026" name="Picture 2"/>
          <p:cNvPicPr>
            <a:picLocks noChangeAspect="1" noChangeArrowheads="1"/>
          </p:cNvPicPr>
          <p:nvPr/>
        </p:nvPicPr>
        <p:blipFill rotWithShape="1">
          <a:blip r:embed="rId3" cstate="print"/>
          <a:srcRect b="1241"/>
          <a:stretch/>
        </p:blipFill>
        <p:spPr bwMode="auto">
          <a:xfrm>
            <a:off x="669959" y="2847122"/>
            <a:ext cx="4209843" cy="325439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598496" y="2847122"/>
            <a:ext cx="4398773" cy="3254395"/>
          </a:xfrm>
          <a:prstGeom prst="rect">
            <a:avLst/>
          </a:prstGeom>
          <a:noFill/>
          <a:ln w="9525">
            <a:noFill/>
            <a:miter lim="800000"/>
            <a:headEnd/>
            <a:tailEnd/>
          </a:ln>
        </p:spPr>
      </p:pic>
      <p:sp>
        <p:nvSpPr>
          <p:cNvPr id="5" name="textruta 4"/>
          <p:cNvSpPr txBox="1"/>
          <p:nvPr/>
        </p:nvSpPr>
        <p:spPr>
          <a:xfrm>
            <a:off x="432802" y="1756930"/>
            <a:ext cx="10019002" cy="1090191"/>
          </a:xfrm>
          <a:prstGeom prst="rect">
            <a:avLst/>
          </a:prstGeom>
          <a:noFill/>
          <a:ln w="19050">
            <a:solidFill>
              <a:schemeClr val="bg1"/>
            </a:solidFill>
          </a:ln>
        </p:spPr>
        <p:txBody>
          <a:bodyPr wrap="square" lIns="104287" tIns="52144" rIns="104287" bIns="52144" rtlCol="0">
            <a:spAutoFit/>
          </a:bodyPr>
          <a:lstStyle/>
          <a:p>
            <a:r>
              <a:rPr lang="sv-SE" sz="2300" b="1" dirty="0"/>
              <a:t>Stillastående mål.</a:t>
            </a:r>
          </a:p>
          <a:p>
            <a:endParaRPr lang="sv-SE" sz="900" dirty="0"/>
          </a:p>
          <a:p>
            <a:endParaRPr lang="sv-SE" sz="900" dirty="0"/>
          </a:p>
          <a:p>
            <a:r>
              <a:rPr lang="sv-SE" sz="2300" b="1" dirty="0"/>
              <a:t>Teknik </a:t>
            </a:r>
            <a:r>
              <a:rPr lang="sv-SE" sz="2300" dirty="0"/>
              <a:t>- Lyft mynningen upp till målet och avfyra skott (Ö-M-M-målkontroll).</a:t>
            </a:r>
          </a:p>
        </p:txBody>
      </p:sp>
      <p:sp>
        <p:nvSpPr>
          <p:cNvPr id="6" name="textruta 5"/>
          <p:cNvSpPr txBox="1"/>
          <p:nvPr/>
        </p:nvSpPr>
        <p:spPr>
          <a:xfrm>
            <a:off x="432802" y="6101517"/>
            <a:ext cx="4880665" cy="813193"/>
          </a:xfrm>
          <a:prstGeom prst="rect">
            <a:avLst/>
          </a:prstGeom>
          <a:noFill/>
        </p:spPr>
        <p:txBody>
          <a:bodyPr wrap="square" lIns="104287" tIns="52144" rIns="104287" bIns="52144" rtlCol="0">
            <a:spAutoFit/>
          </a:bodyPr>
          <a:lstStyle/>
          <a:p>
            <a:r>
              <a:rPr lang="sv-SE" sz="2300" i="1" dirty="0"/>
              <a:t>Lerduvor uppställda på marken,</a:t>
            </a:r>
          </a:p>
          <a:p>
            <a:r>
              <a:rPr lang="sv-SE" sz="2300" i="1" dirty="0"/>
              <a:t>är ett exempel på stillastående mål.</a:t>
            </a:r>
          </a:p>
        </p:txBody>
      </p:sp>
      <p:sp>
        <p:nvSpPr>
          <p:cNvPr id="7" name="textruta 6"/>
          <p:cNvSpPr txBox="1"/>
          <p:nvPr/>
        </p:nvSpPr>
        <p:spPr>
          <a:xfrm>
            <a:off x="5481539" y="6110579"/>
            <a:ext cx="5093316" cy="813193"/>
          </a:xfrm>
          <a:prstGeom prst="rect">
            <a:avLst/>
          </a:prstGeom>
          <a:noFill/>
        </p:spPr>
        <p:txBody>
          <a:bodyPr wrap="square" lIns="104287" tIns="52144" rIns="104287" bIns="52144" rtlCol="0">
            <a:spAutoFit/>
          </a:bodyPr>
          <a:lstStyle/>
          <a:p>
            <a:r>
              <a:rPr lang="sv-SE" sz="2300" i="1" dirty="0"/>
              <a:t>Skott mot tavla markerar träffläget,</a:t>
            </a:r>
          </a:p>
          <a:p>
            <a:r>
              <a:rPr lang="sv-SE" sz="2300" i="1" dirty="0"/>
              <a:t>både vid bra och dåliga skott.</a:t>
            </a:r>
          </a:p>
        </p:txBody>
      </p:sp>
      <p:sp>
        <p:nvSpPr>
          <p:cNvPr id="8" name="Upp 7"/>
          <p:cNvSpPr/>
          <p:nvPr/>
        </p:nvSpPr>
        <p:spPr>
          <a:xfrm>
            <a:off x="3666081" y="4474319"/>
            <a:ext cx="336787" cy="39687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9" name="Upp 8"/>
          <p:cNvSpPr/>
          <p:nvPr/>
        </p:nvSpPr>
        <p:spPr>
          <a:xfrm>
            <a:off x="8184275" y="4672757"/>
            <a:ext cx="336787" cy="39687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13" name="Rak 12"/>
          <p:cNvCxnSpPr/>
          <p:nvPr/>
        </p:nvCxnSpPr>
        <p:spPr>
          <a:xfrm>
            <a:off x="8268472" y="4494773"/>
            <a:ext cx="1683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8352668" y="4415397"/>
            <a:ext cx="0" cy="1587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407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med rundade hörn 9"/>
          <p:cNvSpPr/>
          <p:nvPr/>
        </p:nvSpPr>
        <p:spPr>
          <a:xfrm>
            <a:off x="546686" y="3856581"/>
            <a:ext cx="9766836" cy="1791605"/>
          </a:xfrm>
          <a:prstGeom prst="roundRect">
            <a:avLst/>
          </a:prstGeom>
          <a:solidFill>
            <a:schemeClr val="bg2">
              <a:lumMod val="9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106178" y="228310"/>
            <a:ext cx="10345479" cy="920006"/>
          </a:xfrm>
        </p:spPr>
        <p:txBody>
          <a:bodyPr>
            <a:noAutofit/>
          </a:bodyPr>
          <a:lstStyle/>
          <a:p>
            <a:r>
              <a:rPr lang="sv-SE" sz="3200" b="1" dirty="0"/>
              <a:t>Jaktskyttets ABC I – Skott mot rörliga mål</a:t>
            </a:r>
          </a:p>
        </p:txBody>
      </p:sp>
      <p:sp>
        <p:nvSpPr>
          <p:cNvPr id="3" name="textruta 2"/>
          <p:cNvSpPr txBox="1"/>
          <p:nvPr/>
        </p:nvSpPr>
        <p:spPr>
          <a:xfrm>
            <a:off x="692951" y="1416366"/>
            <a:ext cx="9261654" cy="2367464"/>
          </a:xfrm>
          <a:prstGeom prst="rect">
            <a:avLst/>
          </a:prstGeom>
          <a:noFill/>
          <a:ln w="19050">
            <a:solidFill>
              <a:schemeClr val="bg1"/>
            </a:solidFill>
          </a:ln>
        </p:spPr>
        <p:txBody>
          <a:bodyPr wrap="square" lIns="104287" tIns="52144" rIns="104287" bIns="52144" rtlCol="0">
            <a:spAutoFit/>
          </a:bodyPr>
          <a:lstStyle/>
          <a:p>
            <a:r>
              <a:rPr lang="sv-SE" sz="2300" b="1" dirty="0"/>
              <a:t>Vid skytte mot rörliga mål måste man skjuta med framförhållning </a:t>
            </a:r>
          </a:p>
          <a:p>
            <a:r>
              <a:rPr lang="sv-SE" sz="2300" b="1" dirty="0"/>
              <a:t>och det innebär att man måste sikta framför målet för att träffa</a:t>
            </a:r>
            <a:r>
              <a:rPr lang="sv-SE" sz="2300" dirty="0"/>
              <a:t>.</a:t>
            </a:r>
          </a:p>
          <a:p>
            <a:endParaRPr lang="sv-SE" sz="900" dirty="0"/>
          </a:p>
          <a:p>
            <a:r>
              <a:rPr lang="sv-SE" sz="2300" dirty="0"/>
              <a:t>Hur stor framförhållning ska vara bestäms av skjutavståndet och målets hastighet. Behovet av framförhållning ökar när skjutavståndet ökar och behovet ökar också  vid snabbare målhastighet, se formeltabell här nedan.</a:t>
            </a:r>
          </a:p>
        </p:txBody>
      </p:sp>
      <p:sp>
        <p:nvSpPr>
          <p:cNvPr id="4" name="textruta 3"/>
          <p:cNvSpPr txBox="1"/>
          <p:nvPr/>
        </p:nvSpPr>
        <p:spPr>
          <a:xfrm>
            <a:off x="546687" y="3859619"/>
            <a:ext cx="6119928" cy="2075076"/>
          </a:xfrm>
          <a:prstGeom prst="rect">
            <a:avLst/>
          </a:prstGeom>
          <a:noFill/>
        </p:spPr>
        <p:txBody>
          <a:bodyPr wrap="square" lIns="104287" tIns="52144" rIns="104287" bIns="52144" rtlCol="0">
            <a:spAutoFit/>
          </a:bodyPr>
          <a:lstStyle/>
          <a:p>
            <a:r>
              <a:rPr lang="sv-SE" sz="2300" b="1" dirty="0"/>
              <a:t>Formel för framförhållning.</a:t>
            </a:r>
          </a:p>
          <a:p>
            <a:endParaRPr lang="sv-SE" sz="900" dirty="0"/>
          </a:p>
          <a:p>
            <a:r>
              <a:rPr lang="sv-SE" sz="2300" dirty="0"/>
              <a:t>Skjutavstånd (</a:t>
            </a:r>
            <a:r>
              <a:rPr lang="sv-SE" sz="2300" b="1" dirty="0"/>
              <a:t>meter</a:t>
            </a:r>
            <a:r>
              <a:rPr lang="sv-SE" sz="2300" dirty="0"/>
              <a:t>)  x  Målhastighet (</a:t>
            </a:r>
            <a:r>
              <a:rPr lang="sv-SE" sz="2300" b="1" dirty="0"/>
              <a:t>meter</a:t>
            </a:r>
            <a:r>
              <a:rPr lang="sv-SE" sz="2300" dirty="0"/>
              <a:t>/sek)</a:t>
            </a:r>
          </a:p>
          <a:p>
            <a:endParaRPr lang="sv-SE" sz="900" dirty="0"/>
          </a:p>
          <a:p>
            <a:r>
              <a:rPr lang="sv-SE" sz="2300" dirty="0"/>
              <a:t>Haglens snitthastighet (</a:t>
            </a:r>
            <a:r>
              <a:rPr lang="sv-SE" sz="2300" b="1" dirty="0"/>
              <a:t>meter</a:t>
            </a:r>
            <a:r>
              <a:rPr lang="sv-SE" sz="2300" dirty="0"/>
              <a:t>/sek) *</a:t>
            </a:r>
          </a:p>
          <a:p>
            <a:endParaRPr lang="sv-SE" dirty="0"/>
          </a:p>
        </p:txBody>
      </p:sp>
      <p:cxnSp>
        <p:nvCxnSpPr>
          <p:cNvPr id="6" name="Rak 5"/>
          <p:cNvCxnSpPr/>
          <p:nvPr/>
        </p:nvCxnSpPr>
        <p:spPr>
          <a:xfrm>
            <a:off x="617662" y="5128897"/>
            <a:ext cx="5977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6666615" y="4881702"/>
            <a:ext cx="3506010" cy="459249"/>
          </a:xfrm>
          <a:prstGeom prst="rect">
            <a:avLst/>
          </a:prstGeom>
          <a:noFill/>
        </p:spPr>
        <p:txBody>
          <a:bodyPr wrap="square" lIns="104287" tIns="52144" rIns="104287" bIns="52144" rtlCol="0">
            <a:spAutoFit/>
          </a:bodyPr>
          <a:lstStyle/>
          <a:p>
            <a:r>
              <a:rPr lang="sv-SE" sz="2300" dirty="0"/>
              <a:t>= Framförhållning (meter)</a:t>
            </a:r>
          </a:p>
        </p:txBody>
      </p:sp>
      <p:sp>
        <p:nvSpPr>
          <p:cNvPr id="13" name="textruta 12"/>
          <p:cNvSpPr txBox="1"/>
          <p:nvPr/>
        </p:nvSpPr>
        <p:spPr>
          <a:xfrm>
            <a:off x="361507" y="5736285"/>
            <a:ext cx="9994113" cy="1167136"/>
          </a:xfrm>
          <a:prstGeom prst="rect">
            <a:avLst/>
          </a:prstGeom>
          <a:solidFill>
            <a:schemeClr val="accent1"/>
          </a:solidFill>
          <a:ln w="19050">
            <a:solidFill>
              <a:schemeClr val="tx1"/>
            </a:solidFill>
          </a:ln>
        </p:spPr>
        <p:txBody>
          <a:bodyPr wrap="square" lIns="104287" tIns="52144" rIns="104287" bIns="52144" rtlCol="0">
            <a:spAutoFit/>
          </a:bodyPr>
          <a:lstStyle/>
          <a:p>
            <a:r>
              <a:rPr lang="sv-SE" sz="2300" i="1" dirty="0"/>
              <a:t>* Hagel som har 400 m/sek i utgångshastighet har ca följande snitthastigheter:</a:t>
            </a:r>
          </a:p>
          <a:p>
            <a:r>
              <a:rPr lang="sv-SE" sz="2300" i="1" dirty="0"/>
              <a:t>   Vid 20 meter 325 m/sek och vid 30 meter 300 m/sek.</a:t>
            </a:r>
          </a:p>
        </p:txBody>
      </p:sp>
    </p:spTree>
    <p:extLst>
      <p:ext uri="{BB962C8B-B14F-4D97-AF65-F5344CB8AC3E}">
        <p14:creationId xmlns:p14="http://schemas.microsoft.com/office/powerpoint/2010/main" val="3981840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302738"/>
            <a:ext cx="9622632" cy="1451634"/>
          </a:xfrm>
        </p:spPr>
        <p:txBody>
          <a:bodyPr>
            <a:noAutofit/>
          </a:bodyPr>
          <a:lstStyle/>
          <a:p>
            <a:r>
              <a:rPr lang="sv-SE" sz="3200" b="1" dirty="0"/>
              <a:t>Jaktskyttets ABC I – Skott mot rörliga mål</a:t>
            </a:r>
          </a:p>
        </p:txBody>
      </p:sp>
      <p:sp>
        <p:nvSpPr>
          <p:cNvPr id="3" name="textruta 2"/>
          <p:cNvSpPr txBox="1"/>
          <p:nvPr/>
        </p:nvSpPr>
        <p:spPr>
          <a:xfrm>
            <a:off x="616688" y="2036403"/>
            <a:ext cx="9654363" cy="4337234"/>
          </a:xfrm>
          <a:prstGeom prst="rect">
            <a:avLst/>
          </a:prstGeom>
          <a:noFill/>
          <a:ln w="19050">
            <a:solidFill>
              <a:schemeClr val="bg1"/>
            </a:solidFill>
          </a:ln>
        </p:spPr>
        <p:txBody>
          <a:bodyPr wrap="square" lIns="104287" tIns="52144" rIns="104287" bIns="52144" rtlCol="0">
            <a:spAutoFit/>
          </a:bodyPr>
          <a:lstStyle/>
          <a:p>
            <a:endParaRPr lang="sv-SE" sz="2300" dirty="0"/>
          </a:p>
          <a:p>
            <a:r>
              <a:rPr lang="sv-SE" sz="2300" b="1" dirty="0"/>
              <a:t>Fyra F, beskriver rörelsemönster och teknik vid skytte mot rörliga mål.</a:t>
            </a:r>
          </a:p>
          <a:p>
            <a:endParaRPr lang="sv-SE" sz="900" b="1" dirty="0"/>
          </a:p>
          <a:p>
            <a:r>
              <a:rPr lang="sv-SE" sz="3200" b="1" dirty="0">
                <a:solidFill>
                  <a:schemeClr val="accent1"/>
                </a:solidFill>
              </a:rPr>
              <a:t>F</a:t>
            </a:r>
            <a:r>
              <a:rPr lang="sv-SE" sz="2300" b="1" dirty="0">
                <a:solidFill>
                  <a:schemeClr val="accent1"/>
                </a:solidFill>
              </a:rPr>
              <a:t>ånga upp </a:t>
            </a:r>
            <a:r>
              <a:rPr lang="sv-SE" sz="2300" dirty="0"/>
              <a:t>målet med vapnets pipmynning, öga-mynning-mål.</a:t>
            </a:r>
          </a:p>
          <a:p>
            <a:endParaRPr lang="sv-SE" sz="2300" dirty="0"/>
          </a:p>
          <a:p>
            <a:r>
              <a:rPr lang="sv-SE" sz="3200" b="1" dirty="0">
                <a:solidFill>
                  <a:schemeClr val="accent1"/>
                </a:solidFill>
              </a:rPr>
              <a:t>F</a:t>
            </a:r>
            <a:r>
              <a:rPr lang="sv-SE" sz="2300" b="1" dirty="0">
                <a:solidFill>
                  <a:schemeClr val="accent1"/>
                </a:solidFill>
              </a:rPr>
              <a:t>as</a:t>
            </a:r>
            <a:r>
              <a:rPr lang="sv-SE" sz="2300" dirty="0">
                <a:solidFill>
                  <a:schemeClr val="accent1"/>
                </a:solidFill>
              </a:rPr>
              <a:t>. </a:t>
            </a:r>
            <a:r>
              <a:rPr lang="sv-SE" sz="2300" dirty="0"/>
              <a:t>Vapnets rörelse kommer i fas med målets rörelse.</a:t>
            </a:r>
          </a:p>
          <a:p>
            <a:endParaRPr lang="sv-SE" sz="2300" dirty="0"/>
          </a:p>
          <a:p>
            <a:r>
              <a:rPr lang="sv-SE" sz="3200" b="1" dirty="0">
                <a:solidFill>
                  <a:schemeClr val="accent1"/>
                </a:solidFill>
              </a:rPr>
              <a:t>F</a:t>
            </a:r>
            <a:r>
              <a:rPr lang="sv-SE" sz="2300" b="1" dirty="0">
                <a:solidFill>
                  <a:schemeClr val="accent1"/>
                </a:solidFill>
              </a:rPr>
              <a:t>ramförhållning.</a:t>
            </a:r>
            <a:r>
              <a:rPr lang="sv-SE" sz="2300" dirty="0">
                <a:solidFill>
                  <a:schemeClr val="accent1"/>
                </a:solidFill>
              </a:rPr>
              <a:t>  </a:t>
            </a:r>
            <a:r>
              <a:rPr lang="sv-SE" sz="2300" dirty="0"/>
              <a:t>Passera målet med pipan och sök framförhållning.</a:t>
            </a:r>
          </a:p>
          <a:p>
            <a:endParaRPr lang="sv-SE" sz="2300" dirty="0"/>
          </a:p>
          <a:p>
            <a:r>
              <a:rPr lang="sv-SE" sz="3200" b="1" dirty="0">
                <a:solidFill>
                  <a:schemeClr val="accent1"/>
                </a:solidFill>
              </a:rPr>
              <a:t>F</a:t>
            </a:r>
            <a:r>
              <a:rPr lang="sv-SE" sz="2300" b="1" dirty="0">
                <a:solidFill>
                  <a:schemeClr val="accent1"/>
                </a:solidFill>
              </a:rPr>
              <a:t>ullfölj </a:t>
            </a:r>
            <a:r>
              <a:rPr lang="sv-SE" sz="2300" dirty="0"/>
              <a:t>vapnets rörelse i och efter skottet.</a:t>
            </a:r>
          </a:p>
        </p:txBody>
      </p:sp>
    </p:spTree>
    <p:extLst>
      <p:ext uri="{BB962C8B-B14F-4D97-AF65-F5344CB8AC3E}">
        <p14:creationId xmlns:p14="http://schemas.microsoft.com/office/powerpoint/2010/main" val="1625068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0617" y="505284"/>
            <a:ext cx="7312238" cy="1185821"/>
          </a:xfrm>
        </p:spPr>
        <p:txBody>
          <a:bodyPr>
            <a:normAutofit fontScale="90000"/>
          </a:bodyPr>
          <a:lstStyle/>
          <a:p>
            <a:pPr algn="ctr"/>
            <a:r>
              <a:rPr lang="sv-SE" b="1" dirty="0"/>
              <a:t> Jaktskyttets ABC I – Praktisk skytteträning</a:t>
            </a:r>
            <a:r>
              <a:rPr lang="sv-SE" sz="3200" b="1" dirty="0"/>
              <a:t>.</a:t>
            </a:r>
          </a:p>
        </p:txBody>
      </p:sp>
      <p:sp>
        <p:nvSpPr>
          <p:cNvPr id="3" name="textruta 2"/>
          <p:cNvSpPr txBox="1"/>
          <p:nvPr/>
        </p:nvSpPr>
        <p:spPr>
          <a:xfrm>
            <a:off x="715077" y="1574148"/>
            <a:ext cx="8924867" cy="2721407"/>
          </a:xfrm>
          <a:prstGeom prst="rect">
            <a:avLst/>
          </a:prstGeom>
          <a:noFill/>
          <a:ln w="19050">
            <a:solidFill>
              <a:schemeClr val="bg1"/>
            </a:solidFill>
          </a:ln>
        </p:spPr>
        <p:txBody>
          <a:bodyPr wrap="square" lIns="104287" tIns="52144" rIns="104287" bIns="52144" rtlCol="0">
            <a:spAutoFit/>
          </a:bodyPr>
          <a:lstStyle/>
          <a:p>
            <a:r>
              <a:rPr lang="sv-SE" sz="2300" b="1" dirty="0"/>
              <a:t>Rörliga markmål.</a:t>
            </a:r>
          </a:p>
          <a:p>
            <a:endParaRPr lang="sv-SE" sz="900" dirty="0"/>
          </a:p>
          <a:p>
            <a:r>
              <a:rPr lang="sv-SE" sz="2300" dirty="0"/>
              <a:t>Jaktstigsskytte är en träningsform för jakt/skytte efter markmål och du skjuter mot viltfigurer av plåt. Figurerna monteras på hjul, linor, vagnar, snurrar eller dylikt så att målen blir rörliga. Figurerna har en öppning vid målets vitala träffområde och bakom detta sitter ett papper i en hållare.</a:t>
            </a:r>
          </a:p>
          <a:p>
            <a:r>
              <a:rPr lang="sv-SE" sz="2300" dirty="0"/>
              <a:t>Vid markering räknar man hur många hagel som träffat papperet.</a:t>
            </a:r>
            <a:endParaRPr lang="sv-SE" dirty="0"/>
          </a:p>
        </p:txBody>
      </p:sp>
      <p:pic>
        <p:nvPicPr>
          <p:cNvPr id="6" name="Picture 3"/>
          <p:cNvPicPr>
            <a:picLocks noChangeAspect="1" noChangeArrowheads="1"/>
          </p:cNvPicPr>
          <p:nvPr/>
        </p:nvPicPr>
        <p:blipFill rotWithShape="1">
          <a:blip r:embed="rId2" cstate="print"/>
          <a:srcRect t="4999" r="7831" b="4070"/>
          <a:stretch/>
        </p:blipFill>
        <p:spPr bwMode="auto">
          <a:xfrm>
            <a:off x="2536806" y="4284922"/>
            <a:ext cx="4779795" cy="2498652"/>
          </a:xfrm>
          <a:prstGeom prst="rect">
            <a:avLst/>
          </a:prstGeom>
          <a:noFill/>
          <a:ln w="9525">
            <a:noFill/>
            <a:miter lim="800000"/>
            <a:headEnd/>
            <a:tailEnd/>
          </a:ln>
        </p:spPr>
      </p:pic>
    </p:spTree>
    <p:extLst>
      <p:ext uri="{BB962C8B-B14F-4D97-AF65-F5344CB8AC3E}">
        <p14:creationId xmlns:p14="http://schemas.microsoft.com/office/powerpoint/2010/main" val="3047842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302738"/>
            <a:ext cx="9622632" cy="1409104"/>
          </a:xfrm>
        </p:spPr>
        <p:txBody>
          <a:bodyPr>
            <a:noAutofit/>
          </a:bodyPr>
          <a:lstStyle/>
          <a:p>
            <a:r>
              <a:rPr lang="sv-SE" sz="3200" b="1" dirty="0">
                <a:solidFill>
                  <a:srgbClr val="FF0000"/>
                </a:solidFill>
              </a:rPr>
              <a:t> </a:t>
            </a:r>
            <a:r>
              <a:rPr lang="sv-SE" sz="3200" b="1" dirty="0"/>
              <a:t>Jaktskyttets ABC I – Praktisk skytteträning.</a:t>
            </a:r>
          </a:p>
        </p:txBody>
      </p:sp>
      <p:pic>
        <p:nvPicPr>
          <p:cNvPr id="3074" name="Picture 2"/>
          <p:cNvPicPr>
            <a:picLocks noChangeAspect="1" noChangeArrowheads="1"/>
          </p:cNvPicPr>
          <p:nvPr/>
        </p:nvPicPr>
        <p:blipFill rotWithShape="1">
          <a:blip r:embed="rId3" cstate="print"/>
          <a:srcRect l="13672" t="5087" r="7964"/>
          <a:stretch/>
        </p:blipFill>
        <p:spPr bwMode="auto">
          <a:xfrm>
            <a:off x="5237629" y="1649082"/>
            <a:ext cx="3156094" cy="2460594"/>
          </a:xfrm>
          <a:prstGeom prst="rect">
            <a:avLst/>
          </a:prstGeom>
          <a:noFill/>
          <a:ln w="9525">
            <a:noFill/>
            <a:miter lim="800000"/>
            <a:headEnd/>
            <a:tailEnd/>
          </a:ln>
        </p:spPr>
      </p:pic>
      <p:sp>
        <p:nvSpPr>
          <p:cNvPr id="4" name="textruta 3"/>
          <p:cNvSpPr txBox="1"/>
          <p:nvPr/>
        </p:nvSpPr>
        <p:spPr>
          <a:xfrm>
            <a:off x="1220259" y="2115879"/>
            <a:ext cx="2647507" cy="4476307"/>
          </a:xfrm>
          <a:prstGeom prst="rect">
            <a:avLst/>
          </a:prstGeom>
          <a:noFill/>
        </p:spPr>
        <p:txBody>
          <a:bodyPr wrap="square" lIns="0" tIns="0" rIns="0" bIns="0" rtlCol="0">
            <a:noAutofit/>
          </a:bodyPr>
          <a:lstStyle/>
          <a:p>
            <a:pPr lvl="0"/>
            <a:r>
              <a:rPr lang="sv-SE" sz="2300" b="1" dirty="0">
                <a:solidFill>
                  <a:prstClr val="black"/>
                </a:solidFill>
              </a:rPr>
              <a:t>Rörliga </a:t>
            </a:r>
            <a:r>
              <a:rPr lang="sv-SE" sz="2300" b="1" dirty="0" err="1">
                <a:solidFill>
                  <a:prstClr val="black"/>
                </a:solidFill>
              </a:rPr>
              <a:t>luftmål</a:t>
            </a:r>
            <a:r>
              <a:rPr lang="sv-SE" sz="2300" b="1" dirty="0">
                <a:solidFill>
                  <a:prstClr val="black"/>
                </a:solidFill>
              </a:rPr>
              <a:t>.</a:t>
            </a:r>
          </a:p>
          <a:p>
            <a:pPr lvl="0"/>
            <a:endParaRPr lang="sv-SE" sz="900" dirty="0">
              <a:solidFill>
                <a:prstClr val="black"/>
              </a:solidFill>
            </a:endParaRPr>
          </a:p>
          <a:p>
            <a:pPr lvl="0"/>
            <a:r>
              <a:rPr lang="sv-SE" sz="2300" dirty="0">
                <a:solidFill>
                  <a:prstClr val="black"/>
                </a:solidFill>
              </a:rPr>
              <a:t>Lerduveskytte är en utmärkt träningsform för skytte mot rörliga mål i luften.</a:t>
            </a:r>
          </a:p>
          <a:p>
            <a:pPr lvl="0"/>
            <a:r>
              <a:rPr lang="sv-SE" sz="2300" dirty="0">
                <a:solidFill>
                  <a:prstClr val="black"/>
                </a:solidFill>
              </a:rPr>
              <a:t>En normal lerduva är 11 cm i diameter och tillverkad av ett keramiskt material som lätt splittras vid träff.</a:t>
            </a:r>
          </a:p>
        </p:txBody>
      </p:sp>
      <p:pic>
        <p:nvPicPr>
          <p:cNvPr id="6147" name="Picture 3" descr="C:\Users\tnn\Pictures\vlcsnap-2016-12-13-13h01m59s54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04" t="8788" r="32627" b="42551"/>
          <a:stretch/>
        </p:blipFill>
        <p:spPr bwMode="auto">
          <a:xfrm>
            <a:off x="5237629" y="4407876"/>
            <a:ext cx="3088772" cy="231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8733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r="7629" b="5833"/>
          <a:stretch/>
        </p:blipFill>
        <p:spPr bwMode="auto">
          <a:xfrm>
            <a:off x="4092553" y="3581396"/>
            <a:ext cx="6144109" cy="3233261"/>
          </a:xfrm>
          <a:prstGeom prst="rect">
            <a:avLst/>
          </a:prstGeom>
          <a:noFill/>
          <a:ln w="9525">
            <a:noFill/>
            <a:miter lim="800000"/>
            <a:headEnd/>
            <a:tailEnd/>
          </a:ln>
        </p:spPr>
      </p:pic>
      <p:sp>
        <p:nvSpPr>
          <p:cNvPr id="4" name="textruta 3"/>
          <p:cNvSpPr txBox="1"/>
          <p:nvPr/>
        </p:nvSpPr>
        <p:spPr>
          <a:xfrm>
            <a:off x="81934" y="1693690"/>
            <a:ext cx="10154727" cy="1875022"/>
          </a:xfrm>
          <a:prstGeom prst="rect">
            <a:avLst/>
          </a:prstGeom>
          <a:noFill/>
          <a:ln w="19050">
            <a:solidFill>
              <a:schemeClr val="bg1"/>
            </a:solidFill>
          </a:ln>
        </p:spPr>
        <p:txBody>
          <a:bodyPr wrap="square" lIns="104287" tIns="52144" rIns="104287" bIns="52144" rtlCol="0">
            <a:spAutoFit/>
          </a:bodyPr>
          <a:lstStyle/>
          <a:p>
            <a:r>
              <a:rPr lang="sv-SE" sz="2300" b="1" dirty="0"/>
              <a:t>Startposition för kolven vid hagelskytteproven i jägarexamen.</a:t>
            </a:r>
          </a:p>
          <a:p>
            <a:r>
              <a:rPr lang="sv-SE" sz="2300" dirty="0"/>
              <a:t>När man ropar fram målen vid hagelskytteproven, </a:t>
            </a:r>
          </a:p>
          <a:p>
            <a:r>
              <a:rPr lang="sv-SE" sz="2300" dirty="0"/>
              <a:t>för markmål och lerduveskytte gäller följande regel.</a:t>
            </a:r>
          </a:p>
          <a:p>
            <a:r>
              <a:rPr lang="sv-SE" sz="2300" b="1" dirty="0">
                <a:solidFill>
                  <a:schemeClr val="accent1"/>
                </a:solidFill>
              </a:rPr>
              <a:t>Kolvens överdel </a:t>
            </a:r>
            <a:r>
              <a:rPr lang="sv-SE" sz="2300" dirty="0"/>
              <a:t>ska som högsta läge, ligga i </a:t>
            </a:r>
            <a:r>
              <a:rPr lang="sv-SE" sz="2300" b="1" dirty="0">
                <a:solidFill>
                  <a:schemeClr val="accent1"/>
                </a:solidFill>
              </a:rPr>
              <a:t>underkant på armhålan</a:t>
            </a:r>
            <a:r>
              <a:rPr lang="sv-SE" sz="2300" dirty="0">
                <a:solidFill>
                  <a:schemeClr val="accent1"/>
                </a:solidFill>
              </a:rPr>
              <a:t>.</a:t>
            </a:r>
          </a:p>
          <a:p>
            <a:r>
              <a:rPr lang="sv-SE" sz="2300" dirty="0"/>
              <a:t>Man får också hålla kolven i en lägre position, om man vill.</a:t>
            </a:r>
          </a:p>
        </p:txBody>
      </p:sp>
      <p:sp>
        <p:nvSpPr>
          <p:cNvPr id="5" name="Rektangulär 4"/>
          <p:cNvSpPr/>
          <p:nvPr/>
        </p:nvSpPr>
        <p:spPr>
          <a:xfrm>
            <a:off x="1566061" y="4928739"/>
            <a:ext cx="1768134" cy="793755"/>
          </a:xfrm>
          <a:prstGeom prst="wedgeRectCallout">
            <a:avLst>
              <a:gd name="adj1" fmla="val 128100"/>
              <a:gd name="adj2" fmla="val 6494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sz="2300" dirty="0">
                <a:solidFill>
                  <a:schemeClr val="accent1"/>
                </a:solidFill>
              </a:rPr>
              <a:t>Underkant armhåla</a:t>
            </a:r>
          </a:p>
        </p:txBody>
      </p:sp>
      <p:sp>
        <p:nvSpPr>
          <p:cNvPr id="6" name="Rektangulär 5"/>
          <p:cNvSpPr/>
          <p:nvPr/>
        </p:nvSpPr>
        <p:spPr>
          <a:xfrm>
            <a:off x="1566061" y="5843600"/>
            <a:ext cx="1768134" cy="793755"/>
          </a:xfrm>
          <a:prstGeom prst="wedgeRectCallout">
            <a:avLst>
              <a:gd name="adj1" fmla="val 132574"/>
              <a:gd name="adj2" fmla="val 1457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sz="2300" dirty="0">
                <a:solidFill>
                  <a:schemeClr val="accent1"/>
                </a:solidFill>
              </a:rPr>
              <a:t>Överdel</a:t>
            </a:r>
          </a:p>
          <a:p>
            <a:pPr algn="ctr"/>
            <a:r>
              <a:rPr lang="sv-SE" sz="2300" dirty="0">
                <a:solidFill>
                  <a:schemeClr val="accent1"/>
                </a:solidFill>
              </a:rPr>
              <a:t>kolv</a:t>
            </a:r>
          </a:p>
        </p:txBody>
      </p:sp>
      <p:sp>
        <p:nvSpPr>
          <p:cNvPr id="8" name="Rubrik 7"/>
          <p:cNvSpPr>
            <a:spLocks noGrp="1"/>
          </p:cNvSpPr>
          <p:nvPr>
            <p:ph type="title"/>
          </p:nvPr>
        </p:nvSpPr>
        <p:spPr>
          <a:xfrm>
            <a:off x="378292" y="287316"/>
            <a:ext cx="9622632" cy="1403261"/>
          </a:xfrm>
        </p:spPr>
        <p:txBody>
          <a:bodyPr>
            <a:noAutofit/>
          </a:bodyPr>
          <a:lstStyle/>
          <a:p>
            <a:r>
              <a:rPr lang="sv-SE" sz="3200" b="1" dirty="0"/>
              <a:t>Jaktskyttets ABC I – Jägarexamens skytteprov</a:t>
            </a:r>
            <a:endParaRPr lang="sv-SE" sz="2900" b="1" dirty="0"/>
          </a:p>
        </p:txBody>
      </p:sp>
      <p:cxnSp>
        <p:nvCxnSpPr>
          <p:cNvPr id="9" name="Rak 8"/>
          <p:cNvCxnSpPr/>
          <p:nvPr/>
        </p:nvCxnSpPr>
        <p:spPr>
          <a:xfrm>
            <a:off x="4591030" y="5843600"/>
            <a:ext cx="67357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341757" y="3680179"/>
            <a:ext cx="3560392" cy="1120969"/>
          </a:xfrm>
          <a:prstGeom prst="rect">
            <a:avLst/>
          </a:prstGeom>
          <a:noFill/>
        </p:spPr>
        <p:txBody>
          <a:bodyPr wrap="square" lIns="104287" tIns="52144" rIns="104287" bIns="52144" rtlCol="0">
            <a:spAutoFit/>
          </a:bodyPr>
          <a:lstStyle/>
          <a:p>
            <a:r>
              <a:rPr lang="sv-SE" sz="2200" dirty="0"/>
              <a:t>Skytten håller här kolven något</a:t>
            </a:r>
          </a:p>
          <a:p>
            <a:r>
              <a:rPr lang="sv-SE" sz="2200" dirty="0"/>
              <a:t>lägre än armhålans ”linje”.</a:t>
            </a:r>
          </a:p>
        </p:txBody>
      </p:sp>
    </p:spTree>
    <p:extLst>
      <p:ext uri="{BB962C8B-B14F-4D97-AF65-F5344CB8AC3E}">
        <p14:creationId xmlns:p14="http://schemas.microsoft.com/office/powerpoint/2010/main" val="44326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46464" y="653612"/>
            <a:ext cx="9622632" cy="460832"/>
          </a:xfrm>
        </p:spPr>
        <p:txBody>
          <a:bodyPr>
            <a:noAutofit/>
          </a:bodyPr>
          <a:lstStyle/>
          <a:p>
            <a:r>
              <a:rPr lang="sv-SE" sz="3200" b="1" dirty="0">
                <a:solidFill>
                  <a:srgbClr val="FF0000"/>
                </a:solidFill>
              </a:rPr>
              <a:t> </a:t>
            </a:r>
            <a:r>
              <a:rPr lang="sv-SE" sz="3200" b="1" dirty="0"/>
              <a:t>Jaktskyttets ABC I – </a:t>
            </a:r>
            <a:r>
              <a:rPr lang="sv-SE" sz="3200" b="1" dirty="0" err="1"/>
              <a:t>Oanpassat</a:t>
            </a:r>
            <a:r>
              <a:rPr lang="sv-SE" sz="3200" b="1" dirty="0"/>
              <a:t> vapen</a:t>
            </a:r>
            <a:endParaRPr lang="sv-SE" sz="3200" b="1" dirty="0">
              <a:solidFill>
                <a:srgbClr val="FF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47256" y="3174373"/>
            <a:ext cx="4595109" cy="2864919"/>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215217" y="3142474"/>
            <a:ext cx="5176793" cy="2864919"/>
          </a:xfrm>
          <a:prstGeom prst="rect">
            <a:avLst/>
          </a:prstGeom>
          <a:noFill/>
          <a:ln w="9525">
            <a:noFill/>
            <a:miter lim="800000"/>
            <a:headEnd/>
            <a:tailEnd/>
          </a:ln>
        </p:spPr>
      </p:pic>
      <p:sp>
        <p:nvSpPr>
          <p:cNvPr id="15" name="textruta 14"/>
          <p:cNvSpPr txBox="1"/>
          <p:nvPr/>
        </p:nvSpPr>
        <p:spPr>
          <a:xfrm>
            <a:off x="347256" y="1318438"/>
            <a:ext cx="9177458" cy="1521079"/>
          </a:xfrm>
          <a:prstGeom prst="rect">
            <a:avLst/>
          </a:prstGeom>
          <a:noFill/>
          <a:ln w="19050">
            <a:solidFill>
              <a:schemeClr val="bg1"/>
            </a:solidFill>
          </a:ln>
        </p:spPr>
        <p:txBody>
          <a:bodyPr wrap="square" lIns="104287" tIns="52144" rIns="104287" bIns="52144" rtlCol="0">
            <a:spAutoFit/>
          </a:bodyPr>
          <a:lstStyle/>
          <a:p>
            <a:r>
              <a:rPr lang="sv-SE" sz="2300" dirty="0"/>
              <a:t>Om man gör anläggning med kindkontakt mellan kolven och kindbenet och det är för låg kolvhöjd, kommer ögats siktlinje att ligga under vapnets spånglinje eller centrumlinjen för riktmedel/optik.</a:t>
            </a:r>
          </a:p>
          <a:p>
            <a:r>
              <a:rPr lang="sv-SE" sz="2300" dirty="0"/>
              <a:t>Du måste då lyfta huvudet upp från kolven för att få rätt siktlinje.</a:t>
            </a:r>
          </a:p>
        </p:txBody>
      </p:sp>
      <p:sp>
        <p:nvSpPr>
          <p:cNvPr id="16" name="textruta 15"/>
          <p:cNvSpPr txBox="1"/>
          <p:nvPr/>
        </p:nvSpPr>
        <p:spPr>
          <a:xfrm>
            <a:off x="1244009" y="6386953"/>
            <a:ext cx="8227543" cy="229624"/>
          </a:xfrm>
          <a:prstGeom prst="rect">
            <a:avLst/>
          </a:prstGeom>
          <a:solidFill>
            <a:schemeClr val="bg2"/>
          </a:solidFill>
          <a:ln w="19050">
            <a:solidFill>
              <a:schemeClr val="bg1"/>
            </a:solidFill>
          </a:ln>
        </p:spPr>
        <p:txBody>
          <a:bodyPr wrap="square" lIns="104287" tIns="52144" rIns="104287" bIns="52144" rtlCol="0">
            <a:spAutoFit/>
          </a:bodyPr>
          <a:lstStyle/>
          <a:p>
            <a:pPr>
              <a:buFont typeface="Arial" pitchFamily="34" charset="0"/>
              <a:buChar char="•"/>
            </a:pPr>
            <a:endParaRPr lang="sv-SE" sz="2300" dirty="0"/>
          </a:p>
        </p:txBody>
      </p:sp>
      <p:sp>
        <p:nvSpPr>
          <p:cNvPr id="10" name="textruta 9"/>
          <p:cNvSpPr txBox="1"/>
          <p:nvPr/>
        </p:nvSpPr>
        <p:spPr>
          <a:xfrm rot="21290233">
            <a:off x="3222788" y="3669132"/>
            <a:ext cx="1030040" cy="659304"/>
          </a:xfrm>
          <a:prstGeom prst="rect">
            <a:avLst/>
          </a:prstGeom>
          <a:noFill/>
        </p:spPr>
        <p:txBody>
          <a:bodyPr wrap="square" lIns="104287" tIns="52144" rIns="104287" bIns="52144" rtlCol="0">
            <a:spAutoFit/>
          </a:bodyPr>
          <a:lstStyle/>
          <a:p>
            <a:r>
              <a:rPr lang="sv-SE" dirty="0">
                <a:solidFill>
                  <a:schemeClr val="accent1"/>
                </a:solidFill>
              </a:rPr>
              <a:t>spång-</a:t>
            </a:r>
          </a:p>
          <a:p>
            <a:r>
              <a:rPr lang="sv-SE" dirty="0">
                <a:solidFill>
                  <a:schemeClr val="accent1"/>
                </a:solidFill>
              </a:rPr>
              <a:t>linje</a:t>
            </a:r>
          </a:p>
        </p:txBody>
      </p:sp>
      <p:sp>
        <p:nvSpPr>
          <p:cNvPr id="12" name="textruta 11"/>
          <p:cNvSpPr txBox="1"/>
          <p:nvPr/>
        </p:nvSpPr>
        <p:spPr>
          <a:xfrm rot="21448189">
            <a:off x="8024425" y="3385296"/>
            <a:ext cx="1711938" cy="659304"/>
          </a:xfrm>
          <a:prstGeom prst="rect">
            <a:avLst/>
          </a:prstGeom>
          <a:noFill/>
          <a:ln>
            <a:noFill/>
          </a:ln>
        </p:spPr>
        <p:txBody>
          <a:bodyPr wrap="square" lIns="104287" tIns="52144" rIns="104287" bIns="52144" rtlCol="0">
            <a:spAutoFit/>
          </a:bodyPr>
          <a:lstStyle/>
          <a:p>
            <a:r>
              <a:rPr lang="sv-SE" dirty="0">
                <a:solidFill>
                  <a:schemeClr val="accent1"/>
                </a:solidFill>
              </a:rPr>
              <a:t>centrumlinje optik</a:t>
            </a:r>
          </a:p>
        </p:txBody>
      </p:sp>
      <p:cxnSp>
        <p:nvCxnSpPr>
          <p:cNvPr id="14" name="Rak 13"/>
          <p:cNvCxnSpPr/>
          <p:nvPr/>
        </p:nvCxnSpPr>
        <p:spPr>
          <a:xfrm flipV="1">
            <a:off x="1244009" y="4308432"/>
            <a:ext cx="3677090" cy="3379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6932424" y="4125431"/>
            <a:ext cx="3444953" cy="20548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697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41991" y="632347"/>
            <a:ext cx="8389089" cy="1010990"/>
          </a:xfrm>
        </p:spPr>
        <p:txBody>
          <a:bodyPr>
            <a:noAutofit/>
          </a:bodyPr>
          <a:lstStyle/>
          <a:p>
            <a:r>
              <a:rPr lang="sv-SE" sz="3200" b="1" dirty="0"/>
              <a:t>Jaktskyttets ABC I - Jägarexamens skytteprov</a:t>
            </a:r>
          </a:p>
        </p:txBody>
      </p:sp>
      <p:sp>
        <p:nvSpPr>
          <p:cNvPr id="4" name="textruta 3"/>
          <p:cNvSpPr txBox="1"/>
          <p:nvPr/>
        </p:nvSpPr>
        <p:spPr>
          <a:xfrm>
            <a:off x="883471" y="1675342"/>
            <a:ext cx="8924867" cy="1521079"/>
          </a:xfrm>
          <a:prstGeom prst="rect">
            <a:avLst/>
          </a:prstGeom>
          <a:noFill/>
          <a:ln w="19050">
            <a:solidFill>
              <a:schemeClr val="bg1"/>
            </a:solidFill>
          </a:ln>
        </p:spPr>
        <p:txBody>
          <a:bodyPr wrap="square" lIns="104287" tIns="52144" rIns="104287" bIns="52144" rtlCol="0">
            <a:spAutoFit/>
          </a:bodyPr>
          <a:lstStyle/>
          <a:p>
            <a:r>
              <a:rPr lang="sv-SE" sz="2300" b="1" dirty="0"/>
              <a:t>Jägarexamens markmål.</a:t>
            </a:r>
            <a:endParaRPr lang="sv-SE" sz="900" dirty="0"/>
          </a:p>
          <a:p>
            <a:r>
              <a:rPr lang="sv-SE" sz="2300" dirty="0"/>
              <a:t>Skjutavstånd 20 meter. 1 löpmål från vänster resp. höger. </a:t>
            </a:r>
          </a:p>
          <a:p>
            <a:r>
              <a:rPr lang="sv-SE" sz="2300" dirty="0"/>
              <a:t>2 skott per löpmål är tillåtet.</a:t>
            </a:r>
          </a:p>
          <a:p>
            <a:r>
              <a:rPr lang="sv-SE" sz="2300" dirty="0"/>
              <a:t>Träffkrav per löp, hare/räv 8 hagel eller rådjur 28 hagel.</a:t>
            </a:r>
          </a:p>
        </p:txBody>
      </p:sp>
      <p:pic>
        <p:nvPicPr>
          <p:cNvPr id="1026" name="Picture 2"/>
          <p:cNvPicPr>
            <a:picLocks noChangeAspect="1" noChangeArrowheads="1"/>
          </p:cNvPicPr>
          <p:nvPr/>
        </p:nvPicPr>
        <p:blipFill>
          <a:blip r:embed="rId2" cstate="print"/>
          <a:srcRect/>
          <a:stretch>
            <a:fillRect/>
          </a:stretch>
        </p:blipFill>
        <p:spPr bwMode="auto">
          <a:xfrm>
            <a:off x="294095" y="3205866"/>
            <a:ext cx="3367874" cy="172318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746165" y="3196590"/>
            <a:ext cx="3252093" cy="172318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145625" y="3196421"/>
            <a:ext cx="3336290" cy="1723184"/>
          </a:xfrm>
          <a:prstGeom prst="rect">
            <a:avLst/>
          </a:prstGeom>
          <a:noFill/>
          <a:ln w="9525">
            <a:noFill/>
            <a:miter lim="800000"/>
            <a:headEnd/>
            <a:tailEnd/>
          </a:ln>
        </p:spPr>
      </p:pic>
      <p:sp>
        <p:nvSpPr>
          <p:cNvPr id="8" name="textruta 7"/>
          <p:cNvSpPr txBox="1"/>
          <p:nvPr/>
        </p:nvSpPr>
        <p:spPr>
          <a:xfrm>
            <a:off x="294095" y="4930243"/>
            <a:ext cx="3367874" cy="1521079"/>
          </a:xfrm>
          <a:prstGeom prst="rect">
            <a:avLst/>
          </a:prstGeom>
          <a:solidFill>
            <a:schemeClr val="bg2"/>
          </a:solidFill>
          <a:ln>
            <a:solidFill>
              <a:schemeClr val="bg1"/>
            </a:solidFill>
          </a:ln>
        </p:spPr>
        <p:txBody>
          <a:bodyPr wrap="square" lIns="104287" tIns="52144" rIns="104287" bIns="52144" rtlCol="0">
            <a:spAutoFit/>
          </a:bodyPr>
          <a:lstStyle/>
          <a:p>
            <a:r>
              <a:rPr lang="sv-SE" sz="2300" i="1" dirty="0"/>
              <a:t>Rikta mynningen mot den plats där du beräknar att först se figuren när löpet startar.</a:t>
            </a:r>
          </a:p>
        </p:txBody>
      </p:sp>
      <p:sp>
        <p:nvSpPr>
          <p:cNvPr id="9" name="textruta 8"/>
          <p:cNvSpPr txBox="1"/>
          <p:nvPr/>
        </p:nvSpPr>
        <p:spPr>
          <a:xfrm>
            <a:off x="3746166" y="4929050"/>
            <a:ext cx="3283677" cy="1875022"/>
          </a:xfrm>
          <a:prstGeom prst="rect">
            <a:avLst/>
          </a:prstGeom>
          <a:solidFill>
            <a:schemeClr val="bg2"/>
          </a:solidFill>
          <a:ln>
            <a:solidFill>
              <a:schemeClr val="bg1"/>
            </a:solidFill>
          </a:ln>
        </p:spPr>
        <p:txBody>
          <a:bodyPr wrap="square" lIns="104287" tIns="52144" rIns="104287" bIns="52144" rtlCol="0">
            <a:spAutoFit/>
          </a:bodyPr>
          <a:lstStyle/>
          <a:p>
            <a:r>
              <a:rPr lang="sv-SE" sz="2300" i="1" dirty="0"/>
              <a:t>När målet visar sig lyfter du vapnet till anläggning samtidigt som du låter mynningen följa målet.</a:t>
            </a:r>
          </a:p>
        </p:txBody>
      </p:sp>
      <p:sp>
        <p:nvSpPr>
          <p:cNvPr id="10" name="textruta 9"/>
          <p:cNvSpPr txBox="1"/>
          <p:nvPr/>
        </p:nvSpPr>
        <p:spPr>
          <a:xfrm>
            <a:off x="7114041" y="4887745"/>
            <a:ext cx="3367874" cy="1875022"/>
          </a:xfrm>
          <a:prstGeom prst="rect">
            <a:avLst/>
          </a:prstGeom>
          <a:solidFill>
            <a:schemeClr val="bg2"/>
          </a:solidFill>
          <a:ln>
            <a:solidFill>
              <a:schemeClr val="bg1"/>
            </a:solidFill>
          </a:ln>
        </p:spPr>
        <p:txBody>
          <a:bodyPr wrap="square" lIns="104287" tIns="52144" rIns="104287" bIns="52144" rtlCol="0">
            <a:spAutoFit/>
          </a:bodyPr>
          <a:lstStyle/>
          <a:p>
            <a:r>
              <a:rPr lang="sv-SE" sz="2300" i="1" dirty="0"/>
              <a:t>Arbeta dig fram till ”rätt framförhållning” och avfyra skott, gör lika </a:t>
            </a:r>
          </a:p>
          <a:p>
            <a:r>
              <a:rPr lang="sv-SE" sz="2300" i="1" dirty="0"/>
              <a:t>även på det andra skottet.</a:t>
            </a:r>
          </a:p>
        </p:txBody>
      </p:sp>
      <p:cxnSp>
        <p:nvCxnSpPr>
          <p:cNvPr id="19" name="Rak pil 18"/>
          <p:cNvCxnSpPr/>
          <p:nvPr/>
        </p:nvCxnSpPr>
        <p:spPr>
          <a:xfrm>
            <a:off x="5866147" y="3670581"/>
            <a:ext cx="0" cy="39687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Rak pil 19"/>
          <p:cNvCxnSpPr/>
          <p:nvPr/>
        </p:nvCxnSpPr>
        <p:spPr>
          <a:xfrm>
            <a:off x="1800937" y="3859573"/>
            <a:ext cx="0" cy="39687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Rak pil 20"/>
          <p:cNvCxnSpPr/>
          <p:nvPr/>
        </p:nvCxnSpPr>
        <p:spPr>
          <a:xfrm>
            <a:off x="9608029" y="3670581"/>
            <a:ext cx="0" cy="39687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613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302738"/>
            <a:ext cx="9622632" cy="1387839"/>
          </a:xfrm>
        </p:spPr>
        <p:txBody>
          <a:bodyPr>
            <a:noAutofit/>
          </a:bodyPr>
          <a:lstStyle/>
          <a:p>
            <a:r>
              <a:rPr lang="sv-SE" sz="3200" b="1" dirty="0"/>
              <a:t>Jaktskyttets ABC I – Jägarexamens skytteprov</a:t>
            </a:r>
          </a:p>
        </p:txBody>
      </p:sp>
      <p:sp>
        <p:nvSpPr>
          <p:cNvPr id="4" name="textruta 3"/>
          <p:cNvSpPr txBox="1"/>
          <p:nvPr/>
        </p:nvSpPr>
        <p:spPr>
          <a:xfrm>
            <a:off x="291690" y="1809770"/>
            <a:ext cx="3452071" cy="597749"/>
          </a:xfrm>
          <a:prstGeom prst="rect">
            <a:avLst/>
          </a:prstGeom>
          <a:noFill/>
          <a:ln w="19050">
            <a:solidFill>
              <a:schemeClr val="bg1"/>
            </a:solidFill>
          </a:ln>
        </p:spPr>
        <p:txBody>
          <a:bodyPr wrap="square" lIns="104287" tIns="52144" rIns="104287" bIns="52144" rtlCol="0">
            <a:spAutoFit/>
          </a:bodyPr>
          <a:lstStyle/>
          <a:p>
            <a:r>
              <a:rPr lang="sv-SE" sz="2300" b="1" dirty="0"/>
              <a:t>Jägarexamens lerduva.</a:t>
            </a:r>
          </a:p>
          <a:p>
            <a:endParaRPr lang="sv-SE" sz="900" dirty="0"/>
          </a:p>
        </p:txBody>
      </p:sp>
      <p:pic>
        <p:nvPicPr>
          <p:cNvPr id="2050" name="Picture 2"/>
          <p:cNvPicPr>
            <a:picLocks noChangeAspect="1" noChangeArrowheads="1"/>
          </p:cNvPicPr>
          <p:nvPr/>
        </p:nvPicPr>
        <p:blipFill>
          <a:blip r:embed="rId3" cstate="print"/>
          <a:srcRect/>
          <a:stretch>
            <a:fillRect/>
          </a:stretch>
        </p:blipFill>
        <p:spPr bwMode="auto">
          <a:xfrm>
            <a:off x="306394" y="2774397"/>
            <a:ext cx="2395855" cy="264588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034249" y="2774397"/>
            <a:ext cx="2227461" cy="264588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599802" y="2774397"/>
            <a:ext cx="2272010" cy="2675325"/>
          </a:xfrm>
          <a:prstGeom prst="rect">
            <a:avLst/>
          </a:prstGeom>
          <a:noFill/>
          <a:ln w="9525">
            <a:noFill/>
            <a:miter lim="800000"/>
            <a:headEnd/>
            <a:tailEnd/>
          </a:ln>
        </p:spPr>
      </p:pic>
      <p:sp>
        <p:nvSpPr>
          <p:cNvPr id="9" name="Ellips 8"/>
          <p:cNvSpPr/>
          <p:nvPr/>
        </p:nvSpPr>
        <p:spPr>
          <a:xfrm>
            <a:off x="4674615" y="3480652"/>
            <a:ext cx="168394" cy="793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0" name="Ellips 9"/>
          <p:cNvSpPr/>
          <p:nvPr/>
        </p:nvSpPr>
        <p:spPr>
          <a:xfrm>
            <a:off x="6882432" y="3602080"/>
            <a:ext cx="168394" cy="793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textruta 10"/>
          <p:cNvSpPr txBox="1"/>
          <p:nvPr/>
        </p:nvSpPr>
        <p:spPr>
          <a:xfrm>
            <a:off x="294095" y="2241447"/>
            <a:ext cx="10019426" cy="382305"/>
          </a:xfrm>
          <a:prstGeom prst="rect">
            <a:avLst/>
          </a:prstGeom>
          <a:solidFill>
            <a:schemeClr val="bg2"/>
          </a:solidFill>
          <a:ln w="19050">
            <a:solidFill>
              <a:schemeClr val="tx1"/>
            </a:solidFill>
          </a:ln>
        </p:spPr>
        <p:txBody>
          <a:bodyPr wrap="square" lIns="104287" tIns="52144" rIns="104287" bIns="52144" rtlCol="0">
            <a:spAutoFit/>
          </a:bodyPr>
          <a:lstStyle/>
          <a:p>
            <a:r>
              <a:rPr lang="sv-SE" i="1" dirty="0"/>
              <a:t>I exempel nedan står kastaren till höger om skytten och duvorna kastas något mot vänster.</a:t>
            </a:r>
          </a:p>
        </p:txBody>
      </p:sp>
      <p:sp>
        <p:nvSpPr>
          <p:cNvPr id="12" name="textruta 11"/>
          <p:cNvSpPr txBox="1"/>
          <p:nvPr/>
        </p:nvSpPr>
        <p:spPr>
          <a:xfrm>
            <a:off x="306394" y="5600740"/>
            <a:ext cx="10103623" cy="1213302"/>
          </a:xfrm>
          <a:prstGeom prst="rect">
            <a:avLst/>
          </a:prstGeom>
          <a:noFill/>
          <a:ln w="19050">
            <a:solidFill>
              <a:schemeClr val="bg1"/>
            </a:solidFill>
          </a:ln>
        </p:spPr>
        <p:txBody>
          <a:bodyPr wrap="square" lIns="104287" tIns="52144" rIns="104287" bIns="52144" rtlCol="0">
            <a:spAutoFit/>
          </a:bodyPr>
          <a:lstStyle/>
          <a:p>
            <a:r>
              <a:rPr lang="sv-SE" i="1" dirty="0"/>
              <a:t>Rikta mynningen dit du räknar med att kunna fånga upp duvan med blicken när den kastas.</a:t>
            </a:r>
          </a:p>
          <a:p>
            <a:r>
              <a:rPr lang="sv-SE" i="1" dirty="0"/>
              <a:t>Använd tekniken Ö-M-M (öga-mynning-mål).</a:t>
            </a:r>
          </a:p>
          <a:p>
            <a:r>
              <a:rPr lang="sv-SE" i="1" dirty="0"/>
              <a:t>När duvan kastas låter du mynningen följa/jaga ikapp duvan, samtidigt som du lyfter kolven till anläggning.  Vid ”rätt målbild”/framförhållning avlossar du skottet.</a:t>
            </a:r>
          </a:p>
        </p:txBody>
      </p:sp>
      <p:sp>
        <p:nvSpPr>
          <p:cNvPr id="13" name="textruta 12"/>
          <p:cNvSpPr txBox="1"/>
          <p:nvPr/>
        </p:nvSpPr>
        <p:spPr>
          <a:xfrm>
            <a:off x="371644" y="5065244"/>
            <a:ext cx="2273315" cy="382305"/>
          </a:xfrm>
          <a:prstGeom prst="rect">
            <a:avLst/>
          </a:prstGeom>
          <a:solidFill>
            <a:schemeClr val="bg1"/>
          </a:solidFill>
        </p:spPr>
        <p:txBody>
          <a:bodyPr wrap="square" lIns="104287" tIns="52144" rIns="104287" bIns="52144" rtlCol="0">
            <a:spAutoFit/>
          </a:bodyPr>
          <a:lstStyle/>
          <a:p>
            <a:r>
              <a:rPr lang="sv-SE" dirty="0">
                <a:solidFill>
                  <a:schemeClr val="accent1"/>
                </a:solidFill>
              </a:rPr>
              <a:t>Fånga upp, Ö-M-M</a:t>
            </a:r>
          </a:p>
        </p:txBody>
      </p:sp>
      <p:sp>
        <p:nvSpPr>
          <p:cNvPr id="14" name="textruta 13"/>
          <p:cNvSpPr txBox="1"/>
          <p:nvPr/>
        </p:nvSpPr>
        <p:spPr>
          <a:xfrm>
            <a:off x="3811191" y="5069978"/>
            <a:ext cx="673575" cy="382305"/>
          </a:xfrm>
          <a:prstGeom prst="rect">
            <a:avLst/>
          </a:prstGeom>
          <a:solidFill>
            <a:schemeClr val="bg1"/>
          </a:solidFill>
        </p:spPr>
        <p:txBody>
          <a:bodyPr wrap="square" lIns="104287" tIns="52144" rIns="104287" bIns="52144" rtlCol="0">
            <a:spAutoFit/>
          </a:bodyPr>
          <a:lstStyle/>
          <a:p>
            <a:r>
              <a:rPr lang="sv-SE" dirty="0">
                <a:solidFill>
                  <a:schemeClr val="accent1"/>
                </a:solidFill>
              </a:rPr>
              <a:t>Fas</a:t>
            </a:r>
          </a:p>
        </p:txBody>
      </p:sp>
      <p:sp>
        <p:nvSpPr>
          <p:cNvPr id="15" name="textruta 14"/>
          <p:cNvSpPr txBox="1"/>
          <p:nvPr/>
        </p:nvSpPr>
        <p:spPr>
          <a:xfrm>
            <a:off x="5834604" y="5074125"/>
            <a:ext cx="1802406" cy="382305"/>
          </a:xfrm>
          <a:prstGeom prst="rect">
            <a:avLst/>
          </a:prstGeom>
          <a:solidFill>
            <a:schemeClr val="bg1"/>
          </a:solidFill>
        </p:spPr>
        <p:txBody>
          <a:bodyPr wrap="square" lIns="104287" tIns="52144" rIns="104287" bIns="52144" rtlCol="0">
            <a:spAutoFit/>
          </a:bodyPr>
          <a:lstStyle/>
          <a:p>
            <a:r>
              <a:rPr lang="sv-SE" dirty="0">
                <a:solidFill>
                  <a:schemeClr val="accent1"/>
                </a:solidFill>
              </a:rPr>
              <a:t>Framförhållning</a:t>
            </a:r>
          </a:p>
        </p:txBody>
      </p:sp>
      <p:pic>
        <p:nvPicPr>
          <p:cNvPr id="10242" name="Picture 2"/>
          <p:cNvPicPr>
            <a:picLocks noChangeAspect="1" noChangeArrowheads="1"/>
          </p:cNvPicPr>
          <p:nvPr/>
        </p:nvPicPr>
        <p:blipFill>
          <a:blip r:embed="rId6" cstate="print"/>
          <a:srcRect/>
          <a:stretch>
            <a:fillRect/>
          </a:stretch>
        </p:blipFill>
        <p:spPr bwMode="auto">
          <a:xfrm>
            <a:off x="8136147" y="2788985"/>
            <a:ext cx="2189118" cy="2631298"/>
          </a:xfrm>
          <a:prstGeom prst="rect">
            <a:avLst/>
          </a:prstGeom>
          <a:noFill/>
          <a:ln w="9525">
            <a:noFill/>
            <a:miter lim="800000"/>
            <a:headEnd/>
            <a:tailEnd/>
          </a:ln>
        </p:spPr>
      </p:pic>
      <p:sp>
        <p:nvSpPr>
          <p:cNvPr id="16" name="textruta 15"/>
          <p:cNvSpPr txBox="1"/>
          <p:nvPr/>
        </p:nvSpPr>
        <p:spPr>
          <a:xfrm>
            <a:off x="8292796" y="5065245"/>
            <a:ext cx="1852331" cy="382305"/>
          </a:xfrm>
          <a:prstGeom prst="rect">
            <a:avLst/>
          </a:prstGeom>
          <a:solidFill>
            <a:schemeClr val="bg1"/>
          </a:solidFill>
        </p:spPr>
        <p:txBody>
          <a:bodyPr wrap="square" lIns="104287" tIns="52144" rIns="104287" bIns="52144" rtlCol="0">
            <a:spAutoFit/>
          </a:bodyPr>
          <a:lstStyle/>
          <a:p>
            <a:r>
              <a:rPr lang="sv-SE" dirty="0">
                <a:solidFill>
                  <a:schemeClr val="accent1"/>
                </a:solidFill>
              </a:rPr>
              <a:t>Skott &amp; Fullfölj</a:t>
            </a:r>
          </a:p>
        </p:txBody>
      </p:sp>
      <p:sp>
        <p:nvSpPr>
          <p:cNvPr id="17" name="Ellips 16"/>
          <p:cNvSpPr/>
          <p:nvPr/>
        </p:nvSpPr>
        <p:spPr>
          <a:xfrm>
            <a:off x="8713780" y="3123462"/>
            <a:ext cx="1431347" cy="7143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291357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9691" y="355900"/>
            <a:ext cx="9622632" cy="1270881"/>
          </a:xfrm>
        </p:spPr>
        <p:txBody>
          <a:bodyPr>
            <a:noAutofit/>
          </a:bodyPr>
          <a:lstStyle/>
          <a:p>
            <a:r>
              <a:rPr lang="sv-SE" sz="3200" b="1" dirty="0"/>
              <a:t>Jaktskyttets ABC I – Fyra F och öga-mynning-mål.</a:t>
            </a:r>
          </a:p>
        </p:txBody>
      </p:sp>
      <p:pic>
        <p:nvPicPr>
          <p:cNvPr id="3074" name="Picture 2"/>
          <p:cNvPicPr>
            <a:picLocks noChangeAspect="1" noChangeArrowheads="1"/>
          </p:cNvPicPr>
          <p:nvPr/>
        </p:nvPicPr>
        <p:blipFill rotWithShape="1">
          <a:blip r:embed="rId2" cstate="print"/>
          <a:srcRect t="15360"/>
          <a:stretch/>
        </p:blipFill>
        <p:spPr bwMode="auto">
          <a:xfrm>
            <a:off x="5300512" y="1701209"/>
            <a:ext cx="5051811" cy="5079021"/>
          </a:xfrm>
          <a:prstGeom prst="rect">
            <a:avLst/>
          </a:prstGeom>
          <a:noFill/>
          <a:ln w="9525">
            <a:noFill/>
            <a:miter lim="800000"/>
            <a:headEnd/>
            <a:tailEnd/>
          </a:ln>
        </p:spPr>
      </p:pic>
      <p:cxnSp>
        <p:nvCxnSpPr>
          <p:cNvPr id="5" name="Rak pil 4"/>
          <p:cNvCxnSpPr/>
          <p:nvPr/>
        </p:nvCxnSpPr>
        <p:spPr>
          <a:xfrm flipV="1">
            <a:off x="7198237" y="3494828"/>
            <a:ext cx="3031087" cy="7937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81400" y="5613094"/>
            <a:ext cx="4395563" cy="1167136"/>
          </a:xfrm>
          <a:prstGeom prst="rect">
            <a:avLst/>
          </a:prstGeom>
          <a:solidFill>
            <a:srgbClr val="FDFED2"/>
          </a:solidFill>
          <a:ln w="19050">
            <a:solidFill>
              <a:schemeClr val="tx1"/>
            </a:solidFill>
          </a:ln>
        </p:spPr>
        <p:txBody>
          <a:bodyPr wrap="square" lIns="104287" tIns="52144" rIns="104287" bIns="52144" rtlCol="0">
            <a:spAutoFit/>
          </a:bodyPr>
          <a:lstStyle/>
          <a:p>
            <a:pPr algn="ctr"/>
            <a:r>
              <a:rPr lang="sv-SE" sz="2300" dirty="0"/>
              <a:t>Startposition . </a:t>
            </a:r>
          </a:p>
          <a:p>
            <a:pPr algn="ctr"/>
            <a:r>
              <a:rPr lang="sv-SE" sz="2300" dirty="0"/>
              <a:t>Rikta mynningen mot tänkt duvbana.</a:t>
            </a:r>
          </a:p>
        </p:txBody>
      </p:sp>
      <p:sp>
        <p:nvSpPr>
          <p:cNvPr id="10" name="textruta 9"/>
          <p:cNvSpPr txBox="1"/>
          <p:nvPr/>
        </p:nvSpPr>
        <p:spPr>
          <a:xfrm>
            <a:off x="2977224" y="4654502"/>
            <a:ext cx="1599740" cy="813193"/>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Startläge -</a:t>
            </a:r>
          </a:p>
          <a:p>
            <a:r>
              <a:rPr lang="sv-SE" sz="2300" dirty="0"/>
              <a:t>Sänkt kolv</a:t>
            </a:r>
          </a:p>
        </p:txBody>
      </p:sp>
      <p:cxnSp>
        <p:nvCxnSpPr>
          <p:cNvPr id="8" name="Rak pil 7"/>
          <p:cNvCxnSpPr/>
          <p:nvPr/>
        </p:nvCxnSpPr>
        <p:spPr>
          <a:xfrm flipV="1">
            <a:off x="8896587" y="3494828"/>
            <a:ext cx="1010362" cy="396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2303649" y="2479149"/>
            <a:ext cx="2273315" cy="936303"/>
          </a:xfrm>
          <a:prstGeom prst="rect">
            <a:avLst/>
          </a:prstGeom>
          <a:solidFill>
            <a:srgbClr val="FFFF00"/>
          </a:solidFill>
          <a:ln>
            <a:solidFill>
              <a:schemeClr val="tx1"/>
            </a:solidFill>
          </a:ln>
        </p:spPr>
        <p:txBody>
          <a:bodyPr wrap="square" lIns="104287" tIns="52144" rIns="104287" bIns="52144" rtlCol="0">
            <a:spAutoFit/>
          </a:bodyPr>
          <a:lstStyle/>
          <a:p>
            <a:r>
              <a:rPr lang="sv-SE" b="1" dirty="0"/>
              <a:t>GUL LINJE</a:t>
            </a:r>
            <a:r>
              <a:rPr lang="sv-SE" dirty="0"/>
              <a:t>.</a:t>
            </a:r>
          </a:p>
          <a:p>
            <a:r>
              <a:rPr lang="sv-SE" dirty="0"/>
              <a:t>Ögats siktlinje via pipmynning/korn.</a:t>
            </a:r>
          </a:p>
        </p:txBody>
      </p:sp>
      <p:sp>
        <p:nvSpPr>
          <p:cNvPr id="12" name="textruta 11"/>
          <p:cNvSpPr txBox="1"/>
          <p:nvPr/>
        </p:nvSpPr>
        <p:spPr>
          <a:xfrm>
            <a:off x="2303648" y="3574204"/>
            <a:ext cx="2273315" cy="936303"/>
          </a:xfrm>
          <a:prstGeom prst="rect">
            <a:avLst/>
          </a:prstGeom>
          <a:solidFill>
            <a:srgbClr val="FF0000"/>
          </a:solidFill>
          <a:ln>
            <a:solidFill>
              <a:schemeClr val="tx1"/>
            </a:solidFill>
          </a:ln>
        </p:spPr>
        <p:txBody>
          <a:bodyPr wrap="square" lIns="104287" tIns="52144" rIns="104287" bIns="52144" rtlCol="0">
            <a:spAutoFit/>
          </a:bodyPr>
          <a:lstStyle/>
          <a:p>
            <a:r>
              <a:rPr lang="sv-SE" b="1" dirty="0"/>
              <a:t>RÖD LINJE</a:t>
            </a:r>
            <a:r>
              <a:rPr lang="sv-SE" dirty="0"/>
              <a:t>:</a:t>
            </a:r>
          </a:p>
          <a:p>
            <a:r>
              <a:rPr lang="sv-SE" dirty="0"/>
              <a:t>Ögats siktlinje mot lerduvan.</a:t>
            </a:r>
          </a:p>
        </p:txBody>
      </p:sp>
      <p:cxnSp>
        <p:nvCxnSpPr>
          <p:cNvPr id="17" name="Rak pil 16"/>
          <p:cNvCxnSpPr>
            <a:stCxn id="10" idx="3"/>
          </p:cNvCxnSpPr>
          <p:nvPr/>
        </p:nvCxnSpPr>
        <p:spPr>
          <a:xfrm flipV="1">
            <a:off x="4576964" y="5007074"/>
            <a:ext cx="2291670" cy="5402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050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9790" y="611083"/>
            <a:ext cx="9622632" cy="1111392"/>
          </a:xfrm>
        </p:spPr>
        <p:txBody>
          <a:bodyPr>
            <a:noAutofit/>
          </a:bodyPr>
          <a:lstStyle/>
          <a:p>
            <a:r>
              <a:rPr lang="sv-SE" sz="3200" b="1" dirty="0"/>
              <a:t>Jaktskyttets ABC I – Fyra F och öga-mynning-mål</a:t>
            </a:r>
          </a:p>
        </p:txBody>
      </p:sp>
      <p:pic>
        <p:nvPicPr>
          <p:cNvPr id="2051" name="Picture 3"/>
          <p:cNvPicPr>
            <a:picLocks noChangeAspect="1" noChangeArrowheads="1"/>
          </p:cNvPicPr>
          <p:nvPr/>
        </p:nvPicPr>
        <p:blipFill rotWithShape="1">
          <a:blip r:embed="rId2" cstate="print"/>
          <a:srcRect l="1718" t="8152"/>
          <a:stretch/>
        </p:blipFill>
        <p:spPr bwMode="auto">
          <a:xfrm>
            <a:off x="4019107" y="1088849"/>
            <a:ext cx="4957096" cy="5540727"/>
          </a:xfrm>
          <a:prstGeom prst="rect">
            <a:avLst/>
          </a:prstGeom>
          <a:noFill/>
          <a:ln w="9525">
            <a:noFill/>
            <a:miter lim="800000"/>
            <a:headEnd/>
            <a:tailEnd/>
          </a:ln>
        </p:spPr>
      </p:pic>
      <p:cxnSp>
        <p:nvCxnSpPr>
          <p:cNvPr id="7" name="Rak pil 6"/>
          <p:cNvCxnSpPr/>
          <p:nvPr/>
        </p:nvCxnSpPr>
        <p:spPr>
          <a:xfrm flipV="1">
            <a:off x="5933917" y="3157045"/>
            <a:ext cx="2527469" cy="19844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Rak pil 15"/>
          <p:cNvCxnSpPr/>
          <p:nvPr/>
        </p:nvCxnSpPr>
        <p:spPr>
          <a:xfrm flipV="1">
            <a:off x="5903981" y="2601418"/>
            <a:ext cx="2357512" cy="7143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ruta 16"/>
          <p:cNvSpPr txBox="1"/>
          <p:nvPr/>
        </p:nvSpPr>
        <p:spPr>
          <a:xfrm>
            <a:off x="1105786" y="4561367"/>
            <a:ext cx="1919907" cy="1167136"/>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Börja lyfta kolven mot anläggning</a:t>
            </a:r>
            <a:r>
              <a:rPr lang="sv-SE" dirty="0"/>
              <a:t>.</a:t>
            </a:r>
          </a:p>
        </p:txBody>
      </p:sp>
      <p:cxnSp>
        <p:nvCxnSpPr>
          <p:cNvPr id="9" name="Rak pil 8"/>
          <p:cNvCxnSpPr>
            <a:stCxn id="17" idx="3"/>
          </p:cNvCxnSpPr>
          <p:nvPr/>
        </p:nvCxnSpPr>
        <p:spPr>
          <a:xfrm flipV="1">
            <a:off x="3025693" y="4146700"/>
            <a:ext cx="2779684" cy="99823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Ellips 9"/>
          <p:cNvSpPr/>
          <p:nvPr/>
        </p:nvSpPr>
        <p:spPr>
          <a:xfrm rot="21229944">
            <a:off x="8257400" y="2559684"/>
            <a:ext cx="170332" cy="8346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Ellips 10"/>
          <p:cNvSpPr/>
          <p:nvPr/>
        </p:nvSpPr>
        <p:spPr>
          <a:xfrm rot="17459607">
            <a:off x="8442076" y="2156508"/>
            <a:ext cx="338072" cy="191012"/>
          </a:xfrm>
          <a:prstGeom prst="ellipse">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6" name="textruta 5"/>
          <p:cNvSpPr txBox="1"/>
          <p:nvPr/>
        </p:nvSpPr>
        <p:spPr>
          <a:xfrm>
            <a:off x="806376" y="2193063"/>
            <a:ext cx="2838893" cy="1531087"/>
          </a:xfrm>
          <a:prstGeom prst="rect">
            <a:avLst/>
          </a:prstGeom>
          <a:noFill/>
        </p:spPr>
        <p:txBody>
          <a:bodyPr wrap="square" lIns="0" tIns="0" rIns="0" bIns="0" rtlCol="0">
            <a:noAutofit/>
          </a:bodyPr>
          <a:lstStyle/>
          <a:p>
            <a:pPr lvl="0" algn="ctr"/>
            <a:r>
              <a:rPr lang="sv-SE" sz="2300" dirty="0">
                <a:solidFill>
                  <a:prstClr val="black"/>
                </a:solidFill>
              </a:rPr>
              <a:t>Fånga upp duvan med blicken och låt mynningen jaga ikapp duvan. </a:t>
            </a:r>
          </a:p>
        </p:txBody>
      </p:sp>
    </p:spTree>
    <p:extLst>
      <p:ext uri="{BB962C8B-B14F-4D97-AF65-F5344CB8AC3E}">
        <p14:creationId xmlns:p14="http://schemas.microsoft.com/office/powerpoint/2010/main" val="1708214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7357" y="771637"/>
            <a:ext cx="9622632" cy="937799"/>
          </a:xfrm>
        </p:spPr>
        <p:txBody>
          <a:bodyPr>
            <a:noAutofit/>
          </a:bodyPr>
          <a:lstStyle/>
          <a:p>
            <a:r>
              <a:rPr lang="sv-SE" sz="3200" b="1" dirty="0"/>
              <a:t>Jaktskyttets ABC I – Fyra F och öga-mynning-mål</a:t>
            </a:r>
          </a:p>
        </p:txBody>
      </p:sp>
      <p:pic>
        <p:nvPicPr>
          <p:cNvPr id="6146" name="Picture 2"/>
          <p:cNvPicPr>
            <a:picLocks noChangeAspect="1" noChangeArrowheads="1"/>
          </p:cNvPicPr>
          <p:nvPr/>
        </p:nvPicPr>
        <p:blipFill rotWithShape="1">
          <a:blip r:embed="rId2" cstate="print"/>
          <a:srcRect t="12108"/>
          <a:stretch/>
        </p:blipFill>
        <p:spPr bwMode="auto">
          <a:xfrm>
            <a:off x="4483222" y="1240537"/>
            <a:ext cx="5093242" cy="5317443"/>
          </a:xfrm>
          <a:prstGeom prst="rect">
            <a:avLst/>
          </a:prstGeom>
          <a:noFill/>
          <a:ln w="9525">
            <a:noFill/>
            <a:miter lim="800000"/>
            <a:headEnd/>
            <a:tailEnd/>
          </a:ln>
        </p:spPr>
      </p:pic>
      <p:cxnSp>
        <p:nvCxnSpPr>
          <p:cNvPr id="9" name="Rak pil 8"/>
          <p:cNvCxnSpPr/>
          <p:nvPr/>
        </p:nvCxnSpPr>
        <p:spPr>
          <a:xfrm flipV="1">
            <a:off x="6524662" y="2668580"/>
            <a:ext cx="2204668" cy="40659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20789" y="2261984"/>
            <a:ext cx="4462433" cy="813193"/>
          </a:xfrm>
          <a:prstGeom prst="rect">
            <a:avLst/>
          </a:prstGeom>
          <a:noFill/>
          <a:ln w="19050">
            <a:solidFill>
              <a:schemeClr val="bg1"/>
            </a:solidFill>
          </a:ln>
        </p:spPr>
        <p:txBody>
          <a:bodyPr wrap="square" lIns="104287" tIns="52144" rIns="104287" bIns="52144" rtlCol="0">
            <a:spAutoFit/>
          </a:bodyPr>
          <a:lstStyle/>
          <a:p>
            <a:pPr algn="ctr"/>
            <a:r>
              <a:rPr lang="sv-SE" sz="2300" dirty="0"/>
              <a:t>Pipmynningen följer och </a:t>
            </a:r>
          </a:p>
          <a:p>
            <a:pPr algn="ctr"/>
            <a:r>
              <a:rPr lang="sv-SE" sz="2300" dirty="0"/>
              <a:t>åker ikapp duvan.</a:t>
            </a:r>
          </a:p>
        </p:txBody>
      </p:sp>
      <p:cxnSp>
        <p:nvCxnSpPr>
          <p:cNvPr id="13" name="Rak pil 12"/>
          <p:cNvCxnSpPr/>
          <p:nvPr/>
        </p:nvCxnSpPr>
        <p:spPr>
          <a:xfrm flipV="1">
            <a:off x="6524662" y="2147777"/>
            <a:ext cx="1704938" cy="9274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1453471" y="4755840"/>
            <a:ext cx="1852331" cy="1167136"/>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Fortsätt lyfta kolven mot anläggning.</a:t>
            </a:r>
          </a:p>
        </p:txBody>
      </p:sp>
      <p:cxnSp>
        <p:nvCxnSpPr>
          <p:cNvPr id="10" name="Rak pil 9"/>
          <p:cNvCxnSpPr>
            <a:stCxn id="19" idx="3"/>
          </p:cNvCxnSpPr>
          <p:nvPr/>
        </p:nvCxnSpPr>
        <p:spPr>
          <a:xfrm flipV="1">
            <a:off x="3305802" y="4051005"/>
            <a:ext cx="2818551" cy="1288403"/>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5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3958" y="611082"/>
            <a:ext cx="9622632" cy="1143290"/>
          </a:xfrm>
        </p:spPr>
        <p:txBody>
          <a:bodyPr>
            <a:noAutofit/>
          </a:bodyPr>
          <a:lstStyle/>
          <a:p>
            <a:r>
              <a:rPr lang="sv-SE" sz="3200" b="1" dirty="0"/>
              <a:t>Jaktskyttets ABC I – Fyra F och öga-mynning-mål.</a:t>
            </a:r>
          </a:p>
        </p:txBody>
      </p:sp>
      <p:pic>
        <p:nvPicPr>
          <p:cNvPr id="3" name="Picture 4"/>
          <p:cNvPicPr>
            <a:picLocks noChangeAspect="1" noChangeArrowheads="1"/>
          </p:cNvPicPr>
          <p:nvPr/>
        </p:nvPicPr>
        <p:blipFill rotWithShape="1">
          <a:blip r:embed="rId2" cstate="print"/>
          <a:srcRect t="12612"/>
          <a:stretch/>
        </p:blipFill>
        <p:spPr bwMode="auto">
          <a:xfrm>
            <a:off x="4779916" y="1552352"/>
            <a:ext cx="5173430" cy="5271693"/>
          </a:xfrm>
          <a:prstGeom prst="rect">
            <a:avLst/>
          </a:prstGeom>
          <a:noFill/>
          <a:ln w="9525">
            <a:noFill/>
            <a:miter lim="800000"/>
            <a:headEnd/>
            <a:tailEnd/>
          </a:ln>
        </p:spPr>
      </p:pic>
      <p:cxnSp>
        <p:nvCxnSpPr>
          <p:cNvPr id="5" name="Rak pil 4"/>
          <p:cNvCxnSpPr/>
          <p:nvPr/>
        </p:nvCxnSpPr>
        <p:spPr>
          <a:xfrm flipV="1">
            <a:off x="6522397" y="2779484"/>
            <a:ext cx="1347150" cy="87313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368467" y="2287428"/>
            <a:ext cx="3957252" cy="813193"/>
          </a:xfrm>
          <a:prstGeom prst="rect">
            <a:avLst/>
          </a:prstGeom>
          <a:noFill/>
          <a:ln w="19050">
            <a:solidFill>
              <a:schemeClr val="bg1"/>
            </a:solidFill>
          </a:ln>
        </p:spPr>
        <p:txBody>
          <a:bodyPr wrap="square" lIns="104287" tIns="52144" rIns="104287" bIns="52144" rtlCol="0">
            <a:spAutoFit/>
          </a:bodyPr>
          <a:lstStyle/>
          <a:p>
            <a:pPr algn="ctr"/>
            <a:r>
              <a:rPr lang="sv-SE" sz="2300" dirty="0"/>
              <a:t>Pipmynningen kommer i </a:t>
            </a:r>
          </a:p>
          <a:p>
            <a:pPr algn="ctr"/>
            <a:r>
              <a:rPr lang="sv-SE" sz="2300" dirty="0"/>
              <a:t>fas med duvan.</a:t>
            </a:r>
          </a:p>
        </p:txBody>
      </p:sp>
      <p:cxnSp>
        <p:nvCxnSpPr>
          <p:cNvPr id="10" name="Rak pil 9"/>
          <p:cNvCxnSpPr/>
          <p:nvPr/>
        </p:nvCxnSpPr>
        <p:spPr>
          <a:xfrm flipV="1">
            <a:off x="6861450" y="3036527"/>
            <a:ext cx="505181" cy="3590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087973" y="4397902"/>
            <a:ext cx="2360426" cy="459249"/>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Anläggning klar.</a:t>
            </a:r>
          </a:p>
        </p:txBody>
      </p:sp>
      <p:cxnSp>
        <p:nvCxnSpPr>
          <p:cNvPr id="14" name="Rak pil 13"/>
          <p:cNvCxnSpPr>
            <a:stCxn id="11" idx="3"/>
          </p:cNvCxnSpPr>
          <p:nvPr/>
        </p:nvCxnSpPr>
        <p:spPr>
          <a:xfrm flipV="1">
            <a:off x="3448399" y="4130423"/>
            <a:ext cx="2849525" cy="497104"/>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564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164514"/>
            <a:ext cx="9622632" cy="1621755"/>
          </a:xfrm>
        </p:spPr>
        <p:txBody>
          <a:bodyPr>
            <a:noAutofit/>
          </a:bodyPr>
          <a:lstStyle/>
          <a:p>
            <a:r>
              <a:rPr lang="sv-SE" sz="3200" b="1" dirty="0"/>
              <a:t>Jaktskyttets ABC I – Fyra F och öga-mynning-mål</a:t>
            </a:r>
          </a:p>
        </p:txBody>
      </p:sp>
      <p:pic>
        <p:nvPicPr>
          <p:cNvPr id="4098" name="Picture 2"/>
          <p:cNvPicPr>
            <a:picLocks noChangeAspect="1" noChangeArrowheads="1"/>
          </p:cNvPicPr>
          <p:nvPr/>
        </p:nvPicPr>
        <p:blipFill rotWithShape="1">
          <a:blip r:embed="rId2" cstate="print"/>
          <a:srcRect t="13355"/>
          <a:stretch/>
        </p:blipFill>
        <p:spPr bwMode="auto">
          <a:xfrm>
            <a:off x="4967777" y="1246314"/>
            <a:ext cx="5051811" cy="5166204"/>
          </a:xfrm>
          <a:prstGeom prst="rect">
            <a:avLst/>
          </a:prstGeom>
          <a:noFill/>
          <a:ln w="9525">
            <a:noFill/>
            <a:miter lim="800000"/>
            <a:headEnd/>
            <a:tailEnd/>
          </a:ln>
        </p:spPr>
      </p:pic>
      <p:cxnSp>
        <p:nvCxnSpPr>
          <p:cNvPr id="8" name="Rak pil 7"/>
          <p:cNvCxnSpPr/>
          <p:nvPr/>
        </p:nvCxnSpPr>
        <p:spPr>
          <a:xfrm flipV="1">
            <a:off x="6820107" y="2232837"/>
            <a:ext cx="1292535" cy="86137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262932" y="2162479"/>
            <a:ext cx="4462433" cy="813193"/>
          </a:xfrm>
          <a:prstGeom prst="rect">
            <a:avLst/>
          </a:prstGeom>
          <a:noFill/>
          <a:ln w="19050">
            <a:solidFill>
              <a:schemeClr val="bg1"/>
            </a:solidFill>
          </a:ln>
        </p:spPr>
        <p:txBody>
          <a:bodyPr wrap="square" lIns="104287" tIns="52144" rIns="104287" bIns="52144" rtlCol="0">
            <a:spAutoFit/>
          </a:bodyPr>
          <a:lstStyle/>
          <a:p>
            <a:pPr algn="ctr"/>
            <a:r>
              <a:rPr lang="sv-SE" sz="2300" dirty="0"/>
              <a:t>Pipmynningen åker ifrån duvan till ”rätt framförhållning”</a:t>
            </a:r>
            <a:r>
              <a:rPr lang="sv-SE" dirty="0"/>
              <a:t> och skott.</a:t>
            </a:r>
          </a:p>
        </p:txBody>
      </p:sp>
      <p:cxnSp>
        <p:nvCxnSpPr>
          <p:cNvPr id="12" name="Rak pil 11"/>
          <p:cNvCxnSpPr/>
          <p:nvPr/>
        </p:nvCxnSpPr>
        <p:spPr>
          <a:xfrm flipV="1">
            <a:off x="6820107" y="2424223"/>
            <a:ext cx="1347150" cy="6913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ruta 6"/>
          <p:cNvSpPr txBox="1"/>
          <p:nvPr/>
        </p:nvSpPr>
        <p:spPr>
          <a:xfrm>
            <a:off x="1138497" y="4257239"/>
            <a:ext cx="2328530" cy="459249"/>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dirty="0"/>
              <a:t>Anläggning klar.</a:t>
            </a:r>
          </a:p>
        </p:txBody>
      </p:sp>
      <p:cxnSp>
        <p:nvCxnSpPr>
          <p:cNvPr id="16" name="Rak pil 15"/>
          <p:cNvCxnSpPr>
            <a:stCxn id="7" idx="3"/>
          </p:cNvCxnSpPr>
          <p:nvPr/>
        </p:nvCxnSpPr>
        <p:spPr>
          <a:xfrm flipV="1">
            <a:off x="3467027" y="3829416"/>
            <a:ext cx="3029466" cy="65744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745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2465" y="1175868"/>
            <a:ext cx="9622632" cy="540207"/>
          </a:xfrm>
        </p:spPr>
        <p:txBody>
          <a:bodyPr>
            <a:noAutofit/>
          </a:bodyPr>
          <a:lstStyle/>
          <a:p>
            <a:r>
              <a:rPr lang="sv-SE" sz="3200" b="1" dirty="0"/>
              <a:t>Jaktskyttets ABC I – Fyra F och öga-mynning-mål</a:t>
            </a:r>
          </a:p>
        </p:txBody>
      </p:sp>
      <p:pic>
        <p:nvPicPr>
          <p:cNvPr id="5122" name="Picture 2"/>
          <p:cNvPicPr>
            <a:picLocks noChangeAspect="1" noChangeArrowheads="1"/>
          </p:cNvPicPr>
          <p:nvPr/>
        </p:nvPicPr>
        <p:blipFill rotWithShape="1">
          <a:blip r:embed="rId2" cstate="print"/>
          <a:srcRect b="10912"/>
          <a:stretch/>
        </p:blipFill>
        <p:spPr bwMode="auto">
          <a:xfrm>
            <a:off x="4808289" y="1251458"/>
            <a:ext cx="5018794" cy="5374260"/>
          </a:xfrm>
          <a:prstGeom prst="rect">
            <a:avLst/>
          </a:prstGeom>
          <a:noFill/>
          <a:ln w="9525">
            <a:noFill/>
            <a:miter lim="800000"/>
            <a:headEnd/>
            <a:tailEnd/>
          </a:ln>
        </p:spPr>
      </p:pic>
      <p:sp>
        <p:nvSpPr>
          <p:cNvPr id="4" name="textruta 3"/>
          <p:cNvSpPr txBox="1"/>
          <p:nvPr/>
        </p:nvSpPr>
        <p:spPr>
          <a:xfrm>
            <a:off x="181668" y="4410204"/>
            <a:ext cx="4378237" cy="813193"/>
          </a:xfrm>
          <a:prstGeom prst="rect">
            <a:avLst/>
          </a:prstGeom>
          <a:noFill/>
          <a:ln w="19050">
            <a:solidFill>
              <a:schemeClr val="bg1"/>
            </a:solidFill>
          </a:ln>
        </p:spPr>
        <p:txBody>
          <a:bodyPr wrap="square" lIns="104287" tIns="52144" rIns="104287" bIns="52144" rtlCol="0">
            <a:spAutoFit/>
          </a:bodyPr>
          <a:lstStyle/>
          <a:p>
            <a:pPr algn="ctr"/>
            <a:r>
              <a:rPr lang="sv-SE" sz="2300" dirty="0"/>
              <a:t>Skott avlossas och </a:t>
            </a:r>
          </a:p>
          <a:p>
            <a:pPr algn="ctr"/>
            <a:r>
              <a:rPr lang="sv-SE" sz="2300" dirty="0"/>
              <a:t>fullfölj vapnets rörelsen.</a:t>
            </a:r>
          </a:p>
        </p:txBody>
      </p:sp>
      <p:sp>
        <p:nvSpPr>
          <p:cNvPr id="5" name="Ellips 4"/>
          <p:cNvSpPr/>
          <p:nvPr/>
        </p:nvSpPr>
        <p:spPr>
          <a:xfrm>
            <a:off x="6049977" y="1939359"/>
            <a:ext cx="3536268" cy="16668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8" name="Ellips 7"/>
          <p:cNvSpPr/>
          <p:nvPr/>
        </p:nvSpPr>
        <p:spPr>
          <a:xfrm>
            <a:off x="1382233" y="2336236"/>
            <a:ext cx="1852433" cy="1023652"/>
          </a:xfrm>
          <a:prstGeom prst="ellipse">
            <a:avLst/>
          </a:prstGeom>
          <a:solidFill>
            <a:srgbClr val="ED5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b="1" dirty="0"/>
              <a:t>TRÄFFAD DUVA</a:t>
            </a:r>
          </a:p>
        </p:txBody>
      </p:sp>
      <p:sp>
        <p:nvSpPr>
          <p:cNvPr id="10" name="Vänster 9"/>
          <p:cNvSpPr/>
          <p:nvPr/>
        </p:nvSpPr>
        <p:spPr>
          <a:xfrm rot="10800000">
            <a:off x="3817088" y="2542000"/>
            <a:ext cx="742817" cy="461602"/>
          </a:xfrm>
          <a:prstGeom prst="leftArrow">
            <a:avLst/>
          </a:prstGeom>
          <a:solidFill>
            <a:srgbClr val="ED5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1718773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6689" y="355901"/>
            <a:ext cx="9622632" cy="1377206"/>
          </a:xfrm>
        </p:spPr>
        <p:txBody>
          <a:bodyPr>
            <a:normAutofit/>
          </a:bodyPr>
          <a:lstStyle/>
          <a:p>
            <a:r>
              <a:rPr lang="sv-SE" sz="3200" b="1" dirty="0"/>
              <a:t>Jaktskyttets ABC I – Praktisk skytteträning, lerduvor. </a:t>
            </a:r>
          </a:p>
        </p:txBody>
      </p:sp>
      <p:sp>
        <p:nvSpPr>
          <p:cNvPr id="3" name="textruta 2"/>
          <p:cNvSpPr txBox="1"/>
          <p:nvPr/>
        </p:nvSpPr>
        <p:spPr>
          <a:xfrm>
            <a:off x="607890" y="1841668"/>
            <a:ext cx="9177458" cy="2152021"/>
          </a:xfrm>
          <a:prstGeom prst="rect">
            <a:avLst/>
          </a:prstGeom>
          <a:noFill/>
          <a:ln w="19050">
            <a:solidFill>
              <a:schemeClr val="bg1"/>
            </a:solidFill>
          </a:ln>
        </p:spPr>
        <p:txBody>
          <a:bodyPr wrap="square" lIns="104287" tIns="52144" rIns="104287" bIns="52144" rtlCol="0">
            <a:spAutoFit/>
          </a:bodyPr>
          <a:lstStyle/>
          <a:p>
            <a:r>
              <a:rPr lang="sv-SE" sz="2300" b="1" dirty="0"/>
              <a:t>Skytte på bana. Jägartrap / Nordisk trap.</a:t>
            </a:r>
          </a:p>
          <a:p>
            <a:endParaRPr lang="sv-SE" sz="900" dirty="0"/>
          </a:p>
          <a:p>
            <a:r>
              <a:rPr lang="sv-SE" sz="2300" dirty="0"/>
              <a:t>Skjutplasterna fem stycken är placerade i en cirkelbåge, 10 meter bakom maskinhusets framkant. Duvorna kastas som frångående, något stigande, med slumpmässig variation i sidled inom 60 graders spridning.</a:t>
            </a:r>
          </a:p>
          <a:p>
            <a:endParaRPr lang="sv-SE" sz="900" dirty="0"/>
          </a:p>
        </p:txBody>
      </p:sp>
      <p:pic>
        <p:nvPicPr>
          <p:cNvPr id="1026" name="Picture 2"/>
          <p:cNvPicPr>
            <a:picLocks noChangeAspect="1" noChangeArrowheads="1"/>
          </p:cNvPicPr>
          <p:nvPr/>
        </p:nvPicPr>
        <p:blipFill>
          <a:blip r:embed="rId3" cstate="print"/>
          <a:srcRect/>
          <a:stretch>
            <a:fillRect/>
          </a:stretch>
        </p:blipFill>
        <p:spPr bwMode="auto">
          <a:xfrm>
            <a:off x="799275" y="3993689"/>
            <a:ext cx="2862917" cy="2773992"/>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931223" y="3993688"/>
            <a:ext cx="6359694" cy="2768523"/>
          </a:xfrm>
          <a:prstGeom prst="rect">
            <a:avLst/>
          </a:prstGeom>
          <a:noFill/>
          <a:ln w="9525">
            <a:noFill/>
            <a:miter lim="800000"/>
            <a:headEnd/>
            <a:tailEnd/>
          </a:ln>
        </p:spPr>
      </p:pic>
    </p:spTree>
    <p:extLst>
      <p:ext uri="{BB962C8B-B14F-4D97-AF65-F5344CB8AC3E}">
        <p14:creationId xmlns:p14="http://schemas.microsoft.com/office/powerpoint/2010/main" val="709486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9652" y="1195135"/>
            <a:ext cx="9622632" cy="540207"/>
          </a:xfrm>
        </p:spPr>
        <p:txBody>
          <a:bodyPr>
            <a:normAutofit fontScale="90000"/>
          </a:bodyPr>
          <a:lstStyle/>
          <a:p>
            <a:r>
              <a:rPr lang="sv-SE" b="1" dirty="0"/>
              <a:t>Jaktskyttets ABC I – Praktisk skytteträning</a:t>
            </a:r>
            <a:r>
              <a:rPr lang="sv-SE" sz="3200" b="1" dirty="0"/>
              <a:t>, lerduvor.</a:t>
            </a:r>
          </a:p>
        </p:txBody>
      </p:sp>
      <p:sp>
        <p:nvSpPr>
          <p:cNvPr id="3" name="textruta 2"/>
          <p:cNvSpPr txBox="1"/>
          <p:nvPr/>
        </p:nvSpPr>
        <p:spPr>
          <a:xfrm>
            <a:off x="799276" y="1862933"/>
            <a:ext cx="8840670" cy="2152021"/>
          </a:xfrm>
          <a:prstGeom prst="rect">
            <a:avLst/>
          </a:prstGeom>
          <a:noFill/>
          <a:ln w="19050">
            <a:solidFill>
              <a:schemeClr val="bg1"/>
            </a:solidFill>
          </a:ln>
        </p:spPr>
        <p:txBody>
          <a:bodyPr wrap="square" lIns="104287" tIns="52144" rIns="104287" bIns="52144" rtlCol="0">
            <a:spAutoFit/>
          </a:bodyPr>
          <a:lstStyle/>
          <a:p>
            <a:r>
              <a:rPr lang="sv-SE" sz="2300" b="1" dirty="0"/>
              <a:t>Skytte på bana. Skeet.</a:t>
            </a:r>
          </a:p>
          <a:p>
            <a:endParaRPr lang="sv-SE" sz="900" b="1" dirty="0"/>
          </a:p>
          <a:p>
            <a:r>
              <a:rPr lang="sv-SE" sz="2300" dirty="0"/>
              <a:t>Duvorna kastas från två maskinhus, tornet och lådan som står 37 meter från varandra och duvorna kastas lika vid varje utkast.</a:t>
            </a:r>
          </a:p>
          <a:p>
            <a:r>
              <a:rPr lang="sv-SE" sz="2300" dirty="0"/>
              <a:t>Skjutplatserna nr 1 – 7 är belägna i en halvcirkel och nr 8 ligger mitt emellan torn och låda.</a:t>
            </a:r>
          </a:p>
          <a:p>
            <a:endParaRPr lang="sv-SE" sz="900" dirty="0"/>
          </a:p>
        </p:txBody>
      </p:sp>
      <p:pic>
        <p:nvPicPr>
          <p:cNvPr id="3074" name="Picture 2"/>
          <p:cNvPicPr>
            <a:picLocks noChangeAspect="1" noChangeArrowheads="1"/>
          </p:cNvPicPr>
          <p:nvPr/>
        </p:nvPicPr>
        <p:blipFill>
          <a:blip r:embed="rId3" cstate="print"/>
          <a:srcRect/>
          <a:stretch>
            <a:fillRect/>
          </a:stretch>
        </p:blipFill>
        <p:spPr bwMode="auto">
          <a:xfrm>
            <a:off x="667411" y="4118426"/>
            <a:ext cx="3776185" cy="2488393"/>
          </a:xfrm>
          <a:prstGeom prst="rect">
            <a:avLst/>
          </a:prstGeom>
          <a:noFill/>
          <a:ln w="9525">
            <a:noFill/>
            <a:miter lim="800000"/>
            <a:headEnd/>
            <a:tailEnd/>
          </a:ln>
        </p:spPr>
      </p:pic>
      <p:pic>
        <p:nvPicPr>
          <p:cNvPr id="3075" name="Picture 3"/>
          <p:cNvPicPr>
            <a:picLocks noChangeAspect="1" noChangeArrowheads="1"/>
          </p:cNvPicPr>
          <p:nvPr/>
        </p:nvPicPr>
        <p:blipFill rotWithShape="1">
          <a:blip r:embed="rId4" cstate="print"/>
          <a:srcRect l="10589"/>
          <a:stretch/>
        </p:blipFill>
        <p:spPr bwMode="auto">
          <a:xfrm>
            <a:off x="5129675" y="4306909"/>
            <a:ext cx="4871778" cy="2299910"/>
          </a:xfrm>
          <a:prstGeom prst="rect">
            <a:avLst/>
          </a:prstGeom>
          <a:noFill/>
          <a:ln w="9525">
            <a:noFill/>
            <a:miter lim="800000"/>
            <a:headEnd/>
            <a:tailEnd/>
          </a:ln>
        </p:spPr>
      </p:pic>
    </p:spTree>
    <p:extLst>
      <p:ext uri="{BB962C8B-B14F-4D97-AF65-F5344CB8AC3E}">
        <p14:creationId xmlns:p14="http://schemas.microsoft.com/office/powerpoint/2010/main" val="17262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3135068" y="1522691"/>
            <a:ext cx="6830169" cy="7739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pic>
        <p:nvPicPr>
          <p:cNvPr id="1027" name="Picture 3"/>
          <p:cNvPicPr>
            <a:picLocks noChangeAspect="1" noChangeArrowheads="1"/>
          </p:cNvPicPr>
          <p:nvPr/>
        </p:nvPicPr>
        <p:blipFill>
          <a:blip r:embed="rId3" cstate="print"/>
          <a:srcRect/>
          <a:stretch>
            <a:fillRect/>
          </a:stretch>
        </p:blipFill>
        <p:spPr bwMode="auto">
          <a:xfrm>
            <a:off x="5356918" y="3732029"/>
            <a:ext cx="4608319" cy="2775524"/>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88783" y="3732029"/>
            <a:ext cx="4441156" cy="2775524"/>
          </a:xfrm>
          <a:prstGeom prst="rect">
            <a:avLst/>
          </a:prstGeom>
          <a:noFill/>
          <a:ln w="9525">
            <a:solidFill>
              <a:schemeClr val="tx1"/>
            </a:solidFill>
            <a:miter lim="800000"/>
            <a:headEnd/>
            <a:tailEnd/>
          </a:ln>
        </p:spPr>
      </p:pic>
      <p:sp>
        <p:nvSpPr>
          <p:cNvPr id="5" name="textruta 4"/>
          <p:cNvSpPr txBox="1"/>
          <p:nvPr/>
        </p:nvSpPr>
        <p:spPr>
          <a:xfrm>
            <a:off x="588783" y="1409053"/>
            <a:ext cx="9514245" cy="2013521"/>
          </a:xfrm>
          <a:prstGeom prst="rect">
            <a:avLst/>
          </a:prstGeom>
          <a:noFill/>
          <a:ln>
            <a:solidFill>
              <a:schemeClr val="bg1"/>
            </a:solidFill>
          </a:ln>
        </p:spPr>
        <p:txBody>
          <a:bodyPr wrap="square" lIns="104287" tIns="52144" rIns="104287" bIns="52144" rtlCol="0">
            <a:spAutoFit/>
          </a:bodyPr>
          <a:lstStyle/>
          <a:p>
            <a:r>
              <a:rPr lang="sv-SE" sz="2300" b="1" dirty="0"/>
              <a:t>Grunden för längdanpassning är lika för båda hagel- och kulvapen.</a:t>
            </a:r>
          </a:p>
          <a:p>
            <a:endParaRPr lang="sv-SE" sz="900" dirty="0"/>
          </a:p>
          <a:p>
            <a:r>
              <a:rPr lang="sv-SE" sz="2300" dirty="0"/>
              <a:t>Kolven ska ha sådan längd att det är lätt och smidigt att lyfta vapnet </a:t>
            </a:r>
          </a:p>
          <a:p>
            <a:r>
              <a:rPr lang="sv-SE" sz="2300" dirty="0"/>
              <a:t>till anläggning. Med anpassad längd ska vapnets bakkappa obehindrat </a:t>
            </a:r>
          </a:p>
          <a:p>
            <a:r>
              <a:rPr lang="sv-SE" sz="2300" dirty="0"/>
              <a:t>kunna glida upp till axeln, när du lyfter vapnet till anläggning.</a:t>
            </a:r>
          </a:p>
          <a:p>
            <a:endParaRPr lang="sv-SE" sz="2300" dirty="0"/>
          </a:p>
        </p:txBody>
      </p:sp>
      <p:sp>
        <p:nvSpPr>
          <p:cNvPr id="6" name="textruta 5"/>
          <p:cNvSpPr txBox="1"/>
          <p:nvPr/>
        </p:nvSpPr>
        <p:spPr>
          <a:xfrm>
            <a:off x="378292" y="578120"/>
            <a:ext cx="9935229" cy="597749"/>
          </a:xfrm>
          <a:prstGeom prst="rect">
            <a:avLst/>
          </a:prstGeom>
          <a:noFill/>
        </p:spPr>
        <p:txBody>
          <a:bodyPr wrap="square" lIns="104287" tIns="52144" rIns="104287" bIns="52144" rtlCol="0">
            <a:spAutoFit/>
          </a:bodyPr>
          <a:lstStyle/>
          <a:p>
            <a:pPr algn="ctr"/>
            <a:r>
              <a:rPr lang="sv-SE" sz="3200" b="1" dirty="0"/>
              <a:t>Jaktskyttets ABC I  – Vapenanpassning kolvlängd</a:t>
            </a:r>
            <a:endParaRPr lang="sv-SE" sz="3200" b="1" dirty="0">
              <a:solidFill>
                <a:srgbClr val="FF0000"/>
              </a:solidFill>
            </a:endParaRPr>
          </a:p>
        </p:txBody>
      </p:sp>
    </p:spTree>
    <p:extLst>
      <p:ext uri="{BB962C8B-B14F-4D97-AF65-F5344CB8AC3E}">
        <p14:creationId xmlns:p14="http://schemas.microsoft.com/office/powerpoint/2010/main" val="786030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0796" y="1216401"/>
            <a:ext cx="9622632" cy="540207"/>
          </a:xfrm>
        </p:spPr>
        <p:txBody>
          <a:bodyPr>
            <a:noAutofit/>
          </a:bodyPr>
          <a:lstStyle/>
          <a:p>
            <a:r>
              <a:rPr lang="sv-SE" sz="3200" b="1" dirty="0"/>
              <a:t>Jaktskyttets ABC I – Praktisk skytteträning, lerduvor.</a:t>
            </a:r>
          </a:p>
        </p:txBody>
      </p:sp>
      <p:sp>
        <p:nvSpPr>
          <p:cNvPr id="3" name="textruta 2"/>
          <p:cNvSpPr txBox="1"/>
          <p:nvPr/>
        </p:nvSpPr>
        <p:spPr>
          <a:xfrm>
            <a:off x="546683" y="1833272"/>
            <a:ext cx="9682639" cy="4983565"/>
          </a:xfrm>
          <a:prstGeom prst="rect">
            <a:avLst/>
          </a:prstGeom>
          <a:noFill/>
          <a:ln w="19050">
            <a:solidFill>
              <a:schemeClr val="bg1"/>
            </a:solidFill>
          </a:ln>
        </p:spPr>
        <p:txBody>
          <a:bodyPr wrap="square" lIns="104287" tIns="52144" rIns="104287" bIns="52144" rtlCol="0">
            <a:spAutoFit/>
          </a:bodyPr>
          <a:lstStyle/>
          <a:p>
            <a:r>
              <a:rPr lang="sv-SE" sz="2300" b="1" dirty="0"/>
              <a:t>Skytte på bana</a:t>
            </a:r>
            <a:r>
              <a:rPr lang="sv-SE" sz="2300" dirty="0"/>
              <a:t>. </a:t>
            </a:r>
            <a:r>
              <a:rPr lang="sv-SE" sz="2300" b="1" dirty="0"/>
              <a:t>Sporting/Lerduvestig.</a:t>
            </a:r>
          </a:p>
          <a:p>
            <a:endParaRPr lang="sv-SE" sz="900" dirty="0"/>
          </a:p>
          <a:p>
            <a:r>
              <a:rPr lang="sv-SE" sz="2300" dirty="0"/>
              <a:t>Duvorna kastas utefter en bana i terrängen med flera skjutstationer, </a:t>
            </a:r>
          </a:p>
          <a:p>
            <a:r>
              <a:rPr lang="sv-SE" sz="2300" dirty="0"/>
              <a:t>eller som en kompaktbana med många kastare runtomkring samma skjutplats.</a:t>
            </a:r>
          </a:p>
          <a:p>
            <a:endParaRPr lang="sv-SE" sz="900" dirty="0"/>
          </a:p>
          <a:p>
            <a:r>
              <a:rPr lang="sv-SE" sz="2300" dirty="0"/>
              <a:t>Dessa duvor har beroende på kastarnas placering olika variationer av kastriktning, kastvinklar, höjd, hastighet och avstånd.</a:t>
            </a:r>
          </a:p>
          <a:p>
            <a:endParaRPr lang="sv-SE" sz="2300" dirty="0"/>
          </a:p>
          <a:p>
            <a:r>
              <a:rPr lang="sv-SE" sz="2300" dirty="0"/>
              <a:t>Teknik för skyttet liknar en kombination av skjutbanans trap- och skeetduvor.</a:t>
            </a:r>
          </a:p>
          <a:p>
            <a:r>
              <a:rPr lang="sv-SE" sz="2300" dirty="0"/>
              <a:t>Det finns inga specifika regler om skjutplatser och kastarnas placering.</a:t>
            </a:r>
          </a:p>
          <a:p>
            <a:r>
              <a:rPr lang="sv-SE" sz="2300" dirty="0"/>
              <a:t>Därför måste du som skytt tänka igenom förutsättningarna på varje skjutplats.</a:t>
            </a:r>
          </a:p>
          <a:p>
            <a:endParaRPr lang="sv-SE" sz="2300" dirty="0"/>
          </a:p>
        </p:txBody>
      </p:sp>
    </p:spTree>
    <p:extLst>
      <p:ext uri="{BB962C8B-B14F-4D97-AF65-F5344CB8AC3E}">
        <p14:creationId xmlns:p14="http://schemas.microsoft.com/office/powerpoint/2010/main" val="104818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70256" y="940690"/>
            <a:ext cx="7758804" cy="460832"/>
          </a:xfrm>
        </p:spPr>
        <p:txBody>
          <a:bodyPr>
            <a:noAutofit/>
          </a:bodyPr>
          <a:lstStyle/>
          <a:p>
            <a:br>
              <a:rPr lang="sv-SE" sz="5500" b="1" dirty="0">
                <a:solidFill>
                  <a:srgbClr val="FF0000"/>
                </a:solidFill>
              </a:rPr>
            </a:br>
            <a:br>
              <a:rPr lang="sv-SE" sz="5500" b="1" dirty="0"/>
            </a:br>
            <a:r>
              <a:rPr lang="sv-SE" sz="5500" b="1" dirty="0"/>
              <a:t>Jaktskyttets ABC I </a:t>
            </a:r>
          </a:p>
        </p:txBody>
      </p:sp>
      <p:sp>
        <p:nvSpPr>
          <p:cNvPr id="3" name="Ellips 2"/>
          <p:cNvSpPr/>
          <p:nvPr/>
        </p:nvSpPr>
        <p:spPr>
          <a:xfrm>
            <a:off x="1641245" y="2906707"/>
            <a:ext cx="7240930" cy="21431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r>
              <a:rPr lang="sv-SE" sz="5500" dirty="0">
                <a:solidFill>
                  <a:schemeClr val="accent2"/>
                </a:solidFill>
              </a:rPr>
              <a:t>KULSKYTTE</a:t>
            </a:r>
          </a:p>
        </p:txBody>
      </p:sp>
    </p:spTree>
    <p:extLst>
      <p:ext uri="{BB962C8B-B14F-4D97-AF65-F5344CB8AC3E}">
        <p14:creationId xmlns:p14="http://schemas.microsoft.com/office/powerpoint/2010/main" val="1840312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68236" y="728040"/>
            <a:ext cx="7407929" cy="381456"/>
          </a:xfrm>
        </p:spPr>
        <p:txBody>
          <a:bodyPr>
            <a:noAutofit/>
          </a:bodyPr>
          <a:lstStyle/>
          <a:p>
            <a:r>
              <a:rPr lang="sv-SE" sz="3200" b="1" dirty="0"/>
              <a:t>Jaktskyttets ABC I – Kulskytte.</a:t>
            </a:r>
          </a:p>
        </p:txBody>
      </p:sp>
      <p:sp>
        <p:nvSpPr>
          <p:cNvPr id="3" name="textruta 2"/>
          <p:cNvSpPr txBox="1"/>
          <p:nvPr/>
        </p:nvSpPr>
        <p:spPr>
          <a:xfrm>
            <a:off x="754913" y="1477950"/>
            <a:ext cx="9023258" cy="4629622"/>
          </a:xfrm>
          <a:prstGeom prst="rect">
            <a:avLst/>
          </a:prstGeom>
          <a:noFill/>
          <a:ln w="19050">
            <a:solidFill>
              <a:schemeClr val="bg1"/>
            </a:solidFill>
          </a:ln>
        </p:spPr>
        <p:txBody>
          <a:bodyPr wrap="square" lIns="104287" tIns="52144" rIns="104287" bIns="52144" rtlCol="0">
            <a:spAutoFit/>
          </a:bodyPr>
          <a:lstStyle/>
          <a:p>
            <a:endParaRPr lang="sv-SE" sz="2300" b="1" dirty="0"/>
          </a:p>
          <a:p>
            <a:r>
              <a:rPr lang="sv-SE" sz="2300" b="1" dirty="0"/>
              <a:t>    Jaktskytte med kulvapen kan indelas i två skilda tekniker.</a:t>
            </a:r>
          </a:p>
          <a:p>
            <a:endParaRPr lang="sv-SE" sz="2300" dirty="0"/>
          </a:p>
          <a:p>
            <a:r>
              <a:rPr lang="sv-SE" sz="2300" b="1" dirty="0"/>
              <a:t>    Frihandsskytte </a:t>
            </a:r>
            <a:r>
              <a:rPr lang="sv-SE" sz="2300" dirty="0"/>
              <a:t>används på relativt korta håll och på rörliga mål,</a:t>
            </a:r>
          </a:p>
          <a:p>
            <a:r>
              <a:rPr lang="sv-SE" sz="2300" dirty="0"/>
              <a:t>    när målets träffområde är förhållandevis stort.</a:t>
            </a:r>
          </a:p>
          <a:p>
            <a:endParaRPr lang="sv-SE" sz="2300" dirty="0"/>
          </a:p>
          <a:p>
            <a:r>
              <a:rPr lang="sv-SE" sz="2300" b="1" dirty="0"/>
              <a:t>    Precisionsskytte </a:t>
            </a:r>
            <a:r>
              <a:rPr lang="sv-SE" sz="2300" dirty="0"/>
              <a:t>används vid längre skjutavstånd </a:t>
            </a:r>
          </a:p>
          <a:p>
            <a:r>
              <a:rPr lang="sv-SE" sz="2300" dirty="0"/>
              <a:t>    och/eller när målets träffområde är litet.</a:t>
            </a:r>
          </a:p>
          <a:p>
            <a:r>
              <a:rPr lang="sv-SE" sz="2300" dirty="0"/>
              <a:t>    Då kan du också behöva skjuta med stöd för vapnet.</a:t>
            </a:r>
          </a:p>
          <a:p>
            <a:endParaRPr lang="sv-SE" sz="2300" dirty="0"/>
          </a:p>
          <a:p>
            <a:r>
              <a:rPr lang="sv-SE" sz="2300" dirty="0"/>
              <a:t>    Vi kommer att gå igenom de olika teknikerna, </a:t>
            </a:r>
          </a:p>
          <a:p>
            <a:r>
              <a:rPr lang="sv-SE" sz="2300" dirty="0"/>
              <a:t>    längre fram i detta material.</a:t>
            </a:r>
          </a:p>
          <a:p>
            <a:endParaRPr lang="sv-SE" dirty="0"/>
          </a:p>
        </p:txBody>
      </p:sp>
    </p:spTree>
    <p:extLst>
      <p:ext uri="{BB962C8B-B14F-4D97-AF65-F5344CB8AC3E}">
        <p14:creationId xmlns:p14="http://schemas.microsoft.com/office/powerpoint/2010/main" val="2347843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799276" y="5129221"/>
            <a:ext cx="9093261" cy="22225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8" name="Rektangel 7"/>
          <p:cNvSpPr/>
          <p:nvPr/>
        </p:nvSpPr>
        <p:spPr>
          <a:xfrm>
            <a:off x="799276" y="1557324"/>
            <a:ext cx="9093261" cy="34925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534590" y="731592"/>
            <a:ext cx="9622632" cy="381456"/>
          </a:xfrm>
        </p:spPr>
        <p:txBody>
          <a:bodyPr>
            <a:noAutofit/>
          </a:bodyPr>
          <a:lstStyle/>
          <a:p>
            <a:r>
              <a:rPr lang="sv-SE" sz="3200" b="1" dirty="0">
                <a:solidFill>
                  <a:srgbClr val="FF0000"/>
                </a:solidFill>
              </a:rPr>
              <a:t> </a:t>
            </a:r>
            <a:r>
              <a:rPr lang="sv-SE" sz="3200" b="1" dirty="0"/>
              <a:t>Jaktskyttets ABC I – Kulvapen</a:t>
            </a:r>
          </a:p>
        </p:txBody>
      </p:sp>
      <p:sp>
        <p:nvSpPr>
          <p:cNvPr id="3" name="textruta 2"/>
          <p:cNvSpPr txBox="1"/>
          <p:nvPr/>
        </p:nvSpPr>
        <p:spPr>
          <a:xfrm>
            <a:off x="967669" y="922320"/>
            <a:ext cx="9260851" cy="1936577"/>
          </a:xfrm>
          <a:prstGeom prst="rect">
            <a:avLst/>
          </a:prstGeom>
          <a:noFill/>
        </p:spPr>
        <p:txBody>
          <a:bodyPr wrap="square" lIns="104287" tIns="52144" rIns="104287" bIns="52144" rtlCol="0">
            <a:spAutoFit/>
          </a:bodyPr>
          <a:lstStyle/>
          <a:p>
            <a:endParaRPr lang="sv-SE" dirty="0"/>
          </a:p>
          <a:p>
            <a:r>
              <a:rPr lang="sv-SE" sz="2300" dirty="0"/>
              <a:t>Cylinderstudsare, cylinderstudsare med rak repetering (straight pull),</a:t>
            </a:r>
          </a:p>
          <a:p>
            <a:r>
              <a:rPr lang="sv-SE" sz="2300" dirty="0"/>
              <a:t>och bygelrepeter är alla typer av vapen med funktion att: </a:t>
            </a:r>
          </a:p>
          <a:p>
            <a:r>
              <a:rPr lang="sv-SE" sz="2300" dirty="0"/>
              <a:t>du mekaniskt laddar ur och i ett nytt skott i pipan.</a:t>
            </a:r>
          </a:p>
          <a:p>
            <a:endParaRPr lang="sv-SE" sz="900" dirty="0"/>
          </a:p>
          <a:p>
            <a:endParaRPr lang="sv-SE" sz="2300" dirty="0"/>
          </a:p>
        </p:txBody>
      </p:sp>
      <p:pic>
        <p:nvPicPr>
          <p:cNvPr id="1026" name="Picture 2"/>
          <p:cNvPicPr>
            <a:picLocks noChangeAspect="1" noChangeArrowheads="1"/>
          </p:cNvPicPr>
          <p:nvPr/>
        </p:nvPicPr>
        <p:blipFill>
          <a:blip r:embed="rId2" cstate="print"/>
          <a:srcRect/>
          <a:stretch>
            <a:fillRect/>
          </a:stretch>
        </p:blipFill>
        <p:spPr bwMode="auto">
          <a:xfrm>
            <a:off x="1193246" y="2472784"/>
            <a:ext cx="5086277" cy="219857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193246" y="5221817"/>
            <a:ext cx="6200073" cy="1542176"/>
          </a:xfrm>
          <a:prstGeom prst="rect">
            <a:avLst/>
          </a:prstGeom>
          <a:noFill/>
          <a:ln w="9525">
            <a:noFill/>
            <a:miter lim="800000"/>
            <a:headEnd/>
            <a:tailEnd/>
          </a:ln>
        </p:spPr>
      </p:pic>
      <p:sp>
        <p:nvSpPr>
          <p:cNvPr id="6" name="textruta 5"/>
          <p:cNvSpPr txBox="1"/>
          <p:nvPr/>
        </p:nvSpPr>
        <p:spPr>
          <a:xfrm>
            <a:off x="799277" y="4762568"/>
            <a:ext cx="9503672" cy="459249"/>
          </a:xfrm>
          <a:prstGeom prst="rect">
            <a:avLst/>
          </a:prstGeom>
          <a:noFill/>
          <a:ln>
            <a:solidFill>
              <a:schemeClr val="bg1"/>
            </a:solidFill>
          </a:ln>
        </p:spPr>
        <p:txBody>
          <a:bodyPr wrap="square" lIns="104287" tIns="52144" rIns="104287" bIns="52144" rtlCol="0">
            <a:spAutoFit/>
          </a:bodyPr>
          <a:lstStyle/>
          <a:p>
            <a:r>
              <a:rPr lang="sv-SE" sz="2300" dirty="0"/>
              <a:t>Halvautomater sköter automatiskt omladdning efter varje avlossat skott.</a:t>
            </a:r>
          </a:p>
        </p:txBody>
      </p:sp>
    </p:spTree>
    <p:extLst>
      <p:ext uri="{BB962C8B-B14F-4D97-AF65-F5344CB8AC3E}">
        <p14:creationId xmlns:p14="http://schemas.microsoft.com/office/powerpoint/2010/main" val="4005877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495" y="674876"/>
            <a:ext cx="9622632" cy="460832"/>
          </a:xfrm>
        </p:spPr>
        <p:txBody>
          <a:bodyPr>
            <a:normAutofit fontScale="90000"/>
          </a:bodyPr>
          <a:lstStyle/>
          <a:p>
            <a:r>
              <a:rPr lang="sv-SE" b="1" dirty="0">
                <a:solidFill>
                  <a:srgbClr val="FF0000"/>
                </a:solidFill>
              </a:rPr>
              <a:t> </a:t>
            </a:r>
            <a:r>
              <a:rPr lang="sv-SE" b="1" dirty="0"/>
              <a:t>Jaktskyttets ABC I – Kulammunition</a:t>
            </a:r>
            <a:endParaRPr lang="sv-SE" dirty="0"/>
          </a:p>
        </p:txBody>
      </p:sp>
      <p:sp>
        <p:nvSpPr>
          <p:cNvPr id="3" name="textruta 2"/>
          <p:cNvSpPr txBox="1"/>
          <p:nvPr/>
        </p:nvSpPr>
        <p:spPr>
          <a:xfrm>
            <a:off x="630882" y="1332634"/>
            <a:ext cx="9514245" cy="5552952"/>
          </a:xfrm>
          <a:prstGeom prst="rect">
            <a:avLst/>
          </a:prstGeom>
          <a:noFill/>
          <a:ln w="19050">
            <a:solidFill>
              <a:schemeClr val="bg1"/>
            </a:solidFill>
          </a:ln>
        </p:spPr>
        <p:txBody>
          <a:bodyPr wrap="square" lIns="104287" tIns="52144" rIns="104287" bIns="52144" rtlCol="0">
            <a:spAutoFit/>
          </a:bodyPr>
          <a:lstStyle/>
          <a:p>
            <a:r>
              <a:rPr lang="sv-SE" sz="2300" b="1" dirty="0"/>
              <a:t>Ammunition.</a:t>
            </a:r>
          </a:p>
          <a:p>
            <a:r>
              <a:rPr lang="sv-SE" sz="2300" dirty="0"/>
              <a:t>Kulskottet dödar genom att kulan tränger in i kroppen och träffar vitala delar.</a:t>
            </a:r>
          </a:p>
          <a:p>
            <a:r>
              <a:rPr lang="sv-SE" sz="2300" dirty="0"/>
              <a:t>Kulan konstruktion har stor betydelse för skottets verkan.</a:t>
            </a:r>
          </a:p>
          <a:p>
            <a:endParaRPr lang="sv-SE" sz="2300" dirty="0"/>
          </a:p>
          <a:p>
            <a:pPr>
              <a:buFont typeface="Arial" pitchFamily="34" charset="0"/>
              <a:buChar char="•"/>
            </a:pPr>
            <a:r>
              <a:rPr lang="sv-SE" sz="2300" dirty="0"/>
              <a:t> Jaktkulor av typ halvmantel expanderar och blir större när de träffar   </a:t>
            </a:r>
          </a:p>
          <a:p>
            <a:r>
              <a:rPr lang="sv-SE" sz="2300" dirty="0"/>
              <a:t> kroppen och ger därmed större sårkanal. </a:t>
            </a:r>
          </a:p>
          <a:p>
            <a:endParaRPr lang="sv-SE" sz="2300" dirty="0"/>
          </a:p>
          <a:p>
            <a:pPr>
              <a:buFont typeface="Arial" pitchFamily="34" charset="0"/>
              <a:buChar char="•"/>
            </a:pPr>
            <a:r>
              <a:rPr lang="sv-SE" sz="2300" dirty="0"/>
              <a:t> Dessa kulor används vid jakt mot klövvilt och annat större vilt, </a:t>
            </a:r>
          </a:p>
          <a:p>
            <a:r>
              <a:rPr lang="sv-SE" sz="2300" dirty="0"/>
              <a:t>som fordrar (klass 1 vapen) och det finns regler för minsta kulvikt m.m.</a:t>
            </a:r>
          </a:p>
          <a:p>
            <a:endParaRPr lang="sv-SE" sz="2300" dirty="0"/>
          </a:p>
          <a:p>
            <a:pPr>
              <a:buFont typeface="Arial" pitchFamily="34" charset="0"/>
              <a:buChar char="•"/>
            </a:pPr>
            <a:r>
              <a:rPr lang="sv-SE" sz="2300" dirty="0"/>
              <a:t> Helmantlade kulor expanderar inte när de träffar kroppen och dessa                                  kulor används vid jakt mot fågel och mindre pälsvilt.</a:t>
            </a:r>
          </a:p>
          <a:p>
            <a:endParaRPr lang="sv-SE" sz="2300" dirty="0"/>
          </a:p>
          <a:p>
            <a:pPr>
              <a:buFont typeface="Arial" pitchFamily="34" charset="0"/>
              <a:buChar char="•"/>
            </a:pPr>
            <a:r>
              <a:rPr lang="sv-SE" sz="2300" dirty="0"/>
              <a:t> Övningsammunition är av typen helmantel.</a:t>
            </a:r>
          </a:p>
          <a:p>
            <a:endParaRPr lang="sv-SE" sz="900" dirty="0"/>
          </a:p>
        </p:txBody>
      </p:sp>
    </p:spTree>
    <p:extLst>
      <p:ext uri="{BB962C8B-B14F-4D97-AF65-F5344CB8AC3E}">
        <p14:creationId xmlns:p14="http://schemas.microsoft.com/office/powerpoint/2010/main" val="2885420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685510"/>
            <a:ext cx="9622632" cy="1016460"/>
          </a:xfrm>
        </p:spPr>
        <p:txBody>
          <a:bodyPr>
            <a:noAutofit/>
          </a:bodyPr>
          <a:lstStyle/>
          <a:p>
            <a:r>
              <a:rPr lang="sv-SE" sz="3200" b="1" dirty="0"/>
              <a:t>Jaktskyttets ABC I – Ballistik, kulammunition</a:t>
            </a:r>
          </a:p>
        </p:txBody>
      </p:sp>
      <p:sp>
        <p:nvSpPr>
          <p:cNvPr id="3" name="Rektangel 2"/>
          <p:cNvSpPr/>
          <p:nvPr/>
        </p:nvSpPr>
        <p:spPr>
          <a:xfrm>
            <a:off x="630883" y="1893356"/>
            <a:ext cx="9430048" cy="5060509"/>
          </a:xfrm>
          <a:prstGeom prst="rect">
            <a:avLst/>
          </a:prstGeom>
          <a:noFill/>
          <a:ln w="19050">
            <a:solidFill>
              <a:schemeClr val="bg1"/>
            </a:solidFill>
          </a:ln>
        </p:spPr>
        <p:txBody>
          <a:bodyPr wrap="square" lIns="104287" tIns="52144" rIns="104287" bIns="52144">
            <a:spAutoFit/>
          </a:bodyPr>
          <a:lstStyle/>
          <a:p>
            <a:r>
              <a:rPr lang="sv-SE" sz="2300" b="1" dirty="0"/>
              <a:t>Ballistik.</a:t>
            </a:r>
          </a:p>
          <a:p>
            <a:r>
              <a:rPr lang="sv-SE" sz="2300" dirty="0"/>
              <a:t>Ballistik handlar om kulans rörelsebana sedan den lämnat pipan.</a:t>
            </a:r>
          </a:p>
          <a:p>
            <a:endParaRPr lang="sv-SE" sz="2300" dirty="0"/>
          </a:p>
          <a:p>
            <a:pPr>
              <a:buFont typeface="Arial" pitchFamily="34" charset="0"/>
              <a:buChar char="•"/>
            </a:pPr>
            <a:r>
              <a:rPr lang="sv-SE" sz="2300" dirty="0"/>
              <a:t> Detta är en viktigt kunskap, vid (precisions-)skytte på lite längre avstånd.</a:t>
            </a:r>
          </a:p>
          <a:p>
            <a:endParaRPr lang="sv-SE" sz="2300" dirty="0"/>
          </a:p>
          <a:p>
            <a:pPr>
              <a:buFont typeface="Arial" pitchFamily="34" charset="0"/>
              <a:buChar char="•"/>
            </a:pPr>
            <a:r>
              <a:rPr lang="sv-SE" sz="2300" dirty="0"/>
              <a:t> Grunden för ballistik är att kulbanan sjunker så fort kulan lämnat pipan.</a:t>
            </a:r>
          </a:p>
          <a:p>
            <a:endParaRPr lang="sv-SE" sz="2300" dirty="0"/>
          </a:p>
          <a:p>
            <a:pPr>
              <a:buFont typeface="Arial" pitchFamily="34" charset="0"/>
              <a:buChar char="•"/>
            </a:pPr>
            <a:r>
              <a:rPr lang="sv-SE" sz="2300" dirty="0"/>
              <a:t> Olika kalibrar, kulor och utgångshastighet ger olika kulbanor.</a:t>
            </a:r>
          </a:p>
          <a:p>
            <a:endParaRPr lang="sv-SE" sz="2300" dirty="0"/>
          </a:p>
          <a:p>
            <a:pPr>
              <a:buFont typeface="Arial" pitchFamily="34" charset="0"/>
              <a:buChar char="•"/>
            </a:pPr>
            <a:r>
              <a:rPr lang="sv-SE" sz="2300" dirty="0"/>
              <a:t> Ballistiktabeller med kulbanor för varje enskild patron, </a:t>
            </a:r>
          </a:p>
          <a:p>
            <a:r>
              <a:rPr lang="sv-SE" sz="2300" dirty="0"/>
              <a:t>  finns från varje ammunitionstillverkare. </a:t>
            </a:r>
          </a:p>
          <a:p>
            <a:endParaRPr lang="sv-SE" sz="2300" dirty="0"/>
          </a:p>
        </p:txBody>
      </p:sp>
    </p:spTree>
    <p:extLst>
      <p:ext uri="{BB962C8B-B14F-4D97-AF65-F5344CB8AC3E}">
        <p14:creationId xmlns:p14="http://schemas.microsoft.com/office/powerpoint/2010/main" val="1924605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5430103" y="1081071"/>
            <a:ext cx="4715024" cy="603253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Rektangel 10"/>
          <p:cNvSpPr/>
          <p:nvPr/>
        </p:nvSpPr>
        <p:spPr>
          <a:xfrm>
            <a:off x="630882" y="1081071"/>
            <a:ext cx="4378237" cy="603253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522495" y="699615"/>
            <a:ext cx="9622632" cy="381456"/>
          </a:xfrm>
        </p:spPr>
        <p:txBody>
          <a:bodyPr>
            <a:normAutofit fontScale="90000"/>
          </a:bodyPr>
          <a:lstStyle/>
          <a:p>
            <a:r>
              <a:rPr lang="sv-SE" b="1" dirty="0">
                <a:solidFill>
                  <a:srgbClr val="FF0000"/>
                </a:solidFill>
              </a:rPr>
              <a:t> </a:t>
            </a:r>
            <a:r>
              <a:rPr lang="sv-SE" b="1" dirty="0"/>
              <a:t>Jaktskyttets ABC I – Riktmedel</a:t>
            </a:r>
            <a:endParaRPr lang="sv-SE" sz="3200" b="1" dirty="0"/>
          </a:p>
        </p:txBody>
      </p:sp>
      <p:pic>
        <p:nvPicPr>
          <p:cNvPr id="2050" name="Picture 2"/>
          <p:cNvPicPr>
            <a:picLocks noChangeAspect="1" noChangeArrowheads="1"/>
          </p:cNvPicPr>
          <p:nvPr/>
        </p:nvPicPr>
        <p:blipFill>
          <a:blip r:embed="rId2" cstate="print"/>
          <a:srcRect/>
          <a:stretch>
            <a:fillRect/>
          </a:stretch>
        </p:blipFill>
        <p:spPr bwMode="auto">
          <a:xfrm>
            <a:off x="903921" y="3812646"/>
            <a:ext cx="3431624" cy="183742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903921" y="5665852"/>
            <a:ext cx="3431624" cy="109195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851088" y="3541711"/>
            <a:ext cx="3536268" cy="1796846"/>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842589" y="5431286"/>
            <a:ext cx="1524042" cy="1371463"/>
          </a:xfrm>
          <a:prstGeom prst="rect">
            <a:avLst/>
          </a:prstGeom>
          <a:noFill/>
          <a:ln w="9525">
            <a:noFill/>
            <a:miter lim="800000"/>
            <a:headEnd/>
            <a:tailEnd/>
          </a:ln>
        </p:spPr>
      </p:pic>
      <p:sp>
        <p:nvSpPr>
          <p:cNvPr id="8" name="textruta 7"/>
          <p:cNvSpPr txBox="1"/>
          <p:nvPr/>
        </p:nvSpPr>
        <p:spPr>
          <a:xfrm>
            <a:off x="715079" y="1160446"/>
            <a:ext cx="4041449" cy="2721407"/>
          </a:xfrm>
          <a:prstGeom prst="rect">
            <a:avLst/>
          </a:prstGeom>
          <a:noFill/>
          <a:ln>
            <a:noFill/>
          </a:ln>
        </p:spPr>
        <p:txBody>
          <a:bodyPr wrap="square" lIns="104287" tIns="52144" rIns="104287" bIns="52144" rtlCol="0">
            <a:spAutoFit/>
          </a:bodyPr>
          <a:lstStyle/>
          <a:p>
            <a:r>
              <a:rPr lang="sv-SE" sz="2300" b="1" dirty="0"/>
              <a:t>Öppna riktmedel.</a:t>
            </a:r>
          </a:p>
          <a:p>
            <a:endParaRPr lang="sv-SE" sz="900" dirty="0"/>
          </a:p>
          <a:p>
            <a:r>
              <a:rPr lang="sv-SE" sz="2300" dirty="0"/>
              <a:t>Dessa finns i olika utföranden.</a:t>
            </a:r>
          </a:p>
          <a:p>
            <a:r>
              <a:rPr lang="sv-SE" sz="2300" dirty="0"/>
              <a:t>Det klassiska är korn och skåra.</a:t>
            </a:r>
          </a:p>
          <a:p>
            <a:r>
              <a:rPr lang="sv-SE" sz="2300" dirty="0"/>
              <a:t>Det finns också fiberoptiska</a:t>
            </a:r>
          </a:p>
          <a:p>
            <a:r>
              <a:rPr lang="sv-SE" sz="2300" dirty="0"/>
              <a:t>sikten som är svagt lysande.</a:t>
            </a:r>
          </a:p>
        </p:txBody>
      </p:sp>
      <p:sp>
        <p:nvSpPr>
          <p:cNvPr id="9" name="textruta 8"/>
          <p:cNvSpPr txBox="1"/>
          <p:nvPr/>
        </p:nvSpPr>
        <p:spPr>
          <a:xfrm>
            <a:off x="5514300" y="1160447"/>
            <a:ext cx="4546630" cy="2367464"/>
          </a:xfrm>
          <a:prstGeom prst="rect">
            <a:avLst/>
          </a:prstGeom>
          <a:noFill/>
          <a:ln>
            <a:noFill/>
          </a:ln>
        </p:spPr>
        <p:txBody>
          <a:bodyPr wrap="square" lIns="104287" tIns="52144" rIns="104287" bIns="52144" rtlCol="0">
            <a:spAutoFit/>
          </a:bodyPr>
          <a:lstStyle/>
          <a:p>
            <a:r>
              <a:rPr lang="sv-SE" sz="2300" b="1" dirty="0"/>
              <a:t>Kikarsikten.</a:t>
            </a:r>
          </a:p>
          <a:p>
            <a:endParaRPr lang="sv-SE" sz="900" b="1" dirty="0"/>
          </a:p>
          <a:p>
            <a:r>
              <a:rPr lang="sv-SE" sz="2300" dirty="0"/>
              <a:t>Dessa sikten har sina riktmedel monterade i optiken.</a:t>
            </a:r>
          </a:p>
          <a:p>
            <a:r>
              <a:rPr lang="sv-SE" sz="2300" dirty="0"/>
              <a:t>Grova riktmedel är att föredra vid snabba skott och tunna riktmedel är till fördel vid precisionsskytte.</a:t>
            </a:r>
          </a:p>
        </p:txBody>
      </p:sp>
      <p:sp>
        <p:nvSpPr>
          <p:cNvPr id="10" name="textruta 9"/>
          <p:cNvSpPr txBox="1"/>
          <p:nvPr/>
        </p:nvSpPr>
        <p:spPr>
          <a:xfrm>
            <a:off x="7619222" y="5526099"/>
            <a:ext cx="2946890" cy="1167136"/>
          </a:xfrm>
          <a:prstGeom prst="rect">
            <a:avLst/>
          </a:prstGeom>
          <a:noFill/>
        </p:spPr>
        <p:txBody>
          <a:bodyPr wrap="square" lIns="104287" tIns="52144" rIns="104287" bIns="52144" rtlCol="0">
            <a:spAutoFit/>
          </a:bodyPr>
          <a:lstStyle/>
          <a:p>
            <a:r>
              <a:rPr lang="sv-SE" sz="2300" b="1" dirty="0"/>
              <a:t>Rödpunktssikten.</a:t>
            </a:r>
          </a:p>
          <a:p>
            <a:r>
              <a:rPr lang="sv-SE" sz="2300" dirty="0"/>
              <a:t>Har en lysande röd punkt som riktmedel.</a:t>
            </a:r>
          </a:p>
        </p:txBody>
      </p:sp>
    </p:spTree>
    <p:extLst>
      <p:ext uri="{BB962C8B-B14F-4D97-AF65-F5344CB8AC3E}">
        <p14:creationId xmlns:p14="http://schemas.microsoft.com/office/powerpoint/2010/main" val="276075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13497" y="535916"/>
            <a:ext cx="7792280" cy="540207"/>
          </a:xfrm>
        </p:spPr>
        <p:txBody>
          <a:bodyPr>
            <a:noAutofit/>
          </a:bodyPr>
          <a:lstStyle/>
          <a:p>
            <a:r>
              <a:rPr lang="sv-SE" sz="3200" b="1" dirty="0"/>
              <a:t>Jaktskyttets ABC I – Kikarsikten</a:t>
            </a:r>
          </a:p>
        </p:txBody>
      </p:sp>
      <p:sp>
        <p:nvSpPr>
          <p:cNvPr id="5" name="textruta 4"/>
          <p:cNvSpPr txBox="1"/>
          <p:nvPr/>
        </p:nvSpPr>
        <p:spPr>
          <a:xfrm>
            <a:off x="546686" y="1001695"/>
            <a:ext cx="8840670" cy="3290794"/>
          </a:xfrm>
          <a:prstGeom prst="rect">
            <a:avLst/>
          </a:prstGeom>
          <a:noFill/>
          <a:ln w="19050">
            <a:solidFill>
              <a:schemeClr val="bg1"/>
            </a:solidFill>
          </a:ln>
        </p:spPr>
        <p:txBody>
          <a:bodyPr wrap="square" lIns="104287" tIns="52144" rIns="104287" bIns="52144" rtlCol="0">
            <a:spAutoFit/>
          </a:bodyPr>
          <a:lstStyle/>
          <a:p>
            <a:pPr>
              <a:buFont typeface="Arial" pitchFamily="34" charset="0"/>
              <a:buChar char="•"/>
            </a:pPr>
            <a:r>
              <a:rPr lang="sv-SE" sz="2300" dirty="0"/>
              <a:t> Ett kikarsikte är i princip en kikare med fast eller variabel förstoring, som har ett riktmedel monterat i optiken.</a:t>
            </a:r>
          </a:p>
          <a:p>
            <a:pPr>
              <a:buFont typeface="Arial" pitchFamily="34" charset="0"/>
              <a:buChar char="•"/>
            </a:pPr>
            <a:r>
              <a:rPr lang="sv-SE" sz="2300" dirty="0"/>
              <a:t> Grova riktmedel/stolpar/kors är att föredra vid snabba skott,</a:t>
            </a:r>
          </a:p>
          <a:p>
            <a:r>
              <a:rPr lang="sv-SE" sz="2300" dirty="0"/>
              <a:t>eftersom de är ”lätta att se”.</a:t>
            </a:r>
          </a:p>
          <a:p>
            <a:pPr>
              <a:buFont typeface="Arial" pitchFamily="34" charset="0"/>
              <a:buChar char="•"/>
            </a:pPr>
            <a:r>
              <a:rPr lang="sv-SE" sz="2300" dirty="0"/>
              <a:t> Tunna finna hårkors i mitten är till fördel vid precisionsskytte,</a:t>
            </a:r>
          </a:p>
          <a:p>
            <a:r>
              <a:rPr lang="sv-SE" sz="2300" dirty="0"/>
              <a:t>när man behöver sikta noggrant.</a:t>
            </a:r>
          </a:p>
          <a:p>
            <a:pPr>
              <a:buFont typeface="Arial" pitchFamily="34" charset="0"/>
              <a:buChar char="•"/>
            </a:pPr>
            <a:r>
              <a:rPr lang="sv-SE" sz="2300" dirty="0"/>
              <a:t> Belysta riktmedel kan vara till fördel vid skymningsjakt.</a:t>
            </a:r>
          </a:p>
          <a:p>
            <a:pPr>
              <a:buFont typeface="Arial" pitchFamily="34" charset="0"/>
              <a:buChar char="•"/>
            </a:pPr>
            <a:r>
              <a:rPr lang="sv-SE" sz="2300" dirty="0"/>
              <a:t> Stor tubdiameter på den främre linsen ger bättre ljusinsläpp och därmed bättre bildskärpa/ljus vid skytte under skymning.</a:t>
            </a:r>
          </a:p>
        </p:txBody>
      </p:sp>
      <p:sp>
        <p:nvSpPr>
          <p:cNvPr id="7" name="textruta 6"/>
          <p:cNvSpPr txBox="1"/>
          <p:nvPr/>
        </p:nvSpPr>
        <p:spPr>
          <a:xfrm>
            <a:off x="202016" y="4565068"/>
            <a:ext cx="4114801" cy="2228965"/>
          </a:xfrm>
          <a:prstGeom prst="rect">
            <a:avLst/>
          </a:prstGeom>
          <a:solidFill>
            <a:schemeClr val="bg2"/>
          </a:solidFill>
          <a:ln w="28575">
            <a:solidFill>
              <a:schemeClr val="accent1"/>
            </a:solidFill>
          </a:ln>
        </p:spPr>
        <p:txBody>
          <a:bodyPr wrap="square" lIns="104287" tIns="52144" rIns="104287" bIns="52144" rtlCol="0">
            <a:spAutoFit/>
          </a:bodyPr>
          <a:lstStyle/>
          <a:p>
            <a:r>
              <a:rPr lang="sv-SE" sz="2300" dirty="0"/>
              <a:t>Bakre linsen kallas okularlins.</a:t>
            </a:r>
          </a:p>
          <a:p>
            <a:r>
              <a:rPr lang="sv-SE" sz="2300" dirty="0"/>
              <a:t>De flesta kikare har justerbar skärpeinställning på denna lins.</a:t>
            </a:r>
          </a:p>
          <a:p>
            <a:r>
              <a:rPr lang="sv-SE" sz="2300" dirty="0"/>
              <a:t>Där ställer du in skärpan för ditt öga.</a:t>
            </a:r>
          </a:p>
        </p:txBody>
      </p:sp>
      <p:pic>
        <p:nvPicPr>
          <p:cNvPr id="7170" name="Picture 2"/>
          <p:cNvPicPr>
            <a:picLocks noChangeAspect="1" noChangeArrowheads="1"/>
          </p:cNvPicPr>
          <p:nvPr/>
        </p:nvPicPr>
        <p:blipFill rotWithShape="1">
          <a:blip r:embed="rId2" cstate="print"/>
          <a:srcRect t="5633" r="1548" b="15158"/>
          <a:stretch/>
        </p:blipFill>
        <p:spPr bwMode="auto">
          <a:xfrm>
            <a:off x="4408674" y="4582637"/>
            <a:ext cx="6191985" cy="2232833"/>
          </a:xfrm>
          <a:prstGeom prst="rect">
            <a:avLst/>
          </a:prstGeom>
          <a:noFill/>
          <a:ln w="9525">
            <a:noFill/>
            <a:miter lim="800000"/>
            <a:headEnd/>
            <a:tailEnd/>
          </a:ln>
        </p:spPr>
      </p:pic>
    </p:spTree>
    <p:extLst>
      <p:ext uri="{BB962C8B-B14F-4D97-AF65-F5344CB8AC3E}">
        <p14:creationId xmlns:p14="http://schemas.microsoft.com/office/powerpoint/2010/main" val="35363330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18708" y="685509"/>
            <a:ext cx="8654902" cy="1039200"/>
          </a:xfrm>
        </p:spPr>
        <p:txBody>
          <a:bodyPr>
            <a:normAutofit fontScale="90000"/>
          </a:bodyPr>
          <a:lstStyle/>
          <a:p>
            <a:r>
              <a:rPr lang="sv-SE" b="1" dirty="0"/>
              <a:t>Jaktskyttets ABC I – Anpassning med kikarsikte</a:t>
            </a:r>
            <a:endParaRPr lang="sv-SE" sz="3200" b="1" dirty="0"/>
          </a:p>
        </p:txBody>
      </p:sp>
      <p:sp>
        <p:nvSpPr>
          <p:cNvPr id="4" name="textruta 3"/>
          <p:cNvSpPr txBox="1"/>
          <p:nvPr/>
        </p:nvSpPr>
        <p:spPr>
          <a:xfrm>
            <a:off x="106326" y="2045470"/>
            <a:ext cx="10473069" cy="4275679"/>
          </a:xfrm>
          <a:prstGeom prst="rect">
            <a:avLst/>
          </a:prstGeom>
          <a:solidFill>
            <a:schemeClr val="bg2"/>
          </a:solidFill>
          <a:ln w="19050">
            <a:solidFill>
              <a:schemeClr val="bg1"/>
            </a:solidFill>
          </a:ln>
        </p:spPr>
        <p:txBody>
          <a:bodyPr wrap="square" lIns="104287" tIns="52144" rIns="104287" bIns="52144" rtlCol="0">
            <a:spAutoFit/>
          </a:bodyPr>
          <a:lstStyle/>
          <a:p>
            <a:pPr marL="521437" indent="-521437">
              <a:buAutoNum type="arabicPeriod"/>
            </a:pPr>
            <a:r>
              <a:rPr lang="sv-SE" sz="2300" b="1" dirty="0"/>
              <a:t>Kolvängd.</a:t>
            </a:r>
          </a:p>
          <a:p>
            <a:pPr marL="521437" indent="-521437"/>
            <a:r>
              <a:rPr lang="sv-SE" sz="2300" dirty="0"/>
              <a:t>Hur kolvlängden anpassas har vi tidigare gått igenom </a:t>
            </a:r>
          </a:p>
          <a:p>
            <a:pPr marL="521437" indent="-521437"/>
            <a:r>
              <a:rPr lang="sv-SE" sz="2300" dirty="0"/>
              <a:t>och när detta är klart monteras kikaren.</a:t>
            </a:r>
          </a:p>
          <a:p>
            <a:pPr marL="521437" indent="-521437"/>
            <a:endParaRPr lang="sv-SE" sz="900" dirty="0"/>
          </a:p>
          <a:p>
            <a:pPr marL="521437" indent="-521437"/>
            <a:r>
              <a:rPr lang="sv-SE" sz="2300" b="1" dirty="0"/>
              <a:t>2. Kikarens avstånd till ögat.</a:t>
            </a:r>
          </a:p>
          <a:p>
            <a:pPr marL="521437" indent="-521437"/>
            <a:r>
              <a:rPr lang="sv-SE" sz="2300" dirty="0"/>
              <a:t>Kikaren placeras i längdled så att ögat  får rätt avstånd till okularlinsen.</a:t>
            </a:r>
          </a:p>
          <a:p>
            <a:pPr marL="521437" indent="-521437"/>
            <a:r>
              <a:rPr lang="sv-SE" sz="2300" dirty="0"/>
              <a:t>Detta avstånd är normalt 7 - 9 cm.</a:t>
            </a:r>
          </a:p>
          <a:p>
            <a:pPr marL="521437" indent="-521437"/>
            <a:r>
              <a:rPr lang="sv-SE" sz="2300" dirty="0"/>
              <a:t>Man ska inte behöva röra huvudet framåt eller bakåt för att få full bild i kikaren.</a:t>
            </a:r>
          </a:p>
          <a:p>
            <a:pPr marL="521437" indent="-521437"/>
            <a:endParaRPr lang="sv-SE" sz="900" dirty="0"/>
          </a:p>
          <a:p>
            <a:pPr marL="521437" indent="-521437"/>
            <a:r>
              <a:rPr lang="sv-SE" sz="2300" b="1" dirty="0"/>
              <a:t>3. Kolvens höjd.</a:t>
            </a:r>
          </a:p>
          <a:p>
            <a:pPr marL="521437" indent="-521437"/>
            <a:r>
              <a:rPr lang="sv-SE" sz="2300" dirty="0"/>
              <a:t>Därefter anpassas kolvhöjden så att du vid anläggning med kolven mot kinden</a:t>
            </a:r>
          </a:p>
          <a:p>
            <a:pPr marL="521437" indent="-521437"/>
            <a:r>
              <a:rPr lang="sv-SE" sz="2300" dirty="0"/>
              <a:t>direkt får full bild i kikaren.</a:t>
            </a:r>
          </a:p>
          <a:p>
            <a:pPr marL="521437" indent="-521437"/>
            <a:r>
              <a:rPr lang="sv-SE" sz="2300" dirty="0"/>
              <a:t>Man ska inte behöva höja eller sänka huvudet för att få full bild i kikaren.</a:t>
            </a:r>
          </a:p>
        </p:txBody>
      </p:sp>
    </p:spTree>
    <p:extLst>
      <p:ext uri="{BB962C8B-B14F-4D97-AF65-F5344CB8AC3E}">
        <p14:creationId xmlns:p14="http://schemas.microsoft.com/office/powerpoint/2010/main" val="2500894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4591" y="355900"/>
            <a:ext cx="10157222" cy="707355"/>
          </a:xfrm>
        </p:spPr>
        <p:txBody>
          <a:bodyPr>
            <a:noAutofit/>
          </a:bodyPr>
          <a:lstStyle/>
          <a:p>
            <a:r>
              <a:rPr lang="sv-SE" sz="3200" b="1" dirty="0"/>
              <a:t> Jaktskyttets ABC I – Ändring av kolvmått</a:t>
            </a:r>
          </a:p>
        </p:txBody>
      </p:sp>
      <p:sp>
        <p:nvSpPr>
          <p:cNvPr id="3" name="textruta 2"/>
          <p:cNvSpPr txBox="1"/>
          <p:nvPr/>
        </p:nvSpPr>
        <p:spPr>
          <a:xfrm>
            <a:off x="630018" y="1313364"/>
            <a:ext cx="8840670" cy="5614507"/>
          </a:xfrm>
          <a:prstGeom prst="rect">
            <a:avLst/>
          </a:prstGeom>
          <a:noFill/>
          <a:ln w="19050">
            <a:solidFill>
              <a:schemeClr val="bg1"/>
            </a:solidFill>
          </a:ln>
        </p:spPr>
        <p:txBody>
          <a:bodyPr wrap="square" lIns="104287" tIns="52144" rIns="104287" bIns="52144" rtlCol="0">
            <a:spAutoFit/>
          </a:bodyPr>
          <a:lstStyle/>
          <a:p>
            <a:endParaRPr lang="sv-SE" sz="900" dirty="0"/>
          </a:p>
          <a:p>
            <a:r>
              <a:rPr lang="sv-SE" sz="2300" dirty="0"/>
              <a:t>En standardkolv är normalt (i bästa fall) anpassad i höjd, </a:t>
            </a:r>
          </a:p>
          <a:p>
            <a:r>
              <a:rPr lang="sv-SE" sz="2300" dirty="0"/>
              <a:t>så den kan passa för s.k. öppna riktmedel.</a:t>
            </a:r>
          </a:p>
          <a:p>
            <a:endParaRPr lang="sv-SE" sz="900" dirty="0"/>
          </a:p>
          <a:p>
            <a:r>
              <a:rPr lang="sv-SE" sz="2300" dirty="0"/>
              <a:t>För att anpassa en kolv till kikarmontage måste kolven höjas och det kan man göra med ”provisoriska hjälpmedel.”</a:t>
            </a:r>
          </a:p>
          <a:p>
            <a:endParaRPr lang="sv-SE" sz="2300" dirty="0"/>
          </a:p>
          <a:p>
            <a:endParaRPr lang="sv-SE" sz="2300" dirty="0"/>
          </a:p>
          <a:p>
            <a:endParaRPr lang="sv-SE" sz="2300" dirty="0"/>
          </a:p>
          <a:p>
            <a:endParaRPr lang="sv-SE" sz="2300" dirty="0"/>
          </a:p>
          <a:p>
            <a:endParaRPr lang="sv-SE" sz="2300" dirty="0"/>
          </a:p>
          <a:p>
            <a:endParaRPr lang="sv-SE" sz="2300" dirty="0"/>
          </a:p>
          <a:p>
            <a:pPr>
              <a:buFont typeface="Arial" pitchFamily="34" charset="0"/>
              <a:buChar char="•"/>
            </a:pPr>
            <a:r>
              <a:rPr lang="sv-SE" sz="2300" dirty="0"/>
              <a:t> Om man bygger om en kolv permanent, så blir man begränsad av höjden, därför att man måste kunna ta ur slutstycket ur vapnet.</a:t>
            </a:r>
          </a:p>
          <a:p>
            <a:endParaRPr lang="sv-SE" sz="900" dirty="0"/>
          </a:p>
          <a:p>
            <a:pPr>
              <a:buFont typeface="Arial" pitchFamily="34" charset="0"/>
              <a:buChar char="•"/>
            </a:pPr>
            <a:r>
              <a:rPr lang="sv-SE" sz="2300" dirty="0"/>
              <a:t> Justerbara kolvar finns som tillägg på vissa vapen och kan också monteras på alla vapen i efterhand. </a:t>
            </a:r>
          </a:p>
          <a:p>
            <a:endParaRPr lang="sv-SE" sz="900" dirty="0"/>
          </a:p>
        </p:txBody>
      </p:sp>
      <p:pic>
        <p:nvPicPr>
          <p:cNvPr id="1026" name="Picture 2"/>
          <p:cNvPicPr>
            <a:picLocks noChangeAspect="1" noChangeArrowheads="1"/>
          </p:cNvPicPr>
          <p:nvPr/>
        </p:nvPicPr>
        <p:blipFill>
          <a:blip r:embed="rId3" cstate="print"/>
          <a:srcRect/>
          <a:stretch>
            <a:fillRect/>
          </a:stretch>
        </p:blipFill>
        <p:spPr bwMode="auto">
          <a:xfrm>
            <a:off x="4945368" y="3298640"/>
            <a:ext cx="4078903" cy="164395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6431" y="3298640"/>
            <a:ext cx="3923312" cy="1643954"/>
          </a:xfrm>
          <a:prstGeom prst="rect">
            <a:avLst/>
          </a:prstGeom>
          <a:noFill/>
          <a:ln w="9525">
            <a:noFill/>
            <a:miter lim="800000"/>
            <a:headEnd/>
            <a:tailEnd/>
          </a:ln>
        </p:spPr>
      </p:pic>
    </p:spTree>
    <p:extLst>
      <p:ext uri="{BB962C8B-B14F-4D97-AF65-F5344CB8AC3E}">
        <p14:creationId xmlns:p14="http://schemas.microsoft.com/office/powerpoint/2010/main" val="366566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3325" y="1195873"/>
            <a:ext cx="9622632" cy="540207"/>
          </a:xfrm>
        </p:spPr>
        <p:txBody>
          <a:bodyPr>
            <a:noAutofit/>
          </a:bodyPr>
          <a:lstStyle/>
          <a:p>
            <a:r>
              <a:rPr lang="sv-SE" sz="3200" b="1" dirty="0"/>
              <a:t>Jaktskyttets ABC I – Vapenanpassning kolvlängd.</a:t>
            </a:r>
          </a:p>
        </p:txBody>
      </p:sp>
      <p:pic>
        <p:nvPicPr>
          <p:cNvPr id="5" name="Picture 3"/>
          <p:cNvPicPr>
            <a:picLocks noChangeAspect="1" noChangeArrowheads="1"/>
          </p:cNvPicPr>
          <p:nvPr/>
        </p:nvPicPr>
        <p:blipFill>
          <a:blip r:embed="rId3" cstate="print"/>
          <a:srcRect/>
          <a:stretch>
            <a:fillRect/>
          </a:stretch>
        </p:blipFill>
        <p:spPr>
          <a:xfrm>
            <a:off x="5326368" y="1877567"/>
            <a:ext cx="4378237" cy="2486587"/>
          </a:xfrm>
          <a:prstGeom prst="rect">
            <a:avLst/>
          </a:prstGeom>
        </p:spPr>
      </p:pic>
      <p:pic>
        <p:nvPicPr>
          <p:cNvPr id="1026" name="Picture 2" descr="I:\Kula\Lyfter sida 1.jpg"/>
          <p:cNvPicPr>
            <a:picLocks noChangeAspect="1" noChangeArrowheads="1"/>
          </p:cNvPicPr>
          <p:nvPr/>
        </p:nvPicPr>
        <p:blipFill>
          <a:blip r:embed="rId4" cstate="print"/>
          <a:srcRect/>
          <a:stretch>
            <a:fillRect/>
          </a:stretch>
        </p:blipFill>
        <p:spPr bwMode="auto">
          <a:xfrm>
            <a:off x="799275" y="3958663"/>
            <a:ext cx="3452071" cy="1931097"/>
          </a:xfrm>
          <a:prstGeom prst="rect">
            <a:avLst/>
          </a:prstGeom>
          <a:noFill/>
        </p:spPr>
      </p:pic>
      <p:pic>
        <p:nvPicPr>
          <p:cNvPr id="1027" name="Picture 3" descr="I:\Kula\Lyfter sida 6.jpg"/>
          <p:cNvPicPr>
            <a:picLocks noChangeAspect="1" noChangeArrowheads="1"/>
          </p:cNvPicPr>
          <p:nvPr/>
        </p:nvPicPr>
        <p:blipFill>
          <a:blip r:embed="rId5" cstate="print"/>
          <a:srcRect/>
          <a:stretch>
            <a:fillRect/>
          </a:stretch>
        </p:blipFill>
        <p:spPr bwMode="auto">
          <a:xfrm>
            <a:off x="799277" y="1877567"/>
            <a:ext cx="3452071" cy="1981646"/>
          </a:xfrm>
          <a:prstGeom prst="rect">
            <a:avLst/>
          </a:prstGeom>
          <a:noFill/>
        </p:spPr>
      </p:pic>
      <p:cxnSp>
        <p:nvCxnSpPr>
          <p:cNvPr id="9" name="Rak pil 8"/>
          <p:cNvCxnSpPr/>
          <p:nvPr/>
        </p:nvCxnSpPr>
        <p:spPr>
          <a:xfrm flipV="1">
            <a:off x="1395075" y="2530549"/>
            <a:ext cx="0" cy="335921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799277" y="5994454"/>
            <a:ext cx="3452071" cy="813193"/>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Bakkappan ska kunna </a:t>
            </a:r>
          </a:p>
          <a:p>
            <a:r>
              <a:rPr lang="sv-SE" sz="2300" dirty="0"/>
              <a:t>lyftas rakt upp till axeln.</a:t>
            </a:r>
          </a:p>
        </p:txBody>
      </p:sp>
      <p:sp>
        <p:nvSpPr>
          <p:cNvPr id="13" name="textruta 12"/>
          <p:cNvSpPr txBox="1"/>
          <p:nvPr/>
        </p:nvSpPr>
        <p:spPr>
          <a:xfrm>
            <a:off x="5747352" y="4767714"/>
            <a:ext cx="3536268"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En större kula monterad </a:t>
            </a:r>
          </a:p>
          <a:p>
            <a:r>
              <a:rPr lang="sv-SE" sz="2300" dirty="0"/>
              <a:t>på slutstyckets handtag </a:t>
            </a:r>
          </a:p>
          <a:p>
            <a:r>
              <a:rPr lang="sv-SE" sz="2300" dirty="0"/>
              <a:t>underlättar omladdningen</a:t>
            </a:r>
            <a:r>
              <a:rPr lang="sv-SE" dirty="0"/>
              <a:t>.</a:t>
            </a:r>
          </a:p>
        </p:txBody>
      </p:sp>
      <p:cxnSp>
        <p:nvCxnSpPr>
          <p:cNvPr id="15" name="Rak pil 14"/>
          <p:cNvCxnSpPr/>
          <p:nvPr/>
        </p:nvCxnSpPr>
        <p:spPr>
          <a:xfrm flipV="1">
            <a:off x="7347093" y="3372602"/>
            <a:ext cx="0" cy="127000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485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6210" y="227009"/>
            <a:ext cx="9694734" cy="962536"/>
          </a:xfrm>
        </p:spPr>
        <p:txBody>
          <a:bodyPr>
            <a:noAutofit/>
          </a:bodyPr>
          <a:lstStyle/>
          <a:p>
            <a:r>
              <a:rPr lang="sv-SE" sz="3200" b="1" dirty="0"/>
              <a:t>Jaktskyttets ABC I – Vapenanpassning, justerbar kolv</a:t>
            </a:r>
          </a:p>
        </p:txBody>
      </p:sp>
      <p:sp>
        <p:nvSpPr>
          <p:cNvPr id="3" name="textruta 2"/>
          <p:cNvSpPr txBox="1"/>
          <p:nvPr/>
        </p:nvSpPr>
        <p:spPr>
          <a:xfrm>
            <a:off x="303864" y="1174247"/>
            <a:ext cx="10019426" cy="2367464"/>
          </a:xfrm>
          <a:prstGeom prst="rect">
            <a:avLst/>
          </a:prstGeom>
          <a:noFill/>
          <a:ln w="19050">
            <a:solidFill>
              <a:schemeClr val="bg1"/>
            </a:solidFill>
          </a:ln>
        </p:spPr>
        <p:txBody>
          <a:bodyPr wrap="square" lIns="104287" tIns="52144" rIns="104287" bIns="52144" rtlCol="0">
            <a:spAutoFit/>
          </a:bodyPr>
          <a:lstStyle/>
          <a:p>
            <a:r>
              <a:rPr lang="sv-SE" sz="2300" dirty="0"/>
              <a:t>Förutsättning för att skjuta effektivt vid det snabba frihandsskyttet och vid skytte mot rörliga mål, är att vapnet måste passa dig så bra att du i samband med anläggning (kolven mot kinden) direkt ska få rätt siktlinje mot vapnets riktmedel. </a:t>
            </a:r>
          </a:p>
          <a:p>
            <a:endParaRPr lang="sv-SE" sz="900" dirty="0"/>
          </a:p>
          <a:p>
            <a:r>
              <a:rPr lang="sv-SE" sz="2300" dirty="0"/>
              <a:t>* Om inte kolven är anpassad, så går det åt tid att ”söka/leta” rätt siktlinje för riktmedlen före skott. Då kan det vara svårt att hinna med vid snabba skott.</a:t>
            </a:r>
          </a:p>
        </p:txBody>
      </p:sp>
      <p:pic>
        <p:nvPicPr>
          <p:cNvPr id="3074" name="Picture 2"/>
          <p:cNvPicPr>
            <a:picLocks noChangeAspect="1" noChangeArrowheads="1"/>
          </p:cNvPicPr>
          <p:nvPr/>
        </p:nvPicPr>
        <p:blipFill>
          <a:blip r:embed="rId2" cstate="print"/>
          <a:srcRect/>
          <a:stretch>
            <a:fillRect/>
          </a:stretch>
        </p:blipFill>
        <p:spPr bwMode="auto">
          <a:xfrm>
            <a:off x="462489" y="3541711"/>
            <a:ext cx="4516013" cy="2778142"/>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574801" y="3541711"/>
            <a:ext cx="4546630" cy="2778142"/>
          </a:xfrm>
          <a:prstGeom prst="rect">
            <a:avLst/>
          </a:prstGeom>
          <a:noFill/>
          <a:ln w="9525">
            <a:noFill/>
            <a:miter lim="800000"/>
            <a:headEnd/>
            <a:tailEnd/>
          </a:ln>
        </p:spPr>
      </p:pic>
      <p:cxnSp>
        <p:nvCxnSpPr>
          <p:cNvPr id="15" name="Rak pil 14"/>
          <p:cNvCxnSpPr/>
          <p:nvPr/>
        </p:nvCxnSpPr>
        <p:spPr>
          <a:xfrm flipV="1">
            <a:off x="1978032" y="4482109"/>
            <a:ext cx="3445305" cy="32493"/>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flipV="1">
            <a:off x="6945647" y="4499318"/>
            <a:ext cx="3536268" cy="191243"/>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1" name="textruta 20"/>
          <p:cNvSpPr txBox="1"/>
          <p:nvPr/>
        </p:nvSpPr>
        <p:spPr>
          <a:xfrm>
            <a:off x="462489" y="6319853"/>
            <a:ext cx="4516013" cy="459249"/>
          </a:xfrm>
          <a:prstGeom prst="rect">
            <a:avLst/>
          </a:prstGeom>
          <a:noFill/>
        </p:spPr>
        <p:txBody>
          <a:bodyPr wrap="square" lIns="104287" tIns="52144" rIns="104287" bIns="52144" rtlCol="0">
            <a:spAutoFit/>
          </a:bodyPr>
          <a:lstStyle/>
          <a:p>
            <a:r>
              <a:rPr lang="sv-SE" sz="2300" dirty="0"/>
              <a:t>Öppna riktmedel – Låg kolvkam.</a:t>
            </a:r>
          </a:p>
        </p:txBody>
      </p:sp>
      <p:sp>
        <p:nvSpPr>
          <p:cNvPr id="23" name="textruta 22"/>
          <p:cNvSpPr txBox="1"/>
          <p:nvPr/>
        </p:nvSpPr>
        <p:spPr>
          <a:xfrm>
            <a:off x="5574801" y="6319853"/>
            <a:ext cx="4640656" cy="459249"/>
          </a:xfrm>
          <a:prstGeom prst="rect">
            <a:avLst/>
          </a:prstGeom>
          <a:noFill/>
        </p:spPr>
        <p:txBody>
          <a:bodyPr wrap="square" lIns="104287" tIns="52144" rIns="104287" bIns="52144" rtlCol="0">
            <a:spAutoFit/>
          </a:bodyPr>
          <a:lstStyle/>
          <a:p>
            <a:r>
              <a:rPr lang="sv-SE" sz="2300" dirty="0"/>
              <a:t>Optiskt riktmedel – Hög kolvkam.</a:t>
            </a:r>
          </a:p>
        </p:txBody>
      </p:sp>
      <p:sp>
        <p:nvSpPr>
          <p:cNvPr id="10" name="Ellips 9"/>
          <p:cNvSpPr/>
          <p:nvPr/>
        </p:nvSpPr>
        <p:spPr>
          <a:xfrm>
            <a:off x="800139" y="4158375"/>
            <a:ext cx="1683937" cy="87313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1" name="Ellips 10"/>
          <p:cNvSpPr/>
          <p:nvPr/>
        </p:nvSpPr>
        <p:spPr>
          <a:xfrm>
            <a:off x="5851087" y="4392101"/>
            <a:ext cx="1683937" cy="87313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Tree>
    <p:extLst>
      <p:ext uri="{BB962C8B-B14F-4D97-AF65-F5344CB8AC3E}">
        <p14:creationId xmlns:p14="http://schemas.microsoft.com/office/powerpoint/2010/main" val="3730608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2981" y="1244057"/>
            <a:ext cx="9851032" cy="381456"/>
          </a:xfrm>
        </p:spPr>
        <p:txBody>
          <a:bodyPr>
            <a:normAutofit fontScale="90000"/>
          </a:bodyPr>
          <a:lstStyle/>
          <a:p>
            <a:r>
              <a:rPr lang="sv-SE" b="1" dirty="0"/>
              <a:t>Jaktskyttets ABC I – </a:t>
            </a:r>
            <a:br>
              <a:rPr lang="sv-SE" b="1" dirty="0"/>
            </a:br>
            <a:r>
              <a:rPr lang="sv-SE" b="1" dirty="0"/>
              <a:t>Justerbara kolvar och kikarsikte/optik</a:t>
            </a:r>
            <a:r>
              <a:rPr lang="sv-SE" sz="3200" b="1" dirty="0"/>
              <a:t>.</a:t>
            </a:r>
          </a:p>
        </p:txBody>
      </p:sp>
      <p:pic>
        <p:nvPicPr>
          <p:cNvPr id="1026" name="Picture 2"/>
          <p:cNvPicPr>
            <a:picLocks noChangeAspect="1" noChangeArrowheads="1"/>
          </p:cNvPicPr>
          <p:nvPr/>
        </p:nvPicPr>
        <p:blipFill>
          <a:blip r:embed="rId2" cstate="print"/>
          <a:srcRect/>
          <a:stretch>
            <a:fillRect/>
          </a:stretch>
        </p:blipFill>
        <p:spPr bwMode="auto">
          <a:xfrm>
            <a:off x="7167781" y="3273754"/>
            <a:ext cx="3252093" cy="1805922"/>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687043" y="3273754"/>
            <a:ext cx="3252093" cy="181642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20122" y="3284254"/>
            <a:ext cx="3263230" cy="1805922"/>
          </a:xfrm>
          <a:prstGeom prst="rect">
            <a:avLst/>
          </a:prstGeom>
          <a:noFill/>
          <a:ln w="9525">
            <a:noFill/>
            <a:miter lim="800000"/>
            <a:headEnd/>
            <a:tailEnd/>
          </a:ln>
        </p:spPr>
      </p:pic>
      <p:sp>
        <p:nvSpPr>
          <p:cNvPr id="6" name="textruta 5"/>
          <p:cNvSpPr txBox="1"/>
          <p:nvPr/>
        </p:nvSpPr>
        <p:spPr>
          <a:xfrm>
            <a:off x="7372930" y="5207884"/>
            <a:ext cx="2841796" cy="1521079"/>
          </a:xfrm>
          <a:prstGeom prst="rect">
            <a:avLst/>
          </a:prstGeom>
          <a:noFill/>
          <a:ln w="19050">
            <a:solidFill>
              <a:schemeClr val="bg1"/>
            </a:solidFill>
          </a:ln>
        </p:spPr>
        <p:txBody>
          <a:bodyPr wrap="square" lIns="104287" tIns="52144" rIns="104287" bIns="52144" rtlCol="0">
            <a:spAutoFit/>
          </a:bodyPr>
          <a:lstStyle/>
          <a:p>
            <a:r>
              <a:rPr lang="sv-SE" sz="2300" b="1" dirty="0"/>
              <a:t>Hög kolv.</a:t>
            </a:r>
          </a:p>
          <a:p>
            <a:r>
              <a:rPr lang="sv-SE" sz="2300" dirty="0"/>
              <a:t>Bra anläggning</a:t>
            </a:r>
          </a:p>
          <a:p>
            <a:r>
              <a:rPr lang="sv-SE" sz="2300" dirty="0"/>
              <a:t>med kindkontakt.</a:t>
            </a:r>
          </a:p>
          <a:p>
            <a:r>
              <a:rPr lang="sv-SE" sz="2300" dirty="0"/>
              <a:t>= Full bild i kikaren.</a:t>
            </a:r>
          </a:p>
        </p:txBody>
      </p:sp>
      <p:sp>
        <p:nvSpPr>
          <p:cNvPr id="7" name="textruta 6"/>
          <p:cNvSpPr txBox="1"/>
          <p:nvPr/>
        </p:nvSpPr>
        <p:spPr>
          <a:xfrm>
            <a:off x="4028064" y="5207886"/>
            <a:ext cx="2694299" cy="1521079"/>
          </a:xfrm>
          <a:prstGeom prst="rect">
            <a:avLst/>
          </a:prstGeom>
          <a:noFill/>
          <a:ln w="19050">
            <a:solidFill>
              <a:schemeClr val="bg1"/>
            </a:solidFill>
          </a:ln>
        </p:spPr>
        <p:txBody>
          <a:bodyPr wrap="square" lIns="104287" tIns="52144" rIns="104287" bIns="52144" rtlCol="0">
            <a:spAutoFit/>
          </a:bodyPr>
          <a:lstStyle/>
          <a:p>
            <a:r>
              <a:rPr lang="sv-SE" sz="2300" b="1" dirty="0"/>
              <a:t>Låg kolv.</a:t>
            </a:r>
          </a:p>
          <a:p>
            <a:r>
              <a:rPr lang="sv-SE" sz="2300" dirty="0"/>
              <a:t>Ingen kindkontakt</a:t>
            </a:r>
          </a:p>
          <a:p>
            <a:r>
              <a:rPr lang="sv-SE" sz="2300" dirty="0"/>
              <a:t>för att få</a:t>
            </a:r>
          </a:p>
          <a:p>
            <a:r>
              <a:rPr lang="sv-SE" sz="2300" dirty="0"/>
              <a:t>full bild i kikaren.</a:t>
            </a:r>
          </a:p>
        </p:txBody>
      </p:sp>
      <p:sp>
        <p:nvSpPr>
          <p:cNvPr id="8" name="textruta 7"/>
          <p:cNvSpPr txBox="1"/>
          <p:nvPr/>
        </p:nvSpPr>
        <p:spPr>
          <a:xfrm>
            <a:off x="546685" y="5207885"/>
            <a:ext cx="2610103" cy="1521079"/>
          </a:xfrm>
          <a:prstGeom prst="rect">
            <a:avLst/>
          </a:prstGeom>
          <a:noFill/>
          <a:ln w="19050">
            <a:solidFill>
              <a:schemeClr val="bg1"/>
            </a:solidFill>
          </a:ln>
        </p:spPr>
        <p:txBody>
          <a:bodyPr wrap="square" lIns="104287" tIns="52144" rIns="104287" bIns="52144" rtlCol="0">
            <a:spAutoFit/>
          </a:bodyPr>
          <a:lstStyle/>
          <a:p>
            <a:r>
              <a:rPr lang="sv-SE" sz="2300" b="1" dirty="0"/>
              <a:t>Låg kolv.</a:t>
            </a:r>
          </a:p>
          <a:p>
            <a:r>
              <a:rPr lang="sv-SE" sz="2300" dirty="0"/>
              <a:t>Kindkontakt ger</a:t>
            </a:r>
          </a:p>
          <a:p>
            <a:r>
              <a:rPr lang="sv-SE" sz="2300" dirty="0"/>
              <a:t>ingen bild i kikaren.</a:t>
            </a:r>
          </a:p>
        </p:txBody>
      </p:sp>
      <p:sp>
        <p:nvSpPr>
          <p:cNvPr id="10" name="textruta 9"/>
          <p:cNvSpPr txBox="1"/>
          <p:nvPr/>
        </p:nvSpPr>
        <p:spPr>
          <a:xfrm>
            <a:off x="3551715" y="1583398"/>
            <a:ext cx="5738993" cy="1690356"/>
          </a:xfrm>
          <a:prstGeom prst="rect">
            <a:avLst/>
          </a:prstGeom>
          <a:solidFill>
            <a:schemeClr val="bg2"/>
          </a:solidFill>
          <a:ln w="38100">
            <a:solidFill>
              <a:schemeClr val="bg1"/>
            </a:solidFill>
          </a:ln>
        </p:spPr>
        <p:txBody>
          <a:bodyPr wrap="square" lIns="104287" tIns="52144" rIns="104287" bIns="52144" rtlCol="0">
            <a:spAutoFit/>
          </a:bodyPr>
          <a:lstStyle/>
          <a:p>
            <a:r>
              <a:rPr lang="sv-SE" sz="2000" b="1" dirty="0">
                <a:solidFill>
                  <a:schemeClr val="accent1"/>
                </a:solidFill>
              </a:rPr>
              <a:t>  A.  Rätt anpassning. </a:t>
            </a:r>
          </a:p>
          <a:p>
            <a:r>
              <a:rPr lang="sv-SE" sz="2000" b="1" dirty="0">
                <a:solidFill>
                  <a:schemeClr val="accent1"/>
                </a:solidFill>
              </a:rPr>
              <a:t>  B.  Bra anläggning </a:t>
            </a:r>
          </a:p>
          <a:p>
            <a:r>
              <a:rPr lang="sv-SE" sz="2000" b="1" dirty="0">
                <a:solidFill>
                  <a:schemeClr val="accent1"/>
                </a:solidFill>
              </a:rPr>
              <a:t>        med kindkontakt.</a:t>
            </a:r>
          </a:p>
          <a:p>
            <a:r>
              <a:rPr lang="sv-SE" sz="2000" b="1" dirty="0">
                <a:solidFill>
                  <a:schemeClr val="accent1"/>
                </a:solidFill>
              </a:rPr>
              <a:t>                  =</a:t>
            </a:r>
          </a:p>
          <a:p>
            <a:r>
              <a:rPr lang="sv-SE" sz="2000" b="1" dirty="0">
                <a:solidFill>
                  <a:schemeClr val="accent1"/>
                </a:solidFill>
              </a:rPr>
              <a:t>  C.  Full bild i kikaren</a:t>
            </a:r>
            <a:r>
              <a:rPr lang="sv-SE" sz="2300" b="1" dirty="0">
                <a:solidFill>
                  <a:schemeClr val="accent1"/>
                </a:solidFill>
              </a:rPr>
              <a:t>.</a:t>
            </a:r>
          </a:p>
        </p:txBody>
      </p:sp>
      <p:sp>
        <p:nvSpPr>
          <p:cNvPr id="36" name="Ellips 35"/>
          <p:cNvSpPr/>
          <p:nvPr/>
        </p:nvSpPr>
        <p:spPr>
          <a:xfrm>
            <a:off x="4151012" y="3424252"/>
            <a:ext cx="1768134" cy="1270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37" name="Ellips 36"/>
          <p:cNvSpPr/>
          <p:nvPr/>
        </p:nvSpPr>
        <p:spPr>
          <a:xfrm>
            <a:off x="546685" y="3546961"/>
            <a:ext cx="1852331" cy="1270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38" name="Ellips 37"/>
          <p:cNvSpPr/>
          <p:nvPr/>
        </p:nvSpPr>
        <p:spPr>
          <a:xfrm>
            <a:off x="7167781" y="3416285"/>
            <a:ext cx="1936528" cy="1270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9" name="Rak pil 8"/>
          <p:cNvCxnSpPr/>
          <p:nvPr/>
        </p:nvCxnSpPr>
        <p:spPr>
          <a:xfrm flipH="1">
            <a:off x="1573619" y="3891516"/>
            <a:ext cx="1909733" cy="15977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Frihandsfigur 14"/>
          <p:cNvSpPr/>
          <p:nvPr/>
        </p:nvSpPr>
        <p:spPr>
          <a:xfrm>
            <a:off x="4444409" y="4242391"/>
            <a:ext cx="931959" cy="490126"/>
          </a:xfrm>
          <a:custGeom>
            <a:avLst/>
            <a:gdLst>
              <a:gd name="connsiteX0" fmla="*/ 372140 w 931959"/>
              <a:gd name="connsiteY0" fmla="*/ 0 h 490126"/>
              <a:gd name="connsiteX1" fmla="*/ 0 w 931959"/>
              <a:gd name="connsiteY1" fmla="*/ 21265 h 490126"/>
            </a:gdLst>
            <a:ahLst/>
            <a:cxnLst>
              <a:cxn ang="0">
                <a:pos x="connsiteX0" y="connsiteY0"/>
              </a:cxn>
              <a:cxn ang="0">
                <a:pos x="connsiteX1" y="connsiteY1"/>
              </a:cxn>
            </a:cxnLst>
            <a:rect l="l" t="t" r="r" b="b"/>
            <a:pathLst>
              <a:path w="931959" h="490126">
                <a:moveTo>
                  <a:pt x="372140" y="0"/>
                </a:moveTo>
                <a:cubicBezTo>
                  <a:pt x="909970" y="420872"/>
                  <a:pt x="1447800" y="841744"/>
                  <a:pt x="0" y="2126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16"/>
          <p:cNvCxnSpPr/>
          <p:nvPr/>
        </p:nvCxnSpPr>
        <p:spPr>
          <a:xfrm>
            <a:off x="4444409" y="4242391"/>
            <a:ext cx="4659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Rak pil 18"/>
          <p:cNvCxnSpPr/>
          <p:nvPr/>
        </p:nvCxnSpPr>
        <p:spPr>
          <a:xfrm flipH="1">
            <a:off x="8259350" y="3854444"/>
            <a:ext cx="2062716" cy="15977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475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9181" y="802469"/>
            <a:ext cx="9622632" cy="381456"/>
          </a:xfrm>
        </p:spPr>
        <p:txBody>
          <a:bodyPr>
            <a:noAutofit/>
          </a:bodyPr>
          <a:lstStyle/>
          <a:p>
            <a:r>
              <a:rPr lang="sv-SE" sz="3200" b="1" dirty="0">
                <a:solidFill>
                  <a:srgbClr val="FF0000"/>
                </a:solidFill>
              </a:rPr>
              <a:t> </a:t>
            </a:r>
            <a:r>
              <a:rPr lang="sv-SE" sz="3200" b="1" dirty="0"/>
              <a:t>Jaktskyttets ABC I – Inskjutning.</a:t>
            </a:r>
          </a:p>
        </p:txBody>
      </p:sp>
      <p:pic>
        <p:nvPicPr>
          <p:cNvPr id="2050" name="Picture 2"/>
          <p:cNvPicPr>
            <a:picLocks noChangeAspect="1" noChangeArrowheads="1"/>
          </p:cNvPicPr>
          <p:nvPr/>
        </p:nvPicPr>
        <p:blipFill>
          <a:blip r:embed="rId3" cstate="print"/>
          <a:srcRect/>
          <a:stretch>
            <a:fillRect/>
          </a:stretch>
        </p:blipFill>
        <p:spPr bwMode="auto">
          <a:xfrm>
            <a:off x="6571724" y="2402816"/>
            <a:ext cx="3758911" cy="3354764"/>
          </a:xfrm>
          <a:prstGeom prst="rect">
            <a:avLst/>
          </a:prstGeom>
          <a:noFill/>
          <a:ln w="9525">
            <a:noFill/>
            <a:miter lim="800000"/>
            <a:headEnd/>
            <a:tailEnd/>
          </a:ln>
        </p:spPr>
      </p:pic>
      <p:sp>
        <p:nvSpPr>
          <p:cNvPr id="5" name="textruta 4"/>
          <p:cNvSpPr txBox="1"/>
          <p:nvPr/>
        </p:nvSpPr>
        <p:spPr>
          <a:xfrm>
            <a:off x="172763" y="2365552"/>
            <a:ext cx="6398961" cy="3429293"/>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Inskjutning bör i grunden alltid göras i sittande ställning vid en stabil skjutbänk, som har möjlighet att få/ge ett stabilt stöd för vapnet.</a:t>
            </a:r>
          </a:p>
          <a:p>
            <a:pPr>
              <a:buFont typeface="Arial" pitchFamily="34" charset="0"/>
              <a:buChar char="•"/>
            </a:pPr>
            <a:r>
              <a:rPr lang="sv-SE" sz="2300" dirty="0"/>
              <a:t> Fixera målet med riktmedlet, krama av skottet.</a:t>
            </a:r>
          </a:p>
          <a:p>
            <a:endParaRPr lang="sv-SE" sz="900" dirty="0"/>
          </a:p>
          <a:p>
            <a:pPr>
              <a:buFont typeface="Arial" pitchFamily="34" charset="0"/>
              <a:buChar char="•"/>
            </a:pPr>
            <a:r>
              <a:rPr lang="sv-SE" sz="2300" dirty="0"/>
              <a:t> Ta alltid det främre stödet mot framstocken.</a:t>
            </a:r>
          </a:p>
          <a:p>
            <a:pPr>
              <a:buFont typeface="Arial" pitchFamily="34" charset="0"/>
              <a:buChar char="•"/>
            </a:pPr>
            <a:r>
              <a:rPr lang="sv-SE" sz="2300" dirty="0"/>
              <a:t> Ta aldrig stöd direkt mot pipan, </a:t>
            </a:r>
          </a:p>
          <a:p>
            <a:r>
              <a:rPr lang="sv-SE" sz="2300" dirty="0"/>
              <a:t>för då kan du få ett felaktigt träffläge.</a:t>
            </a:r>
          </a:p>
          <a:p>
            <a:pPr>
              <a:buFont typeface="Arial" pitchFamily="34" charset="0"/>
              <a:buChar char="•"/>
            </a:pPr>
            <a:r>
              <a:rPr lang="sv-SE" sz="2300" dirty="0"/>
              <a:t> Det bakre stödet kan vara t.ex. fyllda sandsäckar.</a:t>
            </a:r>
          </a:p>
        </p:txBody>
      </p:sp>
    </p:spTree>
    <p:extLst>
      <p:ext uri="{BB962C8B-B14F-4D97-AF65-F5344CB8AC3E}">
        <p14:creationId xmlns:p14="http://schemas.microsoft.com/office/powerpoint/2010/main" val="108053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24099" y="4210079"/>
            <a:ext cx="4967615" cy="1838284"/>
          </a:xfrm>
          <a:prstGeom prst="rect">
            <a:avLst/>
          </a:prstGeom>
          <a:noFill/>
          <a:ln w="9525">
            <a:noFill/>
            <a:miter lim="800000"/>
            <a:headEnd/>
            <a:tailEnd/>
          </a:ln>
        </p:spPr>
      </p:pic>
      <p:sp>
        <p:nvSpPr>
          <p:cNvPr id="2" name="Rubrik 1"/>
          <p:cNvSpPr>
            <a:spLocks noGrp="1"/>
          </p:cNvSpPr>
          <p:nvPr>
            <p:ph type="title"/>
          </p:nvPr>
        </p:nvSpPr>
        <p:spPr>
          <a:xfrm>
            <a:off x="482968" y="589911"/>
            <a:ext cx="9622632" cy="381456"/>
          </a:xfrm>
        </p:spPr>
        <p:txBody>
          <a:bodyPr>
            <a:normAutofit fontScale="90000"/>
          </a:bodyPr>
          <a:lstStyle/>
          <a:p>
            <a:r>
              <a:rPr lang="sv-SE" b="1" dirty="0">
                <a:solidFill>
                  <a:srgbClr val="FF0000"/>
                </a:solidFill>
              </a:rPr>
              <a:t> </a:t>
            </a:r>
            <a:r>
              <a:rPr lang="sv-SE" b="1" dirty="0"/>
              <a:t>Jaktskyttets ABC I – Inskjutning</a:t>
            </a:r>
            <a:r>
              <a:rPr lang="sv-SE" sz="3200" b="1" dirty="0"/>
              <a:t>.</a:t>
            </a:r>
          </a:p>
        </p:txBody>
      </p:sp>
      <p:sp>
        <p:nvSpPr>
          <p:cNvPr id="6" name="textruta 5"/>
          <p:cNvSpPr txBox="1"/>
          <p:nvPr/>
        </p:nvSpPr>
        <p:spPr>
          <a:xfrm>
            <a:off x="255585" y="1909112"/>
            <a:ext cx="5388599" cy="1875022"/>
          </a:xfrm>
          <a:prstGeom prst="rect">
            <a:avLst/>
          </a:prstGeom>
          <a:noFill/>
          <a:ln w="19050">
            <a:solidFill>
              <a:schemeClr val="bg1"/>
            </a:solidFill>
          </a:ln>
        </p:spPr>
        <p:txBody>
          <a:bodyPr wrap="square" lIns="104287" tIns="52144" rIns="104287" bIns="52144" rtlCol="0">
            <a:spAutoFit/>
          </a:bodyPr>
          <a:lstStyle/>
          <a:p>
            <a:r>
              <a:rPr lang="sv-SE" sz="2300" dirty="0"/>
              <a:t>Den övre skruven/ratten används för att justera höjdläget.</a:t>
            </a:r>
          </a:p>
          <a:p>
            <a:r>
              <a:rPr lang="sv-SE" sz="2300" dirty="0"/>
              <a:t>Märkning U, Up, H och en pilriktning visar hur du skruvar för att höja träffläget. </a:t>
            </a:r>
          </a:p>
        </p:txBody>
      </p:sp>
      <p:sp>
        <p:nvSpPr>
          <p:cNvPr id="7" name="textruta 6"/>
          <p:cNvSpPr txBox="1"/>
          <p:nvPr/>
        </p:nvSpPr>
        <p:spPr>
          <a:xfrm>
            <a:off x="5561800" y="4699879"/>
            <a:ext cx="5130014" cy="1875022"/>
          </a:xfrm>
          <a:prstGeom prst="rect">
            <a:avLst/>
          </a:prstGeom>
          <a:noFill/>
          <a:ln w="19050">
            <a:solidFill>
              <a:schemeClr val="bg1"/>
            </a:solidFill>
          </a:ln>
        </p:spPr>
        <p:txBody>
          <a:bodyPr wrap="square" lIns="104287" tIns="52144" rIns="104287" bIns="52144" rtlCol="0">
            <a:spAutoFit/>
          </a:bodyPr>
          <a:lstStyle/>
          <a:p>
            <a:r>
              <a:rPr lang="sv-SE" sz="2300" dirty="0"/>
              <a:t>Sidoskruven/ratten används för att justera sidoläget.</a:t>
            </a:r>
          </a:p>
          <a:p>
            <a:r>
              <a:rPr lang="sv-SE" sz="2300" dirty="0"/>
              <a:t>Märkning R och pilriktning visar hur du flyttar träffläget till höger.</a:t>
            </a:r>
          </a:p>
          <a:p>
            <a:r>
              <a:rPr lang="sv-SE" sz="2300" dirty="0"/>
              <a:t>Märkning L flyttar träffläget till vänster.</a:t>
            </a:r>
          </a:p>
        </p:txBody>
      </p:sp>
      <p:cxnSp>
        <p:nvCxnSpPr>
          <p:cNvPr id="15" name="Rak pil 14"/>
          <p:cNvCxnSpPr/>
          <p:nvPr/>
        </p:nvCxnSpPr>
        <p:spPr>
          <a:xfrm flipH="1" flipV="1">
            <a:off x="2807906" y="4871846"/>
            <a:ext cx="2753895" cy="43380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a:off x="2509284" y="3444949"/>
            <a:ext cx="149083" cy="989483"/>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5804078" y="1062726"/>
            <a:ext cx="4645457" cy="3567793"/>
          </a:xfrm>
          <a:prstGeom prst="rect">
            <a:avLst/>
          </a:prstGeom>
          <a:solidFill>
            <a:schemeClr val="bg2"/>
          </a:solidFill>
          <a:ln w="19050">
            <a:solidFill>
              <a:schemeClr val="accent1"/>
            </a:solidFill>
          </a:ln>
        </p:spPr>
        <p:txBody>
          <a:bodyPr wrap="square" lIns="104287" tIns="52144" rIns="104287" bIns="52144" rtlCol="0">
            <a:spAutoFit/>
          </a:bodyPr>
          <a:lstStyle/>
          <a:p>
            <a:r>
              <a:rPr lang="sv-SE" sz="2300" b="1" dirty="0"/>
              <a:t>Gradering i mm eller tum.</a:t>
            </a:r>
          </a:p>
          <a:p>
            <a:endParaRPr lang="sv-SE" sz="900" b="1" dirty="0"/>
          </a:p>
          <a:p>
            <a:r>
              <a:rPr lang="sv-SE" sz="2300" dirty="0"/>
              <a:t> Om kikaren har mm gradering så innebär ett klick/streck:</a:t>
            </a:r>
          </a:p>
          <a:p>
            <a:r>
              <a:rPr lang="sv-SE" sz="2300" dirty="0"/>
              <a:t>10 mm förflyttning </a:t>
            </a:r>
          </a:p>
          <a:p>
            <a:r>
              <a:rPr lang="sv-SE" sz="2300" dirty="0"/>
              <a:t>vid 100 meters avstånd.</a:t>
            </a:r>
          </a:p>
          <a:p>
            <a:endParaRPr lang="sv-SE" sz="900" dirty="0"/>
          </a:p>
          <a:p>
            <a:r>
              <a:rPr lang="sv-SE" sz="2300" dirty="0"/>
              <a:t>Om kikaren har tum gradering så innebär ett klick/streck:</a:t>
            </a:r>
          </a:p>
          <a:p>
            <a:r>
              <a:rPr lang="sv-SE" sz="2300" dirty="0"/>
              <a:t>(1/4 tum) 7 mm förflyttning</a:t>
            </a:r>
          </a:p>
          <a:p>
            <a:r>
              <a:rPr lang="sv-SE" sz="2300" dirty="0"/>
              <a:t>vid 100 meters avstånd.</a:t>
            </a:r>
          </a:p>
        </p:txBody>
      </p:sp>
    </p:spTree>
    <p:extLst>
      <p:ext uri="{BB962C8B-B14F-4D97-AF65-F5344CB8AC3E}">
        <p14:creationId xmlns:p14="http://schemas.microsoft.com/office/powerpoint/2010/main" val="2875627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80994" y="664245"/>
            <a:ext cx="9622632" cy="1015700"/>
          </a:xfrm>
        </p:spPr>
        <p:txBody>
          <a:bodyPr>
            <a:normAutofit fontScale="90000"/>
          </a:bodyPr>
          <a:lstStyle/>
          <a:p>
            <a:r>
              <a:rPr lang="sv-SE" b="1" dirty="0"/>
              <a:t>Jaktskyttets ABC I – Frihandsskytte</a:t>
            </a:r>
            <a:r>
              <a:rPr lang="sv-SE" sz="3200" b="1" dirty="0"/>
              <a:t>,    stillastående mål. </a:t>
            </a:r>
          </a:p>
        </p:txBody>
      </p:sp>
      <p:pic>
        <p:nvPicPr>
          <p:cNvPr id="2054" name="Picture 6"/>
          <p:cNvPicPr>
            <a:picLocks noChangeAspect="1" noChangeArrowheads="1"/>
          </p:cNvPicPr>
          <p:nvPr/>
        </p:nvPicPr>
        <p:blipFill rotWithShape="1">
          <a:blip r:embed="rId3" cstate="print"/>
          <a:srcRect t="1699" r="8168"/>
          <a:stretch/>
        </p:blipFill>
        <p:spPr bwMode="auto">
          <a:xfrm>
            <a:off x="4167150" y="2459012"/>
            <a:ext cx="1515544" cy="1506931"/>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682318" y="3965944"/>
            <a:ext cx="3031087" cy="1406940"/>
          </a:xfrm>
          <a:prstGeom prst="rect">
            <a:avLst/>
          </a:prstGeom>
          <a:noFill/>
          <a:ln w="9525">
            <a:noFill/>
            <a:miter lim="800000"/>
            <a:headEnd/>
            <a:tailEnd/>
          </a:ln>
        </p:spPr>
      </p:pic>
      <p:pic>
        <p:nvPicPr>
          <p:cNvPr id="2056" name="Picture 8"/>
          <p:cNvPicPr>
            <a:picLocks noChangeAspect="1" noChangeArrowheads="1"/>
          </p:cNvPicPr>
          <p:nvPr/>
        </p:nvPicPr>
        <p:blipFill>
          <a:blip r:embed="rId5" cstate="print"/>
          <a:srcRect/>
          <a:stretch>
            <a:fillRect/>
          </a:stretch>
        </p:blipFill>
        <p:spPr bwMode="auto">
          <a:xfrm>
            <a:off x="4167150" y="3965944"/>
            <a:ext cx="1514674" cy="1406940"/>
          </a:xfrm>
          <a:prstGeom prst="rect">
            <a:avLst/>
          </a:prstGeom>
          <a:noFill/>
          <a:ln w="9525">
            <a:noFill/>
            <a:miter lim="800000"/>
            <a:headEnd/>
            <a:tailEnd/>
          </a:ln>
        </p:spPr>
      </p:pic>
      <p:pic>
        <p:nvPicPr>
          <p:cNvPr id="2057" name="Picture 9"/>
          <p:cNvPicPr>
            <a:picLocks noChangeAspect="1" noChangeArrowheads="1"/>
          </p:cNvPicPr>
          <p:nvPr/>
        </p:nvPicPr>
        <p:blipFill>
          <a:blip r:embed="rId6" cstate="print"/>
          <a:srcRect/>
          <a:stretch>
            <a:fillRect/>
          </a:stretch>
        </p:blipFill>
        <p:spPr bwMode="auto">
          <a:xfrm>
            <a:off x="682317" y="5372884"/>
            <a:ext cx="3031087" cy="1406940"/>
          </a:xfrm>
          <a:prstGeom prst="rect">
            <a:avLst/>
          </a:prstGeom>
          <a:noFill/>
          <a:ln w="9525">
            <a:noFill/>
            <a:miter lim="800000"/>
            <a:headEnd/>
            <a:tailEnd/>
          </a:ln>
        </p:spPr>
      </p:pic>
      <p:pic>
        <p:nvPicPr>
          <p:cNvPr id="2058" name="Picture 10"/>
          <p:cNvPicPr>
            <a:picLocks noChangeAspect="1" noChangeArrowheads="1"/>
          </p:cNvPicPr>
          <p:nvPr/>
        </p:nvPicPr>
        <p:blipFill>
          <a:blip r:embed="rId7" cstate="print"/>
          <a:srcRect/>
          <a:stretch>
            <a:fillRect/>
          </a:stretch>
        </p:blipFill>
        <p:spPr bwMode="auto">
          <a:xfrm>
            <a:off x="4167151" y="5347988"/>
            <a:ext cx="1515543" cy="1406579"/>
          </a:xfrm>
          <a:prstGeom prst="rect">
            <a:avLst/>
          </a:prstGeom>
          <a:noFill/>
          <a:ln w="9525">
            <a:noFill/>
            <a:miter lim="800000"/>
            <a:headEnd/>
            <a:tailEnd/>
          </a:ln>
        </p:spPr>
      </p:pic>
      <p:sp>
        <p:nvSpPr>
          <p:cNvPr id="19" name="textruta 18"/>
          <p:cNvSpPr txBox="1"/>
          <p:nvPr/>
        </p:nvSpPr>
        <p:spPr>
          <a:xfrm>
            <a:off x="6176377" y="2805881"/>
            <a:ext cx="3873055" cy="813193"/>
          </a:xfrm>
          <a:prstGeom prst="rect">
            <a:avLst/>
          </a:prstGeom>
          <a:solidFill>
            <a:schemeClr val="bg2"/>
          </a:solidFill>
          <a:ln w="19050">
            <a:solidFill>
              <a:schemeClr val="bg1"/>
            </a:solidFill>
          </a:ln>
        </p:spPr>
        <p:txBody>
          <a:bodyPr wrap="square" lIns="104287" tIns="52144" rIns="104287" bIns="52144" rtlCol="0">
            <a:spAutoFit/>
          </a:bodyPr>
          <a:lstStyle/>
          <a:p>
            <a:pPr>
              <a:buFont typeface="Arial" pitchFamily="34" charset="0"/>
              <a:buChar char="•"/>
            </a:pPr>
            <a:r>
              <a:rPr lang="sv-SE" sz="2300" dirty="0"/>
              <a:t> Rikta mynningen mot målet.</a:t>
            </a:r>
          </a:p>
        </p:txBody>
      </p:sp>
      <p:sp>
        <p:nvSpPr>
          <p:cNvPr id="20" name="textruta 19"/>
          <p:cNvSpPr txBox="1"/>
          <p:nvPr/>
        </p:nvSpPr>
        <p:spPr>
          <a:xfrm>
            <a:off x="6176377" y="4065079"/>
            <a:ext cx="3873055" cy="1167136"/>
          </a:xfrm>
          <a:prstGeom prst="rect">
            <a:avLst/>
          </a:prstGeom>
          <a:solidFill>
            <a:schemeClr val="bg2"/>
          </a:solidFill>
          <a:ln w="19050">
            <a:solidFill>
              <a:schemeClr val="bg1"/>
            </a:solidFill>
          </a:ln>
        </p:spPr>
        <p:txBody>
          <a:bodyPr wrap="square" lIns="104287" tIns="52144" rIns="104287" bIns="52144" rtlCol="0">
            <a:spAutoFit/>
          </a:bodyPr>
          <a:lstStyle/>
          <a:p>
            <a:pPr>
              <a:buFont typeface="Arial" pitchFamily="34" charset="0"/>
              <a:buChar char="•"/>
            </a:pPr>
            <a:r>
              <a:rPr lang="sv-SE" sz="2300" dirty="0"/>
              <a:t> Lyft vapnet till anläggning</a:t>
            </a:r>
          </a:p>
          <a:p>
            <a:r>
              <a:rPr lang="sv-SE" sz="2300" dirty="0"/>
              <a:t>och ha kontroll över mynningen mot målet.</a:t>
            </a:r>
          </a:p>
        </p:txBody>
      </p:sp>
      <p:sp>
        <p:nvSpPr>
          <p:cNvPr id="21" name="textruta 20"/>
          <p:cNvSpPr txBox="1"/>
          <p:nvPr/>
        </p:nvSpPr>
        <p:spPr>
          <a:xfrm>
            <a:off x="6176377" y="5467709"/>
            <a:ext cx="4179735" cy="1167136"/>
          </a:xfrm>
          <a:prstGeom prst="rect">
            <a:avLst/>
          </a:prstGeom>
          <a:solidFill>
            <a:schemeClr val="bg2"/>
          </a:solidFill>
          <a:ln w="19050">
            <a:solidFill>
              <a:schemeClr val="bg1"/>
            </a:solidFill>
          </a:ln>
        </p:spPr>
        <p:txBody>
          <a:bodyPr wrap="square" lIns="104287" tIns="52144" rIns="104287" bIns="52144" rtlCol="0">
            <a:spAutoFit/>
          </a:bodyPr>
          <a:lstStyle/>
          <a:p>
            <a:pPr>
              <a:buFont typeface="Arial" pitchFamily="34" charset="0"/>
              <a:buChar char="•"/>
            </a:pPr>
            <a:r>
              <a:rPr lang="sv-SE" sz="2300" dirty="0"/>
              <a:t> Vid anläggning ska siktlinjen falla in i mot målet genom/via vapnets rikmedel.</a:t>
            </a:r>
          </a:p>
        </p:txBody>
      </p:sp>
      <p:pic>
        <p:nvPicPr>
          <p:cNvPr id="15" name="Picture 2" descr="I:\Kula\Lyfter sida 1.jpg"/>
          <p:cNvPicPr>
            <a:picLocks noChangeAspect="1" noChangeArrowheads="1"/>
          </p:cNvPicPr>
          <p:nvPr/>
        </p:nvPicPr>
        <p:blipFill rotWithShape="1">
          <a:blip r:embed="rId8" cstate="print"/>
          <a:srcRect b="6610"/>
          <a:stretch/>
        </p:blipFill>
        <p:spPr bwMode="auto">
          <a:xfrm>
            <a:off x="682318" y="2459013"/>
            <a:ext cx="3031086" cy="1506931"/>
          </a:xfrm>
          <a:prstGeom prst="rect">
            <a:avLst/>
          </a:prstGeom>
          <a:noFill/>
        </p:spPr>
      </p:pic>
      <p:sp>
        <p:nvSpPr>
          <p:cNvPr id="16" name="textruta 15"/>
          <p:cNvSpPr txBox="1"/>
          <p:nvPr/>
        </p:nvSpPr>
        <p:spPr>
          <a:xfrm>
            <a:off x="535187" y="1619785"/>
            <a:ext cx="9514245" cy="813193"/>
          </a:xfrm>
          <a:prstGeom prst="rect">
            <a:avLst/>
          </a:prstGeom>
          <a:noFill/>
          <a:ln w="19050">
            <a:solidFill>
              <a:schemeClr val="bg1"/>
            </a:solidFill>
          </a:ln>
        </p:spPr>
        <p:txBody>
          <a:bodyPr wrap="square" lIns="104287" tIns="52144" rIns="104287" bIns="52144" rtlCol="0">
            <a:spAutoFit/>
          </a:bodyPr>
          <a:lstStyle/>
          <a:p>
            <a:r>
              <a:rPr lang="sv-SE" sz="2300" b="1" dirty="0"/>
              <a:t>Pek- och lyftteknik (öga-mynning-mål).</a:t>
            </a:r>
          </a:p>
          <a:p>
            <a:r>
              <a:rPr lang="sv-SE" sz="2300" dirty="0"/>
              <a:t>Tekniken är i grunden densamma som vid hagelskytte.</a:t>
            </a:r>
          </a:p>
        </p:txBody>
      </p:sp>
    </p:spTree>
    <p:extLst>
      <p:ext uri="{BB962C8B-B14F-4D97-AF65-F5344CB8AC3E}">
        <p14:creationId xmlns:p14="http://schemas.microsoft.com/office/powerpoint/2010/main" val="1106854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73125" y="1254170"/>
            <a:ext cx="9622632" cy="398275"/>
          </a:xfrm>
        </p:spPr>
        <p:txBody>
          <a:bodyPr>
            <a:normAutofit fontScale="90000"/>
          </a:bodyPr>
          <a:lstStyle/>
          <a:p>
            <a:r>
              <a:rPr lang="sv-SE" b="1" dirty="0"/>
              <a:t>Jaktskyttets ABC I – Skott mot stillastående mål</a:t>
            </a:r>
            <a:endParaRPr lang="sv-SE" sz="3200" b="1" dirty="0"/>
          </a:p>
        </p:txBody>
      </p:sp>
      <p:pic>
        <p:nvPicPr>
          <p:cNvPr id="3" name="Picture 3"/>
          <p:cNvPicPr>
            <a:picLocks noChangeAspect="1" noChangeArrowheads="1"/>
          </p:cNvPicPr>
          <p:nvPr/>
        </p:nvPicPr>
        <p:blipFill rotWithShape="1">
          <a:blip r:embed="rId3" cstate="print"/>
          <a:srcRect t="4802"/>
          <a:stretch/>
        </p:blipFill>
        <p:spPr bwMode="auto">
          <a:xfrm>
            <a:off x="6505932" y="1251969"/>
            <a:ext cx="2439347" cy="5392235"/>
          </a:xfrm>
          <a:prstGeom prst="rect">
            <a:avLst/>
          </a:prstGeom>
          <a:noFill/>
          <a:ln w="9525">
            <a:noFill/>
            <a:miter lim="800000"/>
            <a:headEnd/>
            <a:tailEnd/>
          </a:ln>
        </p:spPr>
      </p:pic>
      <p:sp>
        <p:nvSpPr>
          <p:cNvPr id="4" name="textruta 3"/>
          <p:cNvSpPr txBox="1"/>
          <p:nvPr/>
        </p:nvSpPr>
        <p:spPr>
          <a:xfrm>
            <a:off x="1201479" y="2008052"/>
            <a:ext cx="3790001" cy="597749"/>
          </a:xfrm>
          <a:prstGeom prst="rect">
            <a:avLst/>
          </a:prstGeom>
          <a:noFill/>
          <a:ln w="19050">
            <a:solidFill>
              <a:schemeClr val="bg1"/>
            </a:solidFill>
          </a:ln>
        </p:spPr>
        <p:txBody>
          <a:bodyPr wrap="square" lIns="104287" tIns="52144" rIns="104287" bIns="52144" rtlCol="0">
            <a:spAutoFit/>
          </a:bodyPr>
          <a:lstStyle/>
          <a:p>
            <a:r>
              <a:rPr lang="sv-SE" sz="2300" b="1" dirty="0"/>
              <a:t>Skjutteknik – Lyftrörelse.</a:t>
            </a:r>
          </a:p>
          <a:p>
            <a:endParaRPr lang="sv-SE" sz="900" dirty="0"/>
          </a:p>
        </p:txBody>
      </p:sp>
      <p:sp>
        <p:nvSpPr>
          <p:cNvPr id="5" name="Eller 4"/>
          <p:cNvSpPr/>
          <p:nvPr/>
        </p:nvSpPr>
        <p:spPr>
          <a:xfrm>
            <a:off x="7287418" y="5747907"/>
            <a:ext cx="673575" cy="635004"/>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6" name="Eller 5"/>
          <p:cNvSpPr/>
          <p:nvPr/>
        </p:nvSpPr>
        <p:spPr>
          <a:xfrm>
            <a:off x="7263214" y="3630585"/>
            <a:ext cx="673575" cy="635004"/>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7" name="Eller 6"/>
          <p:cNvSpPr/>
          <p:nvPr/>
        </p:nvSpPr>
        <p:spPr>
          <a:xfrm>
            <a:off x="7224776" y="1650246"/>
            <a:ext cx="673575" cy="635004"/>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8" name="textruta 7"/>
          <p:cNvSpPr txBox="1"/>
          <p:nvPr/>
        </p:nvSpPr>
        <p:spPr>
          <a:xfrm>
            <a:off x="2500451" y="2820176"/>
            <a:ext cx="2104921" cy="2228965"/>
          </a:xfrm>
          <a:prstGeom prst="rect">
            <a:avLst/>
          </a:prstGeom>
          <a:solidFill>
            <a:schemeClr val="bg2"/>
          </a:solidFill>
          <a:ln>
            <a:solidFill>
              <a:schemeClr val="bg1"/>
            </a:solidFill>
          </a:ln>
        </p:spPr>
        <p:txBody>
          <a:bodyPr wrap="square" lIns="104287" tIns="52144" rIns="104287" bIns="52144" rtlCol="0">
            <a:spAutoFit/>
          </a:bodyPr>
          <a:lstStyle/>
          <a:p>
            <a:r>
              <a:rPr lang="sv-SE" sz="2300" b="1" dirty="0">
                <a:solidFill>
                  <a:srgbClr val="FF0000"/>
                </a:solidFill>
              </a:rPr>
              <a:t>    </a:t>
            </a:r>
            <a:r>
              <a:rPr lang="sv-SE" sz="2300" b="1" dirty="0"/>
              <a:t>Lyftrörelse.</a:t>
            </a:r>
            <a:endParaRPr lang="sv-SE" sz="2300" dirty="0"/>
          </a:p>
          <a:p>
            <a:r>
              <a:rPr lang="sv-SE" sz="2300" dirty="0"/>
              <a:t>Lyft riktmedlet underifrån och upp till målets träffområde.</a:t>
            </a:r>
          </a:p>
        </p:txBody>
      </p:sp>
      <p:sp>
        <p:nvSpPr>
          <p:cNvPr id="12" name="textruta 11"/>
          <p:cNvSpPr txBox="1"/>
          <p:nvPr/>
        </p:nvSpPr>
        <p:spPr>
          <a:xfrm>
            <a:off x="382773" y="5606734"/>
            <a:ext cx="6340279" cy="1552354"/>
          </a:xfrm>
          <a:prstGeom prst="rect">
            <a:avLst/>
          </a:prstGeom>
          <a:noFill/>
          <a:ln>
            <a:solidFill>
              <a:schemeClr val="bg1"/>
            </a:solidFill>
          </a:ln>
        </p:spPr>
        <p:txBody>
          <a:bodyPr wrap="square" lIns="0" tIns="0" rIns="0" bIns="0" rtlCol="0">
            <a:noAutofit/>
          </a:bodyPr>
          <a:lstStyle/>
          <a:p>
            <a:pPr lvl="0" defTabSz="914400">
              <a:buFont typeface="Arial" pitchFamily="34" charset="0"/>
              <a:buChar char="•"/>
            </a:pPr>
            <a:r>
              <a:rPr lang="sv-SE" sz="2000" dirty="0">
                <a:solidFill>
                  <a:prstClr val="black"/>
                </a:solidFill>
                <a:latin typeface="Calibri" panose="020F0502020204030204"/>
              </a:rPr>
              <a:t> </a:t>
            </a:r>
            <a:r>
              <a:rPr lang="sv-SE" sz="2000" i="1" dirty="0">
                <a:solidFill>
                  <a:schemeClr val="accent1"/>
                </a:solidFill>
                <a:latin typeface="DINOT"/>
              </a:rPr>
              <a:t>Att styra vapnet/riktmedlet med denna teknik, fungerar mycket bättre än att man försöker sikta mitt i målet och ”hålla still”.</a:t>
            </a:r>
          </a:p>
        </p:txBody>
      </p:sp>
      <p:cxnSp>
        <p:nvCxnSpPr>
          <p:cNvPr id="18" name="Rak pil 17"/>
          <p:cNvCxnSpPr>
            <a:stCxn id="8" idx="3"/>
          </p:cNvCxnSpPr>
          <p:nvPr/>
        </p:nvCxnSpPr>
        <p:spPr>
          <a:xfrm>
            <a:off x="4605372" y="3934659"/>
            <a:ext cx="3029466" cy="213075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0" name="Rak pil 19"/>
          <p:cNvCxnSpPr>
            <a:stCxn id="8" idx="3"/>
          </p:cNvCxnSpPr>
          <p:nvPr/>
        </p:nvCxnSpPr>
        <p:spPr>
          <a:xfrm>
            <a:off x="4605372" y="3934659"/>
            <a:ext cx="3029466" cy="1342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2" name="Rak pil 21"/>
          <p:cNvCxnSpPr>
            <a:stCxn id="8" idx="3"/>
          </p:cNvCxnSpPr>
          <p:nvPr/>
        </p:nvCxnSpPr>
        <p:spPr>
          <a:xfrm flipV="1">
            <a:off x="4605372" y="1967748"/>
            <a:ext cx="3029466" cy="1966911"/>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991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78292" y="302737"/>
            <a:ext cx="10103623" cy="1398472"/>
          </a:xfrm>
        </p:spPr>
        <p:txBody>
          <a:bodyPr>
            <a:noAutofit/>
          </a:bodyPr>
          <a:lstStyle/>
          <a:p>
            <a:r>
              <a:rPr lang="sv-SE" sz="3200" b="1" dirty="0"/>
              <a:t>Jaktskyttets ABC I – Precisionsskytte, att skjuta med stöd</a:t>
            </a:r>
          </a:p>
        </p:txBody>
      </p:sp>
      <p:pic>
        <p:nvPicPr>
          <p:cNvPr id="1026" name="Picture 2"/>
          <p:cNvPicPr>
            <a:picLocks noChangeAspect="1" noChangeArrowheads="1"/>
          </p:cNvPicPr>
          <p:nvPr/>
        </p:nvPicPr>
        <p:blipFill>
          <a:blip r:embed="rId3" cstate="print"/>
          <a:srcRect/>
          <a:stretch>
            <a:fillRect/>
          </a:stretch>
        </p:blipFill>
        <p:spPr bwMode="auto">
          <a:xfrm>
            <a:off x="449266" y="2906707"/>
            <a:ext cx="2694299" cy="182829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04204" y="1746043"/>
            <a:ext cx="2581094" cy="150813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912395" y="3057822"/>
            <a:ext cx="2441738" cy="1571149"/>
          </a:xfrm>
          <a:prstGeom prst="rect">
            <a:avLst/>
          </a:prstGeom>
          <a:noFill/>
          <a:ln w="9525">
            <a:noFill/>
            <a:miter lim="800000"/>
            <a:headEnd/>
            <a:tailEnd/>
          </a:ln>
        </p:spPr>
      </p:pic>
      <p:pic>
        <p:nvPicPr>
          <p:cNvPr id="1029" name="Picture 5"/>
          <p:cNvPicPr>
            <a:picLocks noChangeAspect="1" noChangeArrowheads="1"/>
          </p:cNvPicPr>
          <p:nvPr/>
        </p:nvPicPr>
        <p:blipFill rotWithShape="1">
          <a:blip r:embed="rId6" cstate="print"/>
          <a:srcRect r="5147"/>
          <a:stretch/>
        </p:blipFill>
        <p:spPr bwMode="auto">
          <a:xfrm>
            <a:off x="449264" y="4986244"/>
            <a:ext cx="2694299" cy="1724222"/>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3331496" y="2906707"/>
            <a:ext cx="2392454" cy="3803759"/>
          </a:xfrm>
          <a:prstGeom prst="rect">
            <a:avLst/>
          </a:prstGeom>
          <a:noFill/>
          <a:ln w="9525">
            <a:noFill/>
            <a:miter lim="800000"/>
            <a:headEnd/>
            <a:tailEnd/>
          </a:ln>
        </p:spPr>
      </p:pic>
      <p:pic>
        <p:nvPicPr>
          <p:cNvPr id="1031" name="Picture 7"/>
          <p:cNvPicPr>
            <a:picLocks noChangeAspect="1" noChangeArrowheads="1"/>
          </p:cNvPicPr>
          <p:nvPr/>
        </p:nvPicPr>
        <p:blipFill rotWithShape="1">
          <a:blip r:embed="rId8" cstate="print"/>
          <a:srcRect t="4672"/>
          <a:stretch/>
        </p:blipFill>
        <p:spPr bwMode="auto">
          <a:xfrm>
            <a:off x="5963269" y="3853200"/>
            <a:ext cx="1721089" cy="2507658"/>
          </a:xfrm>
          <a:prstGeom prst="rect">
            <a:avLst/>
          </a:prstGeom>
          <a:noFill/>
          <a:ln w="9525">
            <a:noFill/>
            <a:miter lim="800000"/>
            <a:headEnd/>
            <a:tailEnd/>
          </a:ln>
        </p:spPr>
      </p:pic>
      <p:sp>
        <p:nvSpPr>
          <p:cNvPr id="10" name="textruta 9"/>
          <p:cNvSpPr txBox="1"/>
          <p:nvPr/>
        </p:nvSpPr>
        <p:spPr>
          <a:xfrm>
            <a:off x="332308" y="2093514"/>
            <a:ext cx="5590028" cy="813193"/>
          </a:xfrm>
          <a:prstGeom prst="rect">
            <a:avLst/>
          </a:prstGeom>
          <a:solidFill>
            <a:schemeClr val="bg2"/>
          </a:solidFill>
          <a:ln>
            <a:solidFill>
              <a:schemeClr val="bg1"/>
            </a:solidFill>
          </a:ln>
        </p:spPr>
        <p:txBody>
          <a:bodyPr wrap="square" lIns="104287" tIns="52144" rIns="104287" bIns="52144" rtlCol="0">
            <a:spAutoFit/>
          </a:bodyPr>
          <a:lstStyle/>
          <a:p>
            <a:r>
              <a:rPr lang="sv-SE" sz="2300" dirty="0">
                <a:solidFill>
                  <a:schemeClr val="accent1"/>
                </a:solidFill>
              </a:rPr>
              <a:t>Här visas några exempel på skytte med stöd.</a:t>
            </a:r>
          </a:p>
        </p:txBody>
      </p:sp>
      <p:sp>
        <p:nvSpPr>
          <p:cNvPr id="13" name="Ellips 12"/>
          <p:cNvSpPr/>
          <p:nvPr/>
        </p:nvSpPr>
        <p:spPr>
          <a:xfrm>
            <a:off x="6823814" y="1922692"/>
            <a:ext cx="757772" cy="71437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4" name="Ellips 13"/>
          <p:cNvSpPr/>
          <p:nvPr/>
        </p:nvSpPr>
        <p:spPr>
          <a:xfrm>
            <a:off x="8429497" y="3405292"/>
            <a:ext cx="1010362" cy="103188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cxnSp>
        <p:nvCxnSpPr>
          <p:cNvPr id="16" name="Rak 15"/>
          <p:cNvCxnSpPr>
            <a:stCxn id="13" idx="5"/>
            <a:endCxn id="14" idx="1"/>
          </p:cNvCxnSpPr>
          <p:nvPr/>
        </p:nvCxnSpPr>
        <p:spPr>
          <a:xfrm>
            <a:off x="7470613" y="2532453"/>
            <a:ext cx="1106848" cy="102395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9" cstate="print"/>
          <a:srcRect/>
          <a:stretch>
            <a:fillRect/>
          </a:stretch>
        </p:blipFill>
        <p:spPr bwMode="auto">
          <a:xfrm>
            <a:off x="7801820" y="5284828"/>
            <a:ext cx="2713538" cy="1425637"/>
          </a:xfrm>
          <a:prstGeom prst="rect">
            <a:avLst/>
          </a:prstGeom>
          <a:noFill/>
          <a:ln w="9525">
            <a:noFill/>
            <a:miter lim="800000"/>
            <a:headEnd/>
            <a:tailEnd/>
          </a:ln>
        </p:spPr>
      </p:pic>
    </p:spTree>
    <p:extLst>
      <p:ext uri="{BB962C8B-B14F-4D97-AF65-F5344CB8AC3E}">
        <p14:creationId xmlns:p14="http://schemas.microsoft.com/office/powerpoint/2010/main" val="37245179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2489" y="302738"/>
            <a:ext cx="9851032" cy="1451634"/>
          </a:xfrm>
        </p:spPr>
        <p:txBody>
          <a:bodyPr>
            <a:noAutofit/>
          </a:bodyPr>
          <a:lstStyle/>
          <a:p>
            <a:r>
              <a:rPr lang="sv-SE" sz="3200" b="1" dirty="0"/>
              <a:t>Jaktskyttets ABC I – Jägarexamens grundprov, kulskytte</a:t>
            </a:r>
          </a:p>
        </p:txBody>
      </p:sp>
      <p:pic>
        <p:nvPicPr>
          <p:cNvPr id="3" name="Picture 2"/>
          <p:cNvPicPr>
            <a:picLocks noChangeAspect="1" noChangeArrowheads="1"/>
          </p:cNvPicPr>
          <p:nvPr/>
        </p:nvPicPr>
        <p:blipFill>
          <a:blip r:embed="rId3" cstate="print"/>
          <a:srcRect/>
          <a:stretch>
            <a:fillRect/>
          </a:stretch>
        </p:blipFill>
        <p:spPr bwMode="auto">
          <a:xfrm>
            <a:off x="509387" y="3235687"/>
            <a:ext cx="3314524" cy="2878034"/>
          </a:xfrm>
          <a:prstGeom prst="rect">
            <a:avLst/>
          </a:prstGeom>
          <a:noFill/>
          <a:ln w="9525">
            <a:noFill/>
            <a:miter lim="800000"/>
            <a:headEnd/>
            <a:tailEnd/>
          </a:ln>
        </p:spPr>
      </p:pic>
      <p:sp>
        <p:nvSpPr>
          <p:cNvPr id="5" name="textruta 4"/>
          <p:cNvSpPr txBox="1"/>
          <p:nvPr/>
        </p:nvSpPr>
        <p:spPr>
          <a:xfrm>
            <a:off x="433941" y="1714609"/>
            <a:ext cx="3571703"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dirty="0"/>
              <a:t>Bänkstöd, skjutbänk.</a:t>
            </a:r>
          </a:p>
          <a:p>
            <a:r>
              <a:rPr lang="sv-SE" sz="2300" dirty="0"/>
              <a:t>Krav 4 skott inom en cirkel med 12 cm. diameter.</a:t>
            </a:r>
          </a:p>
        </p:txBody>
      </p:sp>
      <p:sp>
        <p:nvSpPr>
          <p:cNvPr id="6" name="textruta 5"/>
          <p:cNvSpPr txBox="1"/>
          <p:nvPr/>
        </p:nvSpPr>
        <p:spPr>
          <a:xfrm>
            <a:off x="6571867" y="1629543"/>
            <a:ext cx="3452071" cy="1521079"/>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dirty="0"/>
              <a:t>Jägarmässigt stöd.</a:t>
            </a:r>
          </a:p>
          <a:p>
            <a:r>
              <a:rPr lang="sv-SE" sz="2300" dirty="0"/>
              <a:t>Krav 4 skott inom en cirkel med 17 cm. diameter.</a:t>
            </a:r>
          </a:p>
        </p:txBody>
      </p:sp>
      <p:pic>
        <p:nvPicPr>
          <p:cNvPr id="7" name="Picture 2"/>
          <p:cNvPicPr>
            <a:picLocks noChangeAspect="1" noChangeArrowheads="1"/>
          </p:cNvPicPr>
          <p:nvPr/>
        </p:nvPicPr>
        <p:blipFill>
          <a:blip r:embed="rId4" cstate="print"/>
          <a:srcRect/>
          <a:stretch>
            <a:fillRect/>
          </a:stretch>
        </p:blipFill>
        <p:spPr bwMode="auto">
          <a:xfrm>
            <a:off x="6571867" y="3139994"/>
            <a:ext cx="2872907" cy="1949494"/>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6571867" y="5073518"/>
            <a:ext cx="2862693" cy="1721869"/>
          </a:xfrm>
          <a:prstGeom prst="rect">
            <a:avLst/>
          </a:prstGeom>
          <a:noFill/>
          <a:ln w="9525">
            <a:noFill/>
            <a:miter lim="800000"/>
            <a:headEnd/>
            <a:tailEnd/>
          </a:ln>
        </p:spPr>
      </p:pic>
      <p:pic>
        <p:nvPicPr>
          <p:cNvPr id="2053" name="Picture 5"/>
          <p:cNvPicPr>
            <a:picLocks noChangeAspect="1" noChangeArrowheads="1"/>
          </p:cNvPicPr>
          <p:nvPr/>
        </p:nvPicPr>
        <p:blipFill rotWithShape="1">
          <a:blip r:embed="rId6" cstate="print"/>
          <a:srcRect r="50000" b="50000"/>
          <a:stretch/>
        </p:blipFill>
        <p:spPr bwMode="auto">
          <a:xfrm>
            <a:off x="4570945" y="3235686"/>
            <a:ext cx="1241809" cy="1139201"/>
          </a:xfrm>
          <a:prstGeom prst="rect">
            <a:avLst/>
          </a:prstGeom>
          <a:noFill/>
          <a:ln w="9525">
            <a:noFill/>
            <a:miter lim="800000"/>
            <a:headEnd/>
            <a:tailEnd/>
          </a:ln>
        </p:spPr>
      </p:pic>
      <p:sp>
        <p:nvSpPr>
          <p:cNvPr id="9" name="textruta 8"/>
          <p:cNvSpPr txBox="1"/>
          <p:nvPr/>
        </p:nvSpPr>
        <p:spPr>
          <a:xfrm>
            <a:off x="4005644" y="4585070"/>
            <a:ext cx="2372409" cy="2251665"/>
          </a:xfrm>
          <a:prstGeom prst="rect">
            <a:avLst/>
          </a:prstGeom>
          <a:noFill/>
        </p:spPr>
        <p:txBody>
          <a:bodyPr wrap="square" lIns="0" tIns="0" rIns="0" bIns="0" rtlCol="0">
            <a:noAutofit/>
          </a:bodyPr>
          <a:lstStyle/>
          <a:p>
            <a:pPr lvl="0"/>
            <a:r>
              <a:rPr lang="sv-SE" sz="2300" i="1" dirty="0">
                <a:solidFill>
                  <a:srgbClr val="EF7D00"/>
                </a:solidFill>
              </a:rPr>
              <a:t>Ta så bra/stabila stöd som möjligt fixera målet och krama av skotten.</a:t>
            </a:r>
          </a:p>
        </p:txBody>
      </p:sp>
    </p:spTree>
    <p:extLst>
      <p:ext uri="{BB962C8B-B14F-4D97-AF65-F5344CB8AC3E}">
        <p14:creationId xmlns:p14="http://schemas.microsoft.com/office/powerpoint/2010/main" val="21934227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41373" y="1294635"/>
            <a:ext cx="9138874" cy="460832"/>
          </a:xfrm>
        </p:spPr>
        <p:txBody>
          <a:bodyPr>
            <a:noAutofit/>
          </a:bodyPr>
          <a:lstStyle/>
          <a:p>
            <a:r>
              <a:rPr lang="sv-SE" sz="2800" b="1" dirty="0"/>
              <a:t>Jaktskyttets ABC I – Skott mot rörliga mål, framförhållning.</a:t>
            </a:r>
          </a:p>
        </p:txBody>
      </p:sp>
      <p:sp>
        <p:nvSpPr>
          <p:cNvPr id="4" name="textruta 3"/>
          <p:cNvSpPr txBox="1"/>
          <p:nvPr/>
        </p:nvSpPr>
        <p:spPr>
          <a:xfrm>
            <a:off x="841373" y="2223299"/>
            <a:ext cx="9345851" cy="3921736"/>
          </a:xfrm>
          <a:prstGeom prst="rect">
            <a:avLst/>
          </a:prstGeom>
          <a:noFill/>
          <a:ln w="19050">
            <a:solidFill>
              <a:schemeClr val="bg1"/>
            </a:solidFill>
          </a:ln>
        </p:spPr>
        <p:txBody>
          <a:bodyPr wrap="square" lIns="104287" tIns="52144" rIns="104287" bIns="52144" rtlCol="0">
            <a:spAutoFit/>
          </a:bodyPr>
          <a:lstStyle/>
          <a:p>
            <a:r>
              <a:rPr lang="sv-SE" sz="2300" dirty="0"/>
              <a:t>Vid skytte mot rörliga mål måste man skjuta med framförhållning </a:t>
            </a:r>
          </a:p>
          <a:p>
            <a:r>
              <a:rPr lang="sv-SE" sz="2300" dirty="0"/>
              <a:t>och det innebär att man måste sikta framför målet för att träffa.</a:t>
            </a:r>
          </a:p>
          <a:p>
            <a:endParaRPr lang="sv-SE" sz="900" dirty="0"/>
          </a:p>
          <a:p>
            <a:r>
              <a:rPr lang="sv-SE" sz="2300" dirty="0"/>
              <a:t>Hur stor framförhållning ska vara bestäms av skjutavståndet och målets hastighet. Behovet av framförhållning ökar när skjutavståndet ökar och behovet ökar också  vid snabbare målhastighet, se formeltabell här nedan.</a:t>
            </a:r>
          </a:p>
          <a:p>
            <a:endParaRPr lang="sv-SE" sz="900" dirty="0"/>
          </a:p>
          <a:p>
            <a:r>
              <a:rPr lang="sv-SE" sz="2300" dirty="0"/>
              <a:t>Den teoretiska beräkningen i tabellen gäller vid sidoskott när mål och vapen rör sig i samma hastighet = medveten framförhållning. </a:t>
            </a:r>
          </a:p>
          <a:p>
            <a:r>
              <a:rPr lang="sv-SE" sz="2300" dirty="0"/>
              <a:t>Om vapnet rör sig snabbare än målet när skott avlossas blir behovet av framförhållning mindre  = accelerande rörelse/sving.</a:t>
            </a:r>
            <a:endParaRPr lang="sv-SE" dirty="0"/>
          </a:p>
        </p:txBody>
      </p:sp>
    </p:spTree>
    <p:extLst>
      <p:ext uri="{BB962C8B-B14F-4D97-AF65-F5344CB8AC3E}">
        <p14:creationId xmlns:p14="http://schemas.microsoft.com/office/powerpoint/2010/main" val="3256812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499730" y="3189767"/>
            <a:ext cx="9569303" cy="21690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058863" y="637952"/>
            <a:ext cx="8747765" cy="1204453"/>
          </a:xfrm>
        </p:spPr>
        <p:txBody>
          <a:bodyPr/>
          <a:lstStyle/>
          <a:p>
            <a:r>
              <a:rPr lang="sv-SE" b="1" dirty="0"/>
              <a:t>Jaktskyttets ABC I – </a:t>
            </a:r>
            <a:r>
              <a:rPr lang="sv-SE" sz="3600" b="1" dirty="0"/>
              <a:t>Skott mot rörliga mål, framförhållning</a:t>
            </a:r>
            <a:endParaRPr lang="sv-SE" dirty="0"/>
          </a:p>
        </p:txBody>
      </p:sp>
      <p:sp>
        <p:nvSpPr>
          <p:cNvPr id="3" name="Platshållare för bildnummer 2"/>
          <p:cNvSpPr>
            <a:spLocks noGrp="1"/>
          </p:cNvSpPr>
          <p:nvPr>
            <p:ph type="sldNum" sz="quarter" idx="12"/>
          </p:nvPr>
        </p:nvSpPr>
        <p:spPr/>
        <p:txBody>
          <a:bodyPr/>
          <a:lstStyle/>
          <a:p>
            <a:fld id="{23196856-5A26-4FFC-85A6-0902ECB4ED78}" type="slidenum">
              <a:rPr lang="sv-SE" smtClean="0"/>
              <a:pPr/>
              <a:t>89</a:t>
            </a:fld>
            <a:endParaRPr lang="sv-SE"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691" y="5441002"/>
            <a:ext cx="8577262"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627321" y="3263207"/>
            <a:ext cx="6815469" cy="2139047"/>
          </a:xfrm>
          <a:prstGeom prst="rect">
            <a:avLst/>
          </a:prstGeom>
        </p:spPr>
        <p:txBody>
          <a:bodyPr wrap="square">
            <a:spAutoFit/>
          </a:bodyPr>
          <a:lstStyle/>
          <a:p>
            <a:pPr lvl="0"/>
            <a:r>
              <a:rPr lang="sv-SE" sz="2300" b="1" dirty="0">
                <a:solidFill>
                  <a:prstClr val="black"/>
                </a:solidFill>
              </a:rPr>
              <a:t>Formel för framförhållning.</a:t>
            </a:r>
          </a:p>
          <a:p>
            <a:pPr lvl="0"/>
            <a:endParaRPr lang="sv-SE" sz="900" dirty="0">
              <a:solidFill>
                <a:prstClr val="black"/>
              </a:solidFill>
            </a:endParaRPr>
          </a:p>
          <a:p>
            <a:r>
              <a:rPr lang="sv-SE" sz="2300" dirty="0">
                <a:solidFill>
                  <a:prstClr val="black"/>
                </a:solidFill>
              </a:rPr>
              <a:t>Skjutavstånd (</a:t>
            </a:r>
            <a:r>
              <a:rPr lang="sv-SE" sz="2300" b="1" dirty="0">
                <a:solidFill>
                  <a:prstClr val="black"/>
                </a:solidFill>
              </a:rPr>
              <a:t>meter</a:t>
            </a:r>
            <a:r>
              <a:rPr lang="sv-SE" sz="2300" dirty="0">
                <a:solidFill>
                  <a:prstClr val="black"/>
                </a:solidFill>
              </a:rPr>
              <a:t>)  x  Målhastighet (</a:t>
            </a:r>
            <a:r>
              <a:rPr lang="sv-SE" sz="2300" b="1" dirty="0">
                <a:solidFill>
                  <a:prstClr val="black"/>
                </a:solidFill>
              </a:rPr>
              <a:t>meter</a:t>
            </a:r>
            <a:r>
              <a:rPr lang="sv-SE" sz="2300" dirty="0">
                <a:solidFill>
                  <a:prstClr val="black"/>
                </a:solidFill>
              </a:rPr>
              <a:t>/sek)</a:t>
            </a:r>
          </a:p>
          <a:p>
            <a:endParaRPr lang="sv-SE" sz="2300" dirty="0">
              <a:solidFill>
                <a:prstClr val="black"/>
              </a:solidFill>
            </a:endParaRPr>
          </a:p>
          <a:p>
            <a:r>
              <a:rPr lang="sv-SE" sz="2300" dirty="0">
                <a:solidFill>
                  <a:prstClr val="black"/>
                </a:solidFill>
              </a:rPr>
              <a:t>Kulans snitthastighet (</a:t>
            </a:r>
            <a:r>
              <a:rPr lang="sv-SE" sz="2300" b="1" dirty="0">
                <a:solidFill>
                  <a:prstClr val="black"/>
                </a:solidFill>
              </a:rPr>
              <a:t>meter</a:t>
            </a:r>
            <a:r>
              <a:rPr lang="sv-SE" sz="2300" dirty="0">
                <a:solidFill>
                  <a:prstClr val="black"/>
                </a:solidFill>
              </a:rPr>
              <a:t>/sek)</a:t>
            </a:r>
          </a:p>
          <a:p>
            <a:pPr lvl="0"/>
            <a:endParaRPr lang="sv-SE" sz="2300" dirty="0">
              <a:solidFill>
                <a:prstClr val="black"/>
              </a:solidFill>
            </a:endParaRPr>
          </a:p>
          <a:p>
            <a:pPr lvl="0"/>
            <a:endParaRPr lang="sv-SE" sz="900" dirty="0">
              <a:solidFill>
                <a:prstClr val="black"/>
              </a:solidFill>
            </a:endParaRPr>
          </a:p>
        </p:txBody>
      </p:sp>
      <p:sp>
        <p:nvSpPr>
          <p:cNvPr id="5" name="Rektangel 4"/>
          <p:cNvSpPr/>
          <p:nvPr/>
        </p:nvSpPr>
        <p:spPr>
          <a:xfrm>
            <a:off x="7442791" y="4067064"/>
            <a:ext cx="2801376" cy="800219"/>
          </a:xfrm>
          <a:prstGeom prst="rect">
            <a:avLst/>
          </a:prstGeom>
        </p:spPr>
        <p:txBody>
          <a:bodyPr wrap="square">
            <a:spAutoFit/>
          </a:bodyPr>
          <a:lstStyle/>
          <a:p>
            <a:pPr lvl="0"/>
            <a:r>
              <a:rPr lang="sv-SE" sz="2300" dirty="0">
                <a:solidFill>
                  <a:prstClr val="black"/>
                </a:solidFill>
              </a:rPr>
              <a:t>= Framförhållning </a:t>
            </a:r>
          </a:p>
          <a:p>
            <a:pPr lvl="0"/>
            <a:r>
              <a:rPr lang="sv-SE" sz="2300" dirty="0">
                <a:solidFill>
                  <a:prstClr val="black"/>
                </a:solidFill>
              </a:rPr>
              <a:t>   (meter)</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241" y="4216806"/>
            <a:ext cx="6065838"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66" y="4366126"/>
            <a:ext cx="6065838" cy="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Rak 9"/>
          <p:cNvCxnSpPr>
            <a:stCxn id="4" idx="1"/>
          </p:cNvCxnSpPr>
          <p:nvPr/>
        </p:nvCxnSpPr>
        <p:spPr>
          <a:xfrm flipV="1">
            <a:off x="627321" y="4316819"/>
            <a:ext cx="6549656" cy="15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05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6688" y="540864"/>
            <a:ext cx="9622632" cy="540207"/>
          </a:xfrm>
        </p:spPr>
        <p:txBody>
          <a:bodyPr>
            <a:noAutofit/>
          </a:bodyPr>
          <a:lstStyle/>
          <a:p>
            <a:r>
              <a:rPr lang="sv-SE" sz="3200" b="1" dirty="0"/>
              <a:t>Jaktskyttets ABC I – Vapenanpassning</a:t>
            </a:r>
            <a:endParaRPr lang="sv-SE" sz="3200" b="1" dirty="0">
              <a:solidFill>
                <a:srgbClr val="FF0000"/>
              </a:solidFill>
            </a:endParaRPr>
          </a:p>
        </p:txBody>
      </p:sp>
      <p:sp>
        <p:nvSpPr>
          <p:cNvPr id="3" name="textruta 2"/>
          <p:cNvSpPr txBox="1"/>
          <p:nvPr/>
        </p:nvSpPr>
        <p:spPr>
          <a:xfrm>
            <a:off x="715079" y="1081071"/>
            <a:ext cx="9345851" cy="5614507"/>
          </a:xfrm>
          <a:prstGeom prst="rect">
            <a:avLst/>
          </a:prstGeom>
          <a:noFill/>
          <a:ln w="19050">
            <a:solidFill>
              <a:schemeClr val="bg1"/>
            </a:solidFill>
          </a:ln>
        </p:spPr>
        <p:txBody>
          <a:bodyPr wrap="square" lIns="104287" tIns="52144" rIns="104287" bIns="52144" rtlCol="0">
            <a:spAutoFit/>
          </a:bodyPr>
          <a:lstStyle/>
          <a:p>
            <a:r>
              <a:rPr lang="sv-SE" sz="2300" b="1" dirty="0"/>
              <a:t>Några detaljer som också är viktiga vid vapenanpassningen,</a:t>
            </a:r>
          </a:p>
          <a:p>
            <a:r>
              <a:rPr lang="sv-SE" sz="2300" b="1" dirty="0"/>
              <a:t>både för hagel- och kulvapen.</a:t>
            </a:r>
          </a:p>
          <a:p>
            <a:endParaRPr lang="sv-SE" sz="900" dirty="0"/>
          </a:p>
          <a:p>
            <a:r>
              <a:rPr lang="sv-SE" sz="2300" b="1" dirty="0">
                <a:solidFill>
                  <a:schemeClr val="accent1"/>
                </a:solidFill>
              </a:rPr>
              <a:t>Pistolgrepp.</a:t>
            </a:r>
          </a:p>
          <a:p>
            <a:r>
              <a:rPr lang="sv-SE" sz="2300" dirty="0"/>
              <a:t>När du håller fingrarna runt pistolgreppet,  ska du kunna böja pekfingret i 90 grader och fingret ska då falla in direkt mot avtryckaren.</a:t>
            </a:r>
          </a:p>
          <a:p>
            <a:endParaRPr lang="sv-SE" sz="2300" dirty="0"/>
          </a:p>
          <a:p>
            <a:r>
              <a:rPr lang="sv-SE" sz="2300" b="1" dirty="0">
                <a:solidFill>
                  <a:schemeClr val="accent1"/>
                </a:solidFill>
              </a:rPr>
              <a:t>Bakkappa.</a:t>
            </a:r>
          </a:p>
          <a:p>
            <a:r>
              <a:rPr lang="sv-SE" sz="2300" dirty="0"/>
              <a:t>Bakkappan bör ha sådan struktur på ytan, att vapnet ska kunna glida upp mot axeln. Gummi med ”sträv” struktur har lätt att fastna mot kroppen.</a:t>
            </a:r>
          </a:p>
          <a:p>
            <a:endParaRPr lang="sv-SE" sz="2300" dirty="0">
              <a:solidFill>
                <a:schemeClr val="accent1"/>
              </a:solidFill>
            </a:endParaRPr>
          </a:p>
          <a:p>
            <a:r>
              <a:rPr lang="sv-SE" sz="2300" b="1" dirty="0">
                <a:solidFill>
                  <a:schemeClr val="accent1"/>
                </a:solidFill>
              </a:rPr>
              <a:t>Pitch.</a:t>
            </a:r>
          </a:p>
          <a:p>
            <a:r>
              <a:rPr lang="sv-SE" sz="2300" dirty="0"/>
              <a:t>Bakkappans vinkel (pitch) bör vara sådan att du får kontakt med så stor del av bakkappan som möjligt mot kroppen.</a:t>
            </a:r>
          </a:p>
          <a:p>
            <a:endParaRPr lang="sv-SE" sz="900" dirty="0"/>
          </a:p>
          <a:p>
            <a:endParaRPr lang="sv-SE" dirty="0"/>
          </a:p>
        </p:txBody>
      </p:sp>
    </p:spTree>
    <p:extLst>
      <p:ext uri="{BB962C8B-B14F-4D97-AF65-F5344CB8AC3E}">
        <p14:creationId xmlns:p14="http://schemas.microsoft.com/office/powerpoint/2010/main" val="1288865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30883" y="664245"/>
            <a:ext cx="9766836" cy="1036964"/>
          </a:xfrm>
        </p:spPr>
        <p:txBody>
          <a:bodyPr>
            <a:noAutofit/>
          </a:bodyPr>
          <a:lstStyle/>
          <a:p>
            <a:r>
              <a:rPr lang="sv-SE" sz="3200" b="1" dirty="0"/>
              <a:t>Jaktskyttets ABC I – Skott mot rörliga mål, skjutteknik</a:t>
            </a:r>
          </a:p>
        </p:txBody>
      </p:sp>
      <p:sp>
        <p:nvSpPr>
          <p:cNvPr id="4" name="Rektangel 3"/>
          <p:cNvSpPr/>
          <p:nvPr/>
        </p:nvSpPr>
        <p:spPr>
          <a:xfrm>
            <a:off x="340243" y="1887836"/>
            <a:ext cx="10260418" cy="2675241"/>
          </a:xfrm>
          <a:prstGeom prst="rect">
            <a:avLst/>
          </a:prstGeom>
          <a:solidFill>
            <a:schemeClr val="bg2"/>
          </a:solidFill>
          <a:ln w="19050">
            <a:solidFill>
              <a:schemeClr val="bg1"/>
            </a:solidFill>
          </a:ln>
        </p:spPr>
        <p:txBody>
          <a:bodyPr wrap="square" lIns="104287" tIns="52144" rIns="104287" bIns="52144">
            <a:spAutoFit/>
          </a:bodyPr>
          <a:lstStyle/>
          <a:p>
            <a:r>
              <a:rPr lang="sv-SE" sz="2300" b="1" dirty="0"/>
              <a:t>Fyra F, beskriver rörelsemönster och teknik vid skytte mot rörliga mål.</a:t>
            </a:r>
          </a:p>
          <a:p>
            <a:endParaRPr lang="sv-SE" sz="900" b="1" dirty="0">
              <a:solidFill>
                <a:srgbClr val="FF0000"/>
              </a:solidFill>
            </a:endParaRPr>
          </a:p>
          <a:p>
            <a:r>
              <a:rPr lang="sv-SE" sz="2300" b="1" dirty="0">
                <a:solidFill>
                  <a:schemeClr val="accent1"/>
                </a:solidFill>
              </a:rPr>
              <a:t>1. </a:t>
            </a:r>
            <a:r>
              <a:rPr lang="sv-SE" sz="2800" b="1" dirty="0">
                <a:solidFill>
                  <a:schemeClr val="accent1"/>
                </a:solidFill>
              </a:rPr>
              <a:t>F</a:t>
            </a:r>
            <a:r>
              <a:rPr lang="sv-SE" sz="2300" b="1" dirty="0">
                <a:solidFill>
                  <a:schemeClr val="accent1"/>
                </a:solidFill>
              </a:rPr>
              <a:t>ånga upp </a:t>
            </a:r>
            <a:r>
              <a:rPr lang="sv-SE" sz="2300" dirty="0"/>
              <a:t>målet med vapnets pipmynning, öga-mynning-mål.</a:t>
            </a:r>
          </a:p>
          <a:p>
            <a:r>
              <a:rPr lang="sv-SE" sz="2300" b="1" dirty="0">
                <a:solidFill>
                  <a:schemeClr val="accent1"/>
                </a:solidFill>
              </a:rPr>
              <a:t>2. </a:t>
            </a:r>
            <a:r>
              <a:rPr lang="sv-SE" sz="2800" b="1" dirty="0">
                <a:solidFill>
                  <a:schemeClr val="accent1"/>
                </a:solidFill>
              </a:rPr>
              <a:t>F</a:t>
            </a:r>
            <a:r>
              <a:rPr lang="sv-SE" sz="2300" b="1" dirty="0">
                <a:solidFill>
                  <a:schemeClr val="accent1"/>
                </a:solidFill>
              </a:rPr>
              <a:t>as</a:t>
            </a:r>
            <a:r>
              <a:rPr lang="sv-SE" sz="2300" dirty="0">
                <a:solidFill>
                  <a:schemeClr val="accent1"/>
                </a:solidFill>
              </a:rPr>
              <a:t>. </a:t>
            </a:r>
            <a:r>
              <a:rPr lang="sv-SE" sz="2300" dirty="0"/>
              <a:t>Vapnets rörelse (riktmedel) kommer i fas med målets rörelse.</a:t>
            </a:r>
          </a:p>
          <a:p>
            <a:r>
              <a:rPr lang="sv-SE" sz="2300" b="1" dirty="0">
                <a:solidFill>
                  <a:schemeClr val="accent1"/>
                </a:solidFill>
              </a:rPr>
              <a:t>3. </a:t>
            </a:r>
            <a:r>
              <a:rPr lang="sv-SE" sz="2800" b="1" dirty="0">
                <a:solidFill>
                  <a:schemeClr val="accent1"/>
                </a:solidFill>
              </a:rPr>
              <a:t>F</a:t>
            </a:r>
            <a:r>
              <a:rPr lang="sv-SE" sz="2300" b="1" dirty="0">
                <a:solidFill>
                  <a:schemeClr val="accent1"/>
                </a:solidFill>
              </a:rPr>
              <a:t>ramförhållning.</a:t>
            </a:r>
            <a:r>
              <a:rPr lang="sv-SE" sz="2300" dirty="0">
                <a:solidFill>
                  <a:schemeClr val="accent1"/>
                </a:solidFill>
              </a:rPr>
              <a:t>  </a:t>
            </a:r>
            <a:r>
              <a:rPr lang="sv-SE" sz="2300" dirty="0"/>
              <a:t>Med riktmedlet söker du dig framåt i målet och söker ”rätt” framförhållning.</a:t>
            </a:r>
          </a:p>
          <a:p>
            <a:r>
              <a:rPr lang="sv-SE" sz="2300" b="1" dirty="0">
                <a:solidFill>
                  <a:schemeClr val="accent1"/>
                </a:solidFill>
              </a:rPr>
              <a:t>4. </a:t>
            </a:r>
            <a:r>
              <a:rPr lang="sv-SE" sz="2800" b="1" dirty="0">
                <a:solidFill>
                  <a:schemeClr val="accent1"/>
                </a:solidFill>
              </a:rPr>
              <a:t>F</a:t>
            </a:r>
            <a:r>
              <a:rPr lang="sv-SE" sz="2300" b="1" dirty="0">
                <a:solidFill>
                  <a:schemeClr val="accent1"/>
                </a:solidFill>
              </a:rPr>
              <a:t>ullfölj </a:t>
            </a:r>
            <a:r>
              <a:rPr lang="sv-SE" sz="2300" dirty="0"/>
              <a:t>vapnets rörelse i och efter skottet.</a:t>
            </a:r>
          </a:p>
        </p:txBody>
      </p:sp>
      <p:pic>
        <p:nvPicPr>
          <p:cNvPr id="7" name="Picture 33" descr="A:\ÄLG2.PCX"/>
          <p:cNvPicPr>
            <a:picLocks noChangeAspect="1" noChangeArrowheads="1"/>
          </p:cNvPicPr>
          <p:nvPr/>
        </p:nvPicPr>
        <p:blipFill>
          <a:blip r:embed="rId3" cstate="print"/>
          <a:srcRect/>
          <a:stretch>
            <a:fillRect/>
          </a:stretch>
        </p:blipFill>
        <p:spPr bwMode="auto">
          <a:xfrm>
            <a:off x="630883" y="4766772"/>
            <a:ext cx="2189118" cy="1411876"/>
          </a:xfrm>
          <a:prstGeom prst="rect">
            <a:avLst/>
          </a:prstGeom>
          <a:noFill/>
          <a:ln w="9525">
            <a:noFill/>
            <a:miter lim="800000"/>
            <a:headEnd/>
            <a:tailEnd/>
          </a:ln>
        </p:spPr>
      </p:pic>
      <p:pic>
        <p:nvPicPr>
          <p:cNvPr id="8" name="Picture 33" descr="A:\ÄLG2.PCX"/>
          <p:cNvPicPr>
            <a:picLocks noChangeAspect="1" noChangeArrowheads="1"/>
          </p:cNvPicPr>
          <p:nvPr/>
        </p:nvPicPr>
        <p:blipFill>
          <a:blip r:embed="rId3" cstate="print"/>
          <a:srcRect/>
          <a:stretch>
            <a:fillRect/>
          </a:stretch>
        </p:blipFill>
        <p:spPr bwMode="auto">
          <a:xfrm>
            <a:off x="2820001" y="4750534"/>
            <a:ext cx="2189118" cy="1411876"/>
          </a:xfrm>
          <a:prstGeom prst="rect">
            <a:avLst/>
          </a:prstGeom>
          <a:noFill/>
          <a:ln w="9525">
            <a:noFill/>
            <a:miter lim="800000"/>
            <a:headEnd/>
            <a:tailEnd/>
          </a:ln>
        </p:spPr>
      </p:pic>
      <p:pic>
        <p:nvPicPr>
          <p:cNvPr id="9" name="Picture 33" descr="A:\ÄLG2.PCX"/>
          <p:cNvPicPr>
            <a:picLocks noChangeAspect="1" noChangeArrowheads="1"/>
          </p:cNvPicPr>
          <p:nvPr/>
        </p:nvPicPr>
        <p:blipFill>
          <a:blip r:embed="rId3" cstate="print"/>
          <a:srcRect/>
          <a:stretch>
            <a:fillRect/>
          </a:stretch>
        </p:blipFill>
        <p:spPr bwMode="auto">
          <a:xfrm>
            <a:off x="5261710" y="4750534"/>
            <a:ext cx="2189118" cy="1411876"/>
          </a:xfrm>
          <a:prstGeom prst="rect">
            <a:avLst/>
          </a:prstGeom>
          <a:noFill/>
          <a:ln w="9525">
            <a:noFill/>
            <a:miter lim="800000"/>
            <a:headEnd/>
            <a:tailEnd/>
          </a:ln>
        </p:spPr>
      </p:pic>
      <p:pic>
        <p:nvPicPr>
          <p:cNvPr id="10" name="Picture 33" descr="A:\ÄLG2.PCX"/>
          <p:cNvPicPr>
            <a:picLocks noChangeAspect="1" noChangeArrowheads="1"/>
          </p:cNvPicPr>
          <p:nvPr/>
        </p:nvPicPr>
        <p:blipFill>
          <a:blip r:embed="rId3" cstate="print"/>
          <a:srcRect/>
          <a:stretch>
            <a:fillRect/>
          </a:stretch>
        </p:blipFill>
        <p:spPr bwMode="auto">
          <a:xfrm>
            <a:off x="7450828" y="4750534"/>
            <a:ext cx="2189118" cy="1411876"/>
          </a:xfrm>
          <a:prstGeom prst="rect">
            <a:avLst/>
          </a:prstGeom>
          <a:noFill/>
          <a:ln w="9525">
            <a:noFill/>
            <a:miter lim="800000"/>
            <a:headEnd/>
            <a:tailEnd/>
          </a:ln>
        </p:spPr>
      </p:pic>
      <p:sp>
        <p:nvSpPr>
          <p:cNvPr id="11" name="Eller 10"/>
          <p:cNvSpPr/>
          <p:nvPr/>
        </p:nvSpPr>
        <p:spPr>
          <a:xfrm>
            <a:off x="8966371" y="5059695"/>
            <a:ext cx="673575" cy="555628"/>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2" name="Eller 11"/>
          <p:cNvSpPr/>
          <p:nvPr/>
        </p:nvSpPr>
        <p:spPr>
          <a:xfrm>
            <a:off x="6499796" y="5041211"/>
            <a:ext cx="673575" cy="555628"/>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3" name="Eller 12"/>
          <p:cNvSpPr/>
          <p:nvPr/>
        </p:nvSpPr>
        <p:spPr>
          <a:xfrm>
            <a:off x="3914560" y="5041211"/>
            <a:ext cx="653969" cy="574112"/>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4" name="Eller 13"/>
          <p:cNvSpPr/>
          <p:nvPr/>
        </p:nvSpPr>
        <p:spPr>
          <a:xfrm>
            <a:off x="1557047" y="5041211"/>
            <a:ext cx="673575" cy="555628"/>
          </a:xfrm>
          <a:prstGeom prst="flowChar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5" name="textruta 14"/>
          <p:cNvSpPr txBox="1"/>
          <p:nvPr/>
        </p:nvSpPr>
        <p:spPr>
          <a:xfrm>
            <a:off x="0" y="6143568"/>
            <a:ext cx="10504967" cy="459249"/>
          </a:xfrm>
          <a:prstGeom prst="rect">
            <a:avLst/>
          </a:prstGeom>
          <a:solidFill>
            <a:schemeClr val="bg2"/>
          </a:solidFill>
          <a:ln w="19050">
            <a:solidFill>
              <a:schemeClr val="bg1"/>
            </a:solidFill>
          </a:ln>
        </p:spPr>
        <p:txBody>
          <a:bodyPr wrap="square" lIns="104287" tIns="52144" rIns="104287" bIns="52144" rtlCol="0">
            <a:spAutoFit/>
          </a:bodyPr>
          <a:lstStyle/>
          <a:p>
            <a:r>
              <a:rPr lang="sv-SE" sz="2300" b="1" dirty="0"/>
              <a:t>1. Fånga upp + Fas  2. Fas + Åk ifrån   3. Framförhållning    4. Fullfölj       </a:t>
            </a:r>
          </a:p>
        </p:txBody>
      </p:sp>
    </p:spTree>
    <p:extLst>
      <p:ext uri="{BB962C8B-B14F-4D97-AF65-F5344CB8AC3E}">
        <p14:creationId xmlns:p14="http://schemas.microsoft.com/office/powerpoint/2010/main" val="22659288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30882" y="1248459"/>
            <a:ext cx="9622632" cy="476253"/>
          </a:xfrm>
        </p:spPr>
        <p:txBody>
          <a:bodyPr>
            <a:normAutofit fontScale="90000"/>
          </a:bodyPr>
          <a:lstStyle/>
          <a:p>
            <a:r>
              <a:rPr lang="sv-SE" b="1" dirty="0"/>
              <a:t>Jaktskyttets ABC I – Skott mot rörliga mål.</a:t>
            </a:r>
          </a:p>
        </p:txBody>
      </p:sp>
      <p:sp>
        <p:nvSpPr>
          <p:cNvPr id="4" name="textruta 3"/>
          <p:cNvSpPr txBox="1"/>
          <p:nvPr/>
        </p:nvSpPr>
        <p:spPr>
          <a:xfrm>
            <a:off x="630882" y="1724712"/>
            <a:ext cx="9261654" cy="813193"/>
          </a:xfrm>
          <a:prstGeom prst="rect">
            <a:avLst/>
          </a:prstGeom>
          <a:noFill/>
          <a:ln w="19050">
            <a:solidFill>
              <a:schemeClr val="bg1"/>
            </a:solidFill>
          </a:ln>
        </p:spPr>
        <p:txBody>
          <a:bodyPr wrap="square" lIns="104287" tIns="52144" rIns="104287" bIns="52144" rtlCol="0">
            <a:spAutoFit/>
          </a:bodyPr>
          <a:lstStyle/>
          <a:p>
            <a:r>
              <a:rPr lang="sv-SE" sz="2300" b="1" dirty="0"/>
              <a:t>Skytte på älgbana/viltmålsbana, är bra träning för skytte mot rörliga mål.</a:t>
            </a:r>
          </a:p>
        </p:txBody>
      </p:sp>
      <p:pic>
        <p:nvPicPr>
          <p:cNvPr id="6146" name="Picture 2"/>
          <p:cNvPicPr>
            <a:picLocks noChangeAspect="1" noChangeArrowheads="1"/>
          </p:cNvPicPr>
          <p:nvPr/>
        </p:nvPicPr>
        <p:blipFill>
          <a:blip r:embed="rId2" cstate="print"/>
          <a:srcRect/>
          <a:stretch>
            <a:fillRect/>
          </a:stretch>
        </p:blipFill>
        <p:spPr bwMode="auto">
          <a:xfrm>
            <a:off x="1655992" y="2537905"/>
            <a:ext cx="7211435" cy="4250016"/>
          </a:xfrm>
          <a:prstGeom prst="rect">
            <a:avLst/>
          </a:prstGeom>
          <a:noFill/>
          <a:ln w="9525">
            <a:noFill/>
            <a:miter lim="800000"/>
            <a:headEnd/>
            <a:tailEnd/>
          </a:ln>
        </p:spPr>
      </p:pic>
    </p:spTree>
    <p:extLst>
      <p:ext uri="{BB962C8B-B14F-4D97-AF65-F5344CB8AC3E}">
        <p14:creationId xmlns:p14="http://schemas.microsoft.com/office/powerpoint/2010/main" val="24726156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3326" y="1312831"/>
            <a:ext cx="9622632" cy="460832"/>
          </a:xfrm>
        </p:spPr>
        <p:txBody>
          <a:bodyPr>
            <a:noAutofit/>
          </a:bodyPr>
          <a:lstStyle/>
          <a:p>
            <a:r>
              <a:rPr lang="sv-SE" sz="3200" b="1" dirty="0"/>
              <a:t>Jaktskyttets ABC I – Skott mot rörliga mål, vridteknik</a:t>
            </a:r>
          </a:p>
        </p:txBody>
      </p:sp>
      <p:sp>
        <p:nvSpPr>
          <p:cNvPr id="9" name="textruta 8"/>
          <p:cNvSpPr txBox="1"/>
          <p:nvPr/>
        </p:nvSpPr>
        <p:spPr>
          <a:xfrm>
            <a:off x="2190308" y="5948634"/>
            <a:ext cx="6273208" cy="813193"/>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Vid skytte mot löpmål på bana, ska du stå så att du känner att det    är ”lätt att komma mål”.</a:t>
            </a:r>
          </a:p>
        </p:txBody>
      </p:sp>
      <p:pic>
        <p:nvPicPr>
          <p:cNvPr id="4098" name="Picture 2"/>
          <p:cNvPicPr>
            <a:picLocks noChangeAspect="1" noChangeArrowheads="1"/>
          </p:cNvPicPr>
          <p:nvPr/>
        </p:nvPicPr>
        <p:blipFill rotWithShape="1">
          <a:blip r:embed="rId3" cstate="print"/>
          <a:srcRect t="4390" r="10873" b="2514"/>
          <a:stretch/>
        </p:blipFill>
        <p:spPr bwMode="auto">
          <a:xfrm>
            <a:off x="7293072" y="2371059"/>
            <a:ext cx="2052948" cy="3318617"/>
          </a:xfrm>
          <a:prstGeom prst="rect">
            <a:avLst/>
          </a:prstGeom>
          <a:noFill/>
          <a:ln w="9525">
            <a:noFill/>
            <a:miter lim="800000"/>
            <a:headEnd/>
            <a:tailEnd/>
          </a:ln>
        </p:spPr>
      </p:pic>
      <p:pic>
        <p:nvPicPr>
          <p:cNvPr id="4099" name="Picture 3"/>
          <p:cNvPicPr>
            <a:picLocks noChangeAspect="1" noChangeArrowheads="1"/>
          </p:cNvPicPr>
          <p:nvPr/>
        </p:nvPicPr>
        <p:blipFill rotWithShape="1">
          <a:blip r:embed="rId4" cstate="print"/>
          <a:srcRect t="5079" r="255" b="2497"/>
          <a:stretch/>
        </p:blipFill>
        <p:spPr bwMode="auto">
          <a:xfrm>
            <a:off x="4327446" y="2371058"/>
            <a:ext cx="2314236" cy="3318618"/>
          </a:xfrm>
          <a:prstGeom prst="rect">
            <a:avLst/>
          </a:prstGeom>
          <a:noFill/>
          <a:ln w="9525">
            <a:noFill/>
            <a:miter lim="800000"/>
            <a:headEnd/>
            <a:tailEnd/>
          </a:ln>
        </p:spPr>
      </p:pic>
      <p:pic>
        <p:nvPicPr>
          <p:cNvPr id="4100" name="Picture 4"/>
          <p:cNvPicPr>
            <a:picLocks noChangeAspect="1" noChangeArrowheads="1"/>
          </p:cNvPicPr>
          <p:nvPr/>
        </p:nvPicPr>
        <p:blipFill rotWithShape="1">
          <a:blip r:embed="rId5" cstate="print"/>
          <a:srcRect t="4374" r="-965" b="2856"/>
          <a:stretch/>
        </p:blipFill>
        <p:spPr bwMode="auto">
          <a:xfrm>
            <a:off x="1244010" y="2371059"/>
            <a:ext cx="2333814" cy="3318620"/>
          </a:xfrm>
          <a:prstGeom prst="rect">
            <a:avLst/>
          </a:prstGeom>
          <a:noFill/>
          <a:ln w="9525">
            <a:noFill/>
            <a:miter lim="800000"/>
            <a:headEnd/>
            <a:tailEnd/>
          </a:ln>
        </p:spPr>
      </p:pic>
    </p:spTree>
    <p:extLst>
      <p:ext uri="{BB962C8B-B14F-4D97-AF65-F5344CB8AC3E}">
        <p14:creationId xmlns:p14="http://schemas.microsoft.com/office/powerpoint/2010/main" val="29488745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0828" y="441286"/>
            <a:ext cx="9622632" cy="1259946"/>
          </a:xfrm>
        </p:spPr>
        <p:txBody>
          <a:bodyPr>
            <a:normAutofit/>
          </a:bodyPr>
          <a:lstStyle/>
          <a:p>
            <a:r>
              <a:rPr lang="sv-SE" sz="3200" b="1" dirty="0"/>
              <a:t>Jaktskyttets ABC I – Skott mot rörliga mål, vridteknik</a:t>
            </a:r>
          </a:p>
        </p:txBody>
      </p:sp>
      <p:sp>
        <p:nvSpPr>
          <p:cNvPr id="3" name="textruta 2"/>
          <p:cNvSpPr txBox="1"/>
          <p:nvPr/>
        </p:nvSpPr>
        <p:spPr>
          <a:xfrm>
            <a:off x="459034" y="1775660"/>
            <a:ext cx="9684426" cy="4752733"/>
          </a:xfrm>
          <a:prstGeom prst="rect">
            <a:avLst/>
          </a:prstGeom>
          <a:noFill/>
          <a:ln w="19050">
            <a:solidFill>
              <a:schemeClr val="bg1"/>
            </a:solidFill>
          </a:ln>
        </p:spPr>
        <p:txBody>
          <a:bodyPr wrap="square" lIns="104287" tIns="52144" rIns="104287" bIns="52144" rtlCol="0">
            <a:spAutoFit/>
          </a:bodyPr>
          <a:lstStyle/>
          <a:p>
            <a:endParaRPr lang="sv-SE" sz="900" b="1" dirty="0"/>
          </a:p>
          <a:p>
            <a:r>
              <a:rPr lang="sv-SE" sz="2300" b="1" dirty="0"/>
              <a:t>JAKT och vridteknik.</a:t>
            </a:r>
          </a:p>
          <a:p>
            <a:endParaRPr lang="sv-SE" sz="900" b="1" dirty="0"/>
          </a:p>
          <a:p>
            <a:r>
              <a:rPr lang="sv-SE" sz="2300" b="1" dirty="0"/>
              <a:t>Stå rätt, vid jakt, så att du kan vrida dig lätt och utnyttja rätt vridteknik.</a:t>
            </a:r>
          </a:p>
          <a:p>
            <a:endParaRPr lang="sv-SE" sz="900" b="1" dirty="0"/>
          </a:p>
          <a:p>
            <a:endParaRPr lang="sv-SE" sz="900" b="1" dirty="0"/>
          </a:p>
          <a:p>
            <a:pPr>
              <a:buFont typeface="Arial" pitchFamily="34" charset="0"/>
              <a:buChar char="•"/>
            </a:pPr>
            <a:r>
              <a:rPr lang="sv-SE" sz="2300" dirty="0"/>
              <a:t> Vid jakt kan man i förväg inte veta vart viltet/målet dyker upp </a:t>
            </a:r>
          </a:p>
          <a:p>
            <a:r>
              <a:rPr lang="sv-SE" sz="2300" dirty="0"/>
              <a:t>  och i vilken riktning man kan få skottläge.</a:t>
            </a:r>
          </a:p>
          <a:p>
            <a:endParaRPr lang="sv-SE" sz="900" dirty="0"/>
          </a:p>
          <a:p>
            <a:pPr>
              <a:buFont typeface="Arial" pitchFamily="34" charset="0"/>
              <a:buChar char="•"/>
            </a:pPr>
            <a:r>
              <a:rPr lang="sv-SE" sz="2300" dirty="0"/>
              <a:t> För att kunna stå i bra balans med kroppen vid skott, </a:t>
            </a:r>
          </a:p>
          <a:p>
            <a:r>
              <a:rPr lang="sv-SE" sz="2300" dirty="0"/>
              <a:t>  så måste man lära sig att snabbt flytta om fötterna mot skjutriktningen.</a:t>
            </a:r>
          </a:p>
          <a:p>
            <a:endParaRPr lang="sv-SE" sz="900" dirty="0"/>
          </a:p>
          <a:p>
            <a:pPr>
              <a:buFont typeface="Arial" pitchFamily="34" charset="0"/>
              <a:buChar char="•"/>
            </a:pPr>
            <a:r>
              <a:rPr lang="sv-SE" sz="2300" dirty="0"/>
              <a:t> Flytta/vrid då fötterna i riktning mot målet och den nya skjutriktningen.</a:t>
            </a:r>
          </a:p>
          <a:p>
            <a:endParaRPr lang="sv-SE" sz="900" dirty="0"/>
          </a:p>
          <a:p>
            <a:pPr>
              <a:buFont typeface="Arial" pitchFamily="34" charset="0"/>
              <a:buChar char="•"/>
            </a:pPr>
            <a:r>
              <a:rPr lang="sv-SE" sz="2300" dirty="0"/>
              <a:t> Om det inte ”räcker” att  vrida fötterna mot den nya skjutriktningen</a:t>
            </a:r>
          </a:p>
          <a:p>
            <a:r>
              <a:rPr lang="sv-SE" sz="2300" dirty="0"/>
              <a:t>så flyttar du den främre foten först av  allt, mot ”den nya” skjutriktnigen.</a:t>
            </a:r>
          </a:p>
          <a:p>
            <a:endParaRPr lang="sv-SE" sz="900" dirty="0"/>
          </a:p>
        </p:txBody>
      </p:sp>
    </p:spTree>
    <p:extLst>
      <p:ext uri="{BB962C8B-B14F-4D97-AF65-F5344CB8AC3E}">
        <p14:creationId xmlns:p14="http://schemas.microsoft.com/office/powerpoint/2010/main" val="3314621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5009119" y="922320"/>
            <a:ext cx="5388599" cy="26987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2" name="Rubrik 1"/>
          <p:cNvSpPr>
            <a:spLocks noGrp="1"/>
          </p:cNvSpPr>
          <p:nvPr>
            <p:ph type="title"/>
          </p:nvPr>
        </p:nvSpPr>
        <p:spPr>
          <a:xfrm>
            <a:off x="262517" y="430327"/>
            <a:ext cx="9863127" cy="1208426"/>
          </a:xfrm>
        </p:spPr>
        <p:txBody>
          <a:bodyPr>
            <a:normAutofit/>
          </a:bodyPr>
          <a:lstStyle/>
          <a:p>
            <a:r>
              <a:rPr lang="sv-SE" b="1" dirty="0"/>
              <a:t>Jaktskyttets ABC I – Skott mot rörliga mål, skjutkäpp</a:t>
            </a:r>
            <a:endParaRPr lang="sv-SE" sz="3200" b="1" dirty="0"/>
          </a:p>
        </p:txBody>
      </p:sp>
      <p:pic>
        <p:nvPicPr>
          <p:cNvPr id="2055" name="Picture 7"/>
          <p:cNvPicPr>
            <a:picLocks noChangeAspect="1" noChangeArrowheads="1"/>
          </p:cNvPicPr>
          <p:nvPr/>
        </p:nvPicPr>
        <p:blipFill>
          <a:blip r:embed="rId2" cstate="print"/>
          <a:srcRect/>
          <a:stretch>
            <a:fillRect/>
          </a:stretch>
        </p:blipFill>
        <p:spPr bwMode="auto">
          <a:xfrm>
            <a:off x="208170" y="3202362"/>
            <a:ext cx="1683937" cy="2455972"/>
          </a:xfrm>
          <a:prstGeom prst="rect">
            <a:avLst/>
          </a:prstGeom>
          <a:noFill/>
          <a:ln w="9525">
            <a:noFill/>
            <a:miter lim="800000"/>
            <a:headEnd/>
            <a:tailEnd/>
          </a:ln>
        </p:spPr>
      </p:pic>
      <p:sp>
        <p:nvSpPr>
          <p:cNvPr id="9" name="textruta 8"/>
          <p:cNvSpPr txBox="1"/>
          <p:nvPr/>
        </p:nvSpPr>
        <p:spPr>
          <a:xfrm>
            <a:off x="208170" y="5663031"/>
            <a:ext cx="10313521" cy="1167136"/>
          </a:xfrm>
          <a:prstGeom prst="rect">
            <a:avLst/>
          </a:prstGeom>
          <a:solidFill>
            <a:schemeClr val="bg2"/>
          </a:solidFill>
          <a:ln w="19050">
            <a:solidFill>
              <a:schemeClr val="bg1"/>
            </a:solidFill>
          </a:ln>
        </p:spPr>
        <p:txBody>
          <a:bodyPr wrap="square" lIns="104287" tIns="52144" rIns="104287" bIns="52144" rtlCol="0">
            <a:spAutoFit/>
          </a:bodyPr>
          <a:lstStyle/>
          <a:p>
            <a:r>
              <a:rPr lang="sv-SE" sz="2300" dirty="0"/>
              <a:t>Skjutkäpp som stöds mot bakre foten, ger möjlighet till skytte mot rörliga mål.</a:t>
            </a:r>
          </a:p>
          <a:p>
            <a:r>
              <a:rPr lang="sv-SE" sz="2300" dirty="0"/>
              <a:t>Genom att käppen lutas kan man hålla rätt höjd på vapen/riktmedel, </a:t>
            </a:r>
          </a:p>
          <a:p>
            <a:r>
              <a:rPr lang="sv-SE" sz="2300" dirty="0"/>
              <a:t>när man följer ett rörligt mål i sidled.</a:t>
            </a:r>
          </a:p>
        </p:txBody>
      </p:sp>
      <p:pic>
        <p:nvPicPr>
          <p:cNvPr id="2056" name="Picture 8"/>
          <p:cNvPicPr>
            <a:picLocks noChangeAspect="1" noChangeArrowheads="1"/>
          </p:cNvPicPr>
          <p:nvPr/>
        </p:nvPicPr>
        <p:blipFill>
          <a:blip r:embed="rId3" cstate="print"/>
          <a:srcRect/>
          <a:stretch>
            <a:fillRect/>
          </a:stretch>
        </p:blipFill>
        <p:spPr bwMode="auto">
          <a:xfrm>
            <a:off x="8013436" y="1234716"/>
            <a:ext cx="1929511" cy="1746261"/>
          </a:xfrm>
          <a:prstGeom prst="rect">
            <a:avLst/>
          </a:prstGeom>
          <a:noFill/>
          <a:ln w="9525">
            <a:noFill/>
            <a:miter lim="800000"/>
            <a:headEnd/>
            <a:tailEnd/>
          </a:ln>
        </p:spPr>
      </p:pic>
      <p:pic>
        <p:nvPicPr>
          <p:cNvPr id="2057" name="Picture 9"/>
          <p:cNvPicPr>
            <a:picLocks noChangeAspect="1" noChangeArrowheads="1"/>
          </p:cNvPicPr>
          <p:nvPr/>
        </p:nvPicPr>
        <p:blipFill>
          <a:blip r:embed="rId4" cstate="print"/>
          <a:srcRect/>
          <a:stretch>
            <a:fillRect/>
          </a:stretch>
        </p:blipFill>
        <p:spPr bwMode="auto">
          <a:xfrm>
            <a:off x="5598497" y="1224083"/>
            <a:ext cx="2104921" cy="1767525"/>
          </a:xfrm>
          <a:prstGeom prst="rect">
            <a:avLst/>
          </a:prstGeom>
          <a:noFill/>
          <a:ln w="9525">
            <a:noFill/>
            <a:miter lim="800000"/>
            <a:headEnd/>
            <a:tailEnd/>
          </a:ln>
        </p:spPr>
      </p:pic>
      <p:sp>
        <p:nvSpPr>
          <p:cNvPr id="15" name="textruta 14"/>
          <p:cNvSpPr txBox="1"/>
          <p:nvPr/>
        </p:nvSpPr>
        <p:spPr>
          <a:xfrm>
            <a:off x="104431" y="1936465"/>
            <a:ext cx="5679681" cy="813193"/>
          </a:xfrm>
          <a:prstGeom prst="rect">
            <a:avLst/>
          </a:prstGeom>
          <a:noFill/>
        </p:spPr>
        <p:txBody>
          <a:bodyPr wrap="square" lIns="104287" tIns="52144" rIns="104287" bIns="52144" rtlCol="0">
            <a:spAutoFit/>
          </a:bodyPr>
          <a:lstStyle/>
          <a:p>
            <a:r>
              <a:rPr lang="sv-SE" sz="2300" dirty="0"/>
              <a:t>Skjutkäppar som stöds från midjan och </a:t>
            </a:r>
          </a:p>
          <a:p>
            <a:r>
              <a:rPr lang="sv-SE" sz="2300" dirty="0"/>
              <a:t>enbenta käppar är tillåtna vid skytteprov.</a:t>
            </a:r>
          </a:p>
        </p:txBody>
      </p:sp>
      <p:sp>
        <p:nvSpPr>
          <p:cNvPr id="16" name="Höger 15"/>
          <p:cNvSpPr/>
          <p:nvPr/>
        </p:nvSpPr>
        <p:spPr>
          <a:xfrm>
            <a:off x="2115824" y="4313633"/>
            <a:ext cx="589378" cy="238126"/>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7" name="Höger 16"/>
          <p:cNvSpPr/>
          <p:nvPr/>
        </p:nvSpPr>
        <p:spPr>
          <a:xfrm>
            <a:off x="7324533" y="4304743"/>
            <a:ext cx="589378" cy="238126"/>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sp>
        <p:nvSpPr>
          <p:cNvPr id="18" name="Höger 17"/>
          <p:cNvSpPr/>
          <p:nvPr/>
        </p:nvSpPr>
        <p:spPr>
          <a:xfrm>
            <a:off x="4714430" y="4304743"/>
            <a:ext cx="589378" cy="238126"/>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lang="sv-SE" dirty="0"/>
          </a:p>
        </p:txBody>
      </p:sp>
      <p:pic>
        <p:nvPicPr>
          <p:cNvPr id="5122" name="Picture 2"/>
          <p:cNvPicPr>
            <a:picLocks noChangeAspect="1" noChangeArrowheads="1"/>
          </p:cNvPicPr>
          <p:nvPr/>
        </p:nvPicPr>
        <p:blipFill>
          <a:blip r:embed="rId5" cstate="print"/>
          <a:srcRect/>
          <a:stretch>
            <a:fillRect/>
          </a:stretch>
        </p:blipFill>
        <p:spPr bwMode="auto">
          <a:xfrm>
            <a:off x="2944271" y="3193472"/>
            <a:ext cx="1484600" cy="2460669"/>
          </a:xfrm>
          <a:prstGeom prst="rect">
            <a:avLst/>
          </a:prstGeom>
          <a:noFill/>
          <a:ln w="9525">
            <a:noFill/>
            <a:miter lim="800000"/>
            <a:headEnd/>
            <a:tailEnd/>
          </a:ln>
        </p:spPr>
      </p:pic>
      <p:pic>
        <p:nvPicPr>
          <p:cNvPr id="5123" name="Picture 3"/>
          <p:cNvPicPr>
            <a:picLocks noChangeAspect="1" noChangeArrowheads="1"/>
          </p:cNvPicPr>
          <p:nvPr/>
        </p:nvPicPr>
        <p:blipFill>
          <a:blip r:embed="rId6" cstate="print"/>
          <a:srcRect/>
          <a:stretch>
            <a:fillRect/>
          </a:stretch>
        </p:blipFill>
        <p:spPr bwMode="auto">
          <a:xfrm>
            <a:off x="5625370" y="3202362"/>
            <a:ext cx="1484600" cy="2460669"/>
          </a:xfrm>
          <a:prstGeom prst="rect">
            <a:avLst/>
          </a:prstGeom>
          <a:noFill/>
          <a:ln w="9525">
            <a:noFill/>
            <a:miter lim="800000"/>
            <a:headEnd/>
            <a:tailEnd/>
          </a:ln>
        </p:spPr>
      </p:pic>
      <p:pic>
        <p:nvPicPr>
          <p:cNvPr id="5124" name="Picture 4"/>
          <p:cNvPicPr>
            <a:picLocks noChangeAspect="1" noChangeArrowheads="1"/>
          </p:cNvPicPr>
          <p:nvPr/>
        </p:nvPicPr>
        <p:blipFill>
          <a:blip r:embed="rId7" cstate="print"/>
          <a:srcRect/>
          <a:stretch>
            <a:fillRect/>
          </a:stretch>
        </p:blipFill>
        <p:spPr bwMode="auto">
          <a:xfrm>
            <a:off x="8220419" y="3202362"/>
            <a:ext cx="1515543" cy="2451780"/>
          </a:xfrm>
          <a:prstGeom prst="rect">
            <a:avLst/>
          </a:prstGeom>
          <a:noFill/>
          <a:ln w="9525">
            <a:noFill/>
            <a:miter lim="800000"/>
            <a:headEnd/>
            <a:tailEnd/>
          </a:ln>
        </p:spPr>
      </p:pic>
    </p:spTree>
    <p:extLst>
      <p:ext uri="{BB962C8B-B14F-4D97-AF65-F5344CB8AC3E}">
        <p14:creationId xmlns:p14="http://schemas.microsoft.com/office/powerpoint/2010/main" val="23787149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80331" y="478464"/>
            <a:ext cx="8384663" cy="701748"/>
          </a:xfrm>
        </p:spPr>
        <p:txBody>
          <a:bodyPr>
            <a:noAutofit/>
          </a:bodyPr>
          <a:lstStyle/>
          <a:p>
            <a:r>
              <a:rPr lang="sv-SE" sz="3200" b="1" dirty="0"/>
              <a:t>Jaktskyttets ABC I - JAKT OCH ETIK</a:t>
            </a:r>
            <a:endParaRPr lang="sv-SE" sz="3200" b="1" dirty="0">
              <a:solidFill>
                <a:srgbClr val="FF0000"/>
              </a:solidFill>
            </a:endParaRPr>
          </a:p>
        </p:txBody>
      </p:sp>
      <p:sp>
        <p:nvSpPr>
          <p:cNvPr id="3" name="Rektangel 2"/>
          <p:cNvSpPr/>
          <p:nvPr/>
        </p:nvSpPr>
        <p:spPr>
          <a:xfrm>
            <a:off x="291504" y="1359515"/>
            <a:ext cx="10043342" cy="5060509"/>
          </a:xfrm>
          <a:prstGeom prst="rect">
            <a:avLst/>
          </a:prstGeom>
          <a:solidFill>
            <a:schemeClr val="bg1"/>
          </a:solidFill>
          <a:ln w="57150">
            <a:solidFill>
              <a:schemeClr val="accent1"/>
            </a:solidFill>
          </a:ln>
        </p:spPr>
        <p:txBody>
          <a:bodyPr wrap="square" lIns="104287" tIns="52144" rIns="104287" bIns="52144">
            <a:spAutoFit/>
          </a:bodyPr>
          <a:lstStyle/>
          <a:p>
            <a:endParaRPr lang="sv-SE" dirty="0"/>
          </a:p>
          <a:p>
            <a:r>
              <a:rPr lang="sv-SE" sz="2500" dirty="0"/>
              <a:t>Genom teoretiska kunskaper och praktiskt övningsskytte </a:t>
            </a:r>
          </a:p>
          <a:p>
            <a:r>
              <a:rPr lang="sv-SE" sz="2500" dirty="0"/>
              <a:t>lär du dig att hantera ditt vapen och att skjuta.</a:t>
            </a:r>
          </a:p>
          <a:p>
            <a:endParaRPr lang="sv-SE" sz="900" dirty="0"/>
          </a:p>
          <a:p>
            <a:r>
              <a:rPr lang="sv-SE" sz="2500" dirty="0"/>
              <a:t>Ta med dig dessa kunskaper vid jakt med vapen och </a:t>
            </a:r>
          </a:p>
          <a:p>
            <a:r>
              <a:rPr lang="sv-SE" sz="2500" dirty="0"/>
              <a:t>genom skytteträningen har du lärt dig vilka skott som du behärskar.</a:t>
            </a:r>
          </a:p>
          <a:p>
            <a:endParaRPr lang="sv-SE" sz="900" dirty="0"/>
          </a:p>
          <a:p>
            <a:r>
              <a:rPr lang="sv-SE" sz="2500" dirty="0"/>
              <a:t>Om läget vid jakt känns osäkert för att avlossa ett dödande jaktskott,</a:t>
            </a:r>
          </a:p>
          <a:p>
            <a:pPr>
              <a:buFontTx/>
              <a:buChar char="-"/>
            </a:pPr>
            <a:r>
              <a:rPr lang="sv-SE" sz="2500" dirty="0"/>
              <a:t>avstå då från att skjuta.</a:t>
            </a:r>
          </a:p>
          <a:p>
            <a:pPr>
              <a:buFontTx/>
              <a:buChar char="-"/>
            </a:pPr>
            <a:endParaRPr lang="sv-SE" sz="900" dirty="0"/>
          </a:p>
          <a:p>
            <a:r>
              <a:rPr lang="sv-SE" sz="2500" dirty="0"/>
              <a:t>Du behöver aldrig ångra ett icke avlossat skott. </a:t>
            </a:r>
          </a:p>
          <a:p>
            <a:pPr>
              <a:buFontTx/>
              <a:buChar char="-"/>
            </a:pPr>
            <a:endParaRPr lang="sv-SE" sz="900" dirty="0"/>
          </a:p>
          <a:p>
            <a:r>
              <a:rPr lang="sv-SE" sz="2500" dirty="0"/>
              <a:t>God etik är att skjuta när du känner att chansen är god för att avge ett dödande skott.</a:t>
            </a:r>
          </a:p>
          <a:p>
            <a:endParaRPr lang="sv-SE" sz="900" dirty="0"/>
          </a:p>
          <a:p>
            <a:r>
              <a:rPr lang="sv-SE" sz="2500" dirty="0"/>
              <a:t>Dålig etik vid jakt är ”att prova  en smäll” och hoppas på gott resultat.</a:t>
            </a:r>
          </a:p>
          <a:p>
            <a:pPr>
              <a:buFontTx/>
              <a:buChar char="-"/>
            </a:pPr>
            <a:endParaRPr lang="sv-SE" sz="900" dirty="0"/>
          </a:p>
        </p:txBody>
      </p:sp>
    </p:spTree>
    <p:extLst>
      <p:ext uri="{BB962C8B-B14F-4D97-AF65-F5344CB8AC3E}">
        <p14:creationId xmlns:p14="http://schemas.microsoft.com/office/powerpoint/2010/main" val="12681841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a:spLocks noChangeArrowheads="1"/>
          </p:cNvSpPr>
          <p:nvPr/>
        </p:nvSpPr>
        <p:spPr bwMode="auto">
          <a:xfrm>
            <a:off x="2533978" y="3389048"/>
            <a:ext cx="5615290" cy="3429293"/>
          </a:xfrm>
          <a:prstGeom prst="rect">
            <a:avLst/>
          </a:prstGeom>
          <a:solidFill>
            <a:schemeClr val="bg2">
              <a:lumMod val="75000"/>
            </a:schemeClr>
          </a:solidFill>
          <a:ln w="19050">
            <a:solidFill>
              <a:schemeClr val="tx1"/>
            </a:solidFill>
            <a:miter lim="800000"/>
            <a:headEnd/>
            <a:tailEnd/>
          </a:ln>
        </p:spPr>
        <p:txBody>
          <a:bodyPr wrap="square" lIns="104287" tIns="52144" rIns="104287" bIns="52144">
            <a:spAutoFit/>
          </a:bodyPr>
          <a:lstStyle/>
          <a:p>
            <a:pPr>
              <a:defRPr/>
            </a:pPr>
            <a:r>
              <a:rPr lang="sv-SE" sz="2700" dirty="0">
                <a:latin typeface="Calibri" pitchFamily="34" charset="0"/>
              </a:rPr>
              <a:t>Jaktskyttets ABC I, kan beställas hos:</a:t>
            </a:r>
          </a:p>
          <a:p>
            <a:pPr>
              <a:defRPr/>
            </a:pPr>
            <a:endParaRPr lang="sv-SE" sz="2700" dirty="0">
              <a:latin typeface="Calibri" pitchFamily="34" charset="0"/>
            </a:endParaRPr>
          </a:p>
          <a:p>
            <a:pPr algn="ctr">
              <a:defRPr/>
            </a:pPr>
            <a:r>
              <a:rPr lang="sv-SE" sz="2700" dirty="0">
                <a:solidFill>
                  <a:schemeClr val="accent1">
                    <a:lumMod val="75000"/>
                  </a:schemeClr>
                </a:solidFill>
                <a:latin typeface="Calibri" pitchFamily="34" charset="0"/>
              </a:rPr>
              <a:t>www.jagareforbundet.se/butik</a:t>
            </a:r>
          </a:p>
          <a:p>
            <a:pPr algn="ctr">
              <a:defRPr/>
            </a:pPr>
            <a:r>
              <a:rPr lang="sv-SE" sz="2700" dirty="0">
                <a:latin typeface="Calibri" pitchFamily="34" charset="0"/>
              </a:rPr>
              <a:t>077 – 18 30 300</a:t>
            </a:r>
          </a:p>
          <a:p>
            <a:pPr>
              <a:defRPr/>
            </a:pPr>
            <a:r>
              <a:rPr lang="sv-SE" sz="2700" dirty="0">
                <a:latin typeface="Calibri" pitchFamily="34" charset="0"/>
              </a:rPr>
              <a:t>    </a:t>
            </a:r>
          </a:p>
          <a:p>
            <a:pPr algn="ctr">
              <a:defRPr/>
            </a:pPr>
            <a:r>
              <a:rPr lang="sv-SE" sz="2700" dirty="0">
                <a:latin typeface="Calibri" pitchFamily="34" charset="0"/>
              </a:rPr>
              <a:t>Jägareförbundet Gävleborg</a:t>
            </a:r>
          </a:p>
          <a:p>
            <a:pPr algn="ctr">
              <a:defRPr/>
            </a:pPr>
            <a:r>
              <a:rPr lang="sv-SE" sz="2700" dirty="0">
                <a:latin typeface="Calibri" pitchFamily="34" charset="0"/>
              </a:rPr>
              <a:t>CG Smålänning   070-554 20 15     </a:t>
            </a:r>
          </a:p>
          <a:p>
            <a:pPr algn="ctr">
              <a:defRPr/>
            </a:pPr>
            <a:r>
              <a:rPr lang="sv-SE" sz="2700" dirty="0">
                <a:latin typeface="Calibri" pitchFamily="34" charset="0"/>
              </a:rPr>
              <a:t>cg.smalanning@telia.com</a:t>
            </a:r>
          </a:p>
        </p:txBody>
      </p:sp>
      <p:sp>
        <p:nvSpPr>
          <p:cNvPr id="4" name="textruta 3"/>
          <p:cNvSpPr txBox="1"/>
          <p:nvPr/>
        </p:nvSpPr>
        <p:spPr>
          <a:xfrm>
            <a:off x="1351355" y="763569"/>
            <a:ext cx="7998702" cy="2459797"/>
          </a:xfrm>
          <a:prstGeom prst="rect">
            <a:avLst/>
          </a:prstGeom>
          <a:solidFill>
            <a:schemeClr val="accent1"/>
          </a:solidFill>
          <a:ln w="38100">
            <a:solidFill>
              <a:schemeClr val="tx1"/>
            </a:solidFill>
          </a:ln>
        </p:spPr>
        <p:txBody>
          <a:bodyPr wrap="square" lIns="104287" tIns="52144" rIns="104287" bIns="52144" rtlCol="0">
            <a:spAutoFit/>
          </a:bodyPr>
          <a:lstStyle/>
          <a:p>
            <a:pPr algn="ctr"/>
            <a:endParaRPr lang="sv-SE" sz="2700" b="1" dirty="0"/>
          </a:p>
          <a:p>
            <a:pPr algn="ctr"/>
            <a:r>
              <a:rPr lang="sv-SE" sz="2700" b="1" dirty="0"/>
              <a:t>Slut på presentationen av</a:t>
            </a:r>
          </a:p>
          <a:p>
            <a:endParaRPr lang="sv-SE" sz="2700" b="1" dirty="0"/>
          </a:p>
          <a:p>
            <a:pPr algn="ctr"/>
            <a:r>
              <a:rPr lang="sv-SE" sz="3600" b="1" dirty="0"/>
              <a:t>Jaktskyttets ABC I</a:t>
            </a:r>
          </a:p>
          <a:p>
            <a:pPr algn="ctr"/>
            <a:endParaRPr lang="sv-SE" sz="3600" b="1" dirty="0"/>
          </a:p>
        </p:txBody>
      </p:sp>
    </p:spTree>
    <p:extLst>
      <p:ext uri="{BB962C8B-B14F-4D97-AF65-F5344CB8AC3E}">
        <p14:creationId xmlns:p14="http://schemas.microsoft.com/office/powerpoint/2010/main" val="1631965217"/>
      </p:ext>
    </p:extLst>
  </p:cSld>
  <p:clrMapOvr>
    <a:masterClrMapping/>
  </p:clrMapOvr>
</p:sld>
</file>

<file path=ppt/theme/theme1.xml><?xml version="1.0" encoding="utf-8"?>
<a:theme xmlns:a="http://schemas.openxmlformats.org/drawingml/2006/main" name="SJF ppt mall_20180322_v2">
  <a:themeElements>
    <a:clrScheme name="SJF">
      <a:dk1>
        <a:sysClr val="windowText" lastClr="000000"/>
      </a:dk1>
      <a:lt1>
        <a:sysClr val="window" lastClr="FFFFFF"/>
      </a:lt1>
      <a:dk2>
        <a:srgbClr val="000000"/>
      </a:dk2>
      <a:lt2>
        <a:srgbClr val="FFFFFF"/>
      </a:lt2>
      <a:accent1>
        <a:srgbClr val="EF7D00"/>
      </a:accent1>
      <a:accent2>
        <a:srgbClr val="55742B"/>
      </a:accent2>
      <a:accent3>
        <a:srgbClr val="000000"/>
      </a:accent3>
      <a:accent4>
        <a:srgbClr val="CF3619"/>
      </a:accent4>
      <a:accent5>
        <a:srgbClr val="FFC600"/>
      </a:accent5>
      <a:accent6>
        <a:srgbClr val="184F8C"/>
      </a:accent6>
      <a:hlink>
        <a:srgbClr val="000000"/>
      </a:hlink>
      <a:folHlink>
        <a:srgbClr val="000000"/>
      </a:folHlink>
    </a:clrScheme>
    <a:fontScheme name="SJF">
      <a:majorFont>
        <a:latin typeface="DINOT-Black"/>
        <a:ea typeface=""/>
        <a:cs typeface=""/>
      </a:majorFont>
      <a:minorFont>
        <a:latin typeface="DINO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200"/>
          </a:lnSpc>
          <a:defRPr sz="3200" smtClean="0"/>
        </a:defPPr>
      </a:lstStyle>
    </a:txDef>
  </a:objectDefaults>
  <a:extraClrSchemeLst/>
  <a:extLst>
    <a:ext uri="{05A4C25C-085E-4340-85A3-A5531E510DB2}">
      <thm15:themeFamily xmlns:thm15="http://schemas.microsoft.com/office/thememl/2012/main" name="SJF ppt mall_20180322_v2.potx" id="{18CF64A7-1457-4022-83F4-FED5E07E50D3}" vid="{FC9DD5D0-88F8-40A7-8C04-A105CA75BD1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2C136D67C66E64690B67BFB1C803D85" ma:contentTypeVersion="0" ma:contentTypeDescription="Skapa ett nytt dokument." ma:contentTypeScope="" ma:versionID="367c8d359cde3f97035049baeb62272c">
  <xsd:schema xmlns:xsd="http://www.w3.org/2001/XMLSchema" xmlns:xs="http://www.w3.org/2001/XMLSchema" xmlns:p="http://schemas.microsoft.com/office/2006/metadata/properties" targetNamespace="http://schemas.microsoft.com/office/2006/metadata/properties" ma:root="true" ma:fieldsID="6091d5e8dd400807b1d11b324bb888d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0742CA-4B93-44F5-8783-0F0E07D46E85}">
  <ds:schemaRefs>
    <ds:schemaRef ds:uri="http://schemas.microsoft.com/office/2006/metadata/properties"/>
    <ds:schemaRef ds:uri="http://schemas.microsoft.com/office/infopath/2007/PartnerControls"/>
    <ds:schemaRef ds:uri="e5034d82-041e-4097-9ed0-4b306059fbcf"/>
  </ds:schemaRefs>
</ds:datastoreItem>
</file>

<file path=customXml/itemProps2.xml><?xml version="1.0" encoding="utf-8"?>
<ds:datastoreItem xmlns:ds="http://schemas.openxmlformats.org/officeDocument/2006/customXml" ds:itemID="{CE9415CB-6AC1-4C93-B85E-258D9C0293D4}"/>
</file>

<file path=customXml/itemProps3.xml><?xml version="1.0" encoding="utf-8"?>
<ds:datastoreItem xmlns:ds="http://schemas.openxmlformats.org/officeDocument/2006/customXml" ds:itemID="{E31E2BF7-41CD-4CE4-BB12-98BC549F8BCE}">
  <ds:schemaRefs>
    <ds:schemaRef ds:uri="http://schemas.microsoft.com/sharepoint/events"/>
  </ds:schemaRefs>
</ds:datastoreItem>
</file>

<file path=customXml/itemProps4.xml><?xml version="1.0" encoding="utf-8"?>
<ds:datastoreItem xmlns:ds="http://schemas.openxmlformats.org/officeDocument/2006/customXml" ds:itemID="{94CEAE30-4A6E-4BE4-98C5-ACBCD0ED94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SJF ppt mall_20180322_v2</Template>
  <TotalTime>12798</TotalTime>
  <Words>8045</Words>
  <Application>Microsoft Office PowerPoint</Application>
  <PresentationFormat>Anpassad</PresentationFormat>
  <Paragraphs>994</Paragraphs>
  <Slides>96</Slides>
  <Notes>41</Notes>
  <HiddenSlides>0</HiddenSlides>
  <MMClips>0</MMClips>
  <ScaleCrop>false</ScaleCrop>
  <HeadingPairs>
    <vt:vector size="4" baseType="variant">
      <vt:variant>
        <vt:lpstr>Tema</vt:lpstr>
      </vt:variant>
      <vt:variant>
        <vt:i4>1</vt:i4>
      </vt:variant>
      <vt:variant>
        <vt:lpstr>Bildrubriker</vt:lpstr>
      </vt:variant>
      <vt:variant>
        <vt:i4>96</vt:i4>
      </vt:variant>
    </vt:vector>
  </HeadingPairs>
  <TitlesOfParts>
    <vt:vector size="97" baseType="lpstr">
      <vt:lpstr>SJF ppt mall_20180322_v2</vt:lpstr>
      <vt:lpstr>Jaktskyttets ABC I</vt:lpstr>
      <vt:lpstr>Jaktskyttets ABC I</vt:lpstr>
      <vt:lpstr>Jaktskyttets ABC I</vt:lpstr>
      <vt:lpstr>Jaktskyttets ABC I –  Säker vapenhantering.</vt:lpstr>
      <vt:lpstr>PowerPoint-presentation</vt:lpstr>
      <vt:lpstr> Jaktskyttets ABC I – Oanpassat vapen</vt:lpstr>
      <vt:lpstr>PowerPoint-presentation</vt:lpstr>
      <vt:lpstr>Jaktskyttets ABC I – Vapenanpassning kolvlängd.</vt:lpstr>
      <vt:lpstr>Jaktskyttets ABC I – Vapenanpassning</vt:lpstr>
      <vt:lpstr>Jaktskyttets ABC I</vt:lpstr>
      <vt:lpstr>PowerPoint-presentation</vt:lpstr>
      <vt:lpstr>PowerPoint-presentation</vt:lpstr>
      <vt:lpstr>Jaktskyttets ABC I – Trångborrning och ammunition.</vt:lpstr>
      <vt:lpstr>Jaktskyttets ABC I – Ammunition, Hagelsvärmar.</vt:lpstr>
      <vt:lpstr>Jaktskyttets ABC I – Hagelsvärmar, lerduveskytte.</vt:lpstr>
      <vt:lpstr>Jaktskyttets ABC I – Ammunition, hagelsvärmar. </vt:lpstr>
      <vt:lpstr>Jaktskyttets ABC I – Ammunition, hagelsvärmar </vt:lpstr>
      <vt:lpstr>Jaktskyttets ABC I – Avståndsbedömning</vt:lpstr>
      <vt:lpstr>Jaktskyttets ABC I – Synens inverkan på skjutresultatet</vt:lpstr>
      <vt:lpstr>Jaktskyttets ABC I – Rätt och fel med två ögon öppna</vt:lpstr>
      <vt:lpstr>Jaktskyttets ABC I – Hur du kontrollera ögondominans</vt:lpstr>
      <vt:lpstr>Jaktskyttets ABC I –  Analys, dominant seende</vt:lpstr>
      <vt:lpstr>Jaktskyttets ABC I – Analys, dominant seende.</vt:lpstr>
      <vt:lpstr>Riktpunkt</vt:lpstr>
      <vt:lpstr>Jaktskyttets ABC I - Feldominant seende</vt:lpstr>
      <vt:lpstr>Jaktskyttets ABC I – Min målbild</vt:lpstr>
      <vt:lpstr>Jaktskyttets ABC I – Min målbild</vt:lpstr>
      <vt:lpstr>Jaktskyttets ABC I – Kolvanpassning hagelvapen</vt:lpstr>
      <vt:lpstr>Jaktskyttets ABC I – Kolvanpassning hagelvapen</vt:lpstr>
      <vt:lpstr>Jaktskyttets ABC I – Hur du ska hålla vapnet</vt:lpstr>
      <vt:lpstr>Jaktskyttets ABC I – Hur du ska stå</vt:lpstr>
      <vt:lpstr>Jaktskyttets ABC I – Hur du ska stå</vt:lpstr>
      <vt:lpstr>Jaktskyttets ABC I –  Hur du intar korrekt kropps- och huvudställning. – 45:an.</vt:lpstr>
      <vt:lpstr>PowerPoint-presentation</vt:lpstr>
      <vt:lpstr>Jaktskyttets ABC I –  Hur du intar korrekt kropps- och huvudställning. – 45:an.</vt:lpstr>
      <vt:lpstr>Jaktskyttets ABC I – Korrekt kropps- och huvudställning</vt:lpstr>
      <vt:lpstr>Jaktskyttets ABC I – Träna lyft och anläggning</vt:lpstr>
      <vt:lpstr>Jaktskyttets ABC I – Lyftteknik Ö-M-M  (öga-mynning-mål)</vt:lpstr>
      <vt:lpstr>Jaktskyttets ABC I – Lyftteknik Ö-M-M  (öga-mynning-mål)</vt:lpstr>
      <vt:lpstr> Jaktskyttets ABC I – Vridteknik</vt:lpstr>
      <vt:lpstr>Jaktskyttets ABC I – Vridteknik.    (A – lavett.)</vt:lpstr>
      <vt:lpstr>Jaktskyttets ABC I – Vridteknik.     (B - rörlig enhet.)</vt:lpstr>
      <vt:lpstr>Jaktskyttets ABC I – Vridteknik.    (B - rörlig enhet.)</vt:lpstr>
      <vt:lpstr>Jaktskyttets ABC – Vridteknik.    (C – fötterna.)</vt:lpstr>
      <vt:lpstr> Jaktskyttets ABC I – Träffbildsskjutning</vt:lpstr>
      <vt:lpstr>Jaktskyttets ABC I – Träffbildsskjutning kolvanpassning</vt:lpstr>
      <vt:lpstr>Jaktskyttets ABC I - ABC anläggning</vt:lpstr>
      <vt:lpstr> Jaktskyttets ABC I – Träffbildsskjutning </vt:lpstr>
      <vt:lpstr>träfflägesförflyttning.</vt:lpstr>
      <vt:lpstr>Jaktskyttets ABC I – Träffbildsskjutning</vt:lpstr>
      <vt:lpstr>Jaktskyttets ABC I – Justerbar kolv</vt:lpstr>
      <vt:lpstr>Jaktskyttets ABC I – Skränkning</vt:lpstr>
      <vt:lpstr>Jaktskyttets ABC I – Hur du skjuter snabba skott</vt:lpstr>
      <vt:lpstr>Jaktskyttets ABC I – Skytteträning, stillastående mål</vt:lpstr>
      <vt:lpstr>Jaktskyttets ABC I – Skott mot rörliga mål</vt:lpstr>
      <vt:lpstr>Jaktskyttets ABC I – Skott mot rörliga mål</vt:lpstr>
      <vt:lpstr> Jaktskyttets ABC I – Praktisk skytteträning.</vt:lpstr>
      <vt:lpstr> Jaktskyttets ABC I – Praktisk skytteträning.</vt:lpstr>
      <vt:lpstr>Jaktskyttets ABC I – Jägarexamens skytteprov</vt:lpstr>
      <vt:lpstr>Jaktskyttets ABC I - Jägarexamens skytteprov</vt:lpstr>
      <vt:lpstr>Jaktskyttets ABC I – Jägarexamens skytteprov</vt:lpstr>
      <vt:lpstr>Jaktskyttets ABC I – Fyra F och öga-mynning-mål.</vt:lpstr>
      <vt:lpstr>Jaktskyttets ABC I – Fyra F och öga-mynning-mål</vt:lpstr>
      <vt:lpstr>Jaktskyttets ABC I – Fyra F och öga-mynning-mål</vt:lpstr>
      <vt:lpstr>Jaktskyttets ABC I – Fyra F och öga-mynning-mål.</vt:lpstr>
      <vt:lpstr>Jaktskyttets ABC I – Fyra F och öga-mynning-mål</vt:lpstr>
      <vt:lpstr>Jaktskyttets ABC I – Fyra F och öga-mynning-mål</vt:lpstr>
      <vt:lpstr>Jaktskyttets ABC I – Praktisk skytteträning, lerduvor. </vt:lpstr>
      <vt:lpstr>Jaktskyttets ABC I – Praktisk skytteträning, lerduvor.</vt:lpstr>
      <vt:lpstr>Jaktskyttets ABC I – Praktisk skytteträning, lerduvor.</vt:lpstr>
      <vt:lpstr>  Jaktskyttets ABC I </vt:lpstr>
      <vt:lpstr>Jaktskyttets ABC I – Kulskytte.</vt:lpstr>
      <vt:lpstr> Jaktskyttets ABC I – Kulvapen</vt:lpstr>
      <vt:lpstr> Jaktskyttets ABC I – Kulammunition</vt:lpstr>
      <vt:lpstr>Jaktskyttets ABC I – Ballistik, kulammunition</vt:lpstr>
      <vt:lpstr> Jaktskyttets ABC I – Riktmedel</vt:lpstr>
      <vt:lpstr>Jaktskyttets ABC I – Kikarsikten</vt:lpstr>
      <vt:lpstr>Jaktskyttets ABC I – Anpassning med kikarsikte</vt:lpstr>
      <vt:lpstr> Jaktskyttets ABC I – Ändring av kolvmått</vt:lpstr>
      <vt:lpstr>Jaktskyttets ABC I – Vapenanpassning, justerbar kolv</vt:lpstr>
      <vt:lpstr>Jaktskyttets ABC I –  Justerbara kolvar och kikarsikte/optik.</vt:lpstr>
      <vt:lpstr> Jaktskyttets ABC I – Inskjutning.</vt:lpstr>
      <vt:lpstr> Jaktskyttets ABC I – Inskjutning.</vt:lpstr>
      <vt:lpstr>Jaktskyttets ABC I – Frihandsskytte,    stillastående mål. </vt:lpstr>
      <vt:lpstr>Jaktskyttets ABC I – Skott mot stillastående mål</vt:lpstr>
      <vt:lpstr>Jaktskyttets ABC I – Precisionsskytte, att skjuta med stöd</vt:lpstr>
      <vt:lpstr>Jaktskyttets ABC I – Jägarexamens grundprov, kulskytte</vt:lpstr>
      <vt:lpstr>Jaktskyttets ABC I – Skott mot rörliga mål, framförhållning.</vt:lpstr>
      <vt:lpstr>Jaktskyttets ABC I – Skott mot rörliga mål, framförhållning</vt:lpstr>
      <vt:lpstr>Jaktskyttets ABC I – Skott mot rörliga mål, skjutteknik</vt:lpstr>
      <vt:lpstr>Jaktskyttets ABC I – Skott mot rörliga mål.</vt:lpstr>
      <vt:lpstr>Jaktskyttets ABC I – Skott mot rörliga mål, vridteknik</vt:lpstr>
      <vt:lpstr>Jaktskyttets ABC I – Skott mot rörliga mål, vridteknik</vt:lpstr>
      <vt:lpstr>Jaktskyttets ABC I – Skott mot rörliga mål, skjutkäpp</vt:lpstr>
      <vt:lpstr>Jaktskyttets ABC I - JAKT OCH ETIK</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RUBRIK FÖRSTA SIDA</dc:title>
  <dc:creator>Ted Andersson</dc:creator>
  <cp:lastModifiedBy>Ted Lagrelius</cp:lastModifiedBy>
  <cp:revision>102</cp:revision>
  <dcterms:created xsi:type="dcterms:W3CDTF">2019-01-23T14:17:19Z</dcterms:created>
  <dcterms:modified xsi:type="dcterms:W3CDTF">2025-09-25T19:03:55Z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0x01010082C136D67C66E64690B67BFB1C803D85</vt:lpwstr>
  </property>
  <property fmtid="{D5CDD505-2E9C-101B-9397-08002B2CF9AE}" pid="3" name="_dlc_DocIdItemGuid">
    <vt:lpwstr>a34872a1-6b8d-4ca7-8b08-c2787344170c</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y fmtid="{D5CDD505-2E9C-101B-9397-08002B2CF9AE}" pid="11" name="GUID">
    <vt:lpwstr>ed2894a4-1676-4a8f-b9e2-bc4f3977eb58</vt:lpwstr>
  </property>
  <property fmtid="{D5CDD505-2E9C-101B-9397-08002B2CF9AE}" pid="12" name="xd_Signature">
    <vt:lpwstr/>
  </property>
</Properties>
</file>