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</p:sldMasterIdLst>
  <p:notesMasterIdLst>
    <p:notesMasterId r:id="rId91"/>
  </p:notesMasterIdLst>
  <p:sldIdLst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60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7D1"/>
    <a:srgbClr val="FAC18A"/>
    <a:srgbClr val="557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3" autoAdjust="0"/>
    <p:restoredTop sz="77278" autoAdjust="0"/>
  </p:normalViewPr>
  <p:slideViewPr>
    <p:cSldViewPr snapToGrid="0">
      <p:cViewPr>
        <p:scale>
          <a:sx n="90" d="100"/>
          <a:sy n="90" d="100"/>
        </p:scale>
        <p:origin x="-1422" y="1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92315-CC4D-4CDF-B75B-1E4AE0E000ED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620DC-D6AF-40CC-9DD2-ABBDEDA2BB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011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sv-SE" sz="1200" dirty="0"/>
              <a:t>Genom utbildning och träning skaffar sig en jägare kunskap och </a:t>
            </a:r>
          </a:p>
          <a:p>
            <a:pPr>
              <a:buNone/>
              <a:defRPr/>
            </a:pPr>
            <a:r>
              <a:rPr lang="sv-SE" sz="1200" dirty="0"/>
              <a:t>erfarenhet, vilket gör att han /hon sedan kan förvalta sitt kunnande</a:t>
            </a:r>
          </a:p>
          <a:p>
            <a:pPr>
              <a:buNone/>
              <a:defRPr/>
            </a:pPr>
            <a:r>
              <a:rPr lang="sv-SE" sz="1200" dirty="0"/>
              <a:t>under jakt och bedriva jakt med god etik.</a:t>
            </a:r>
          </a:p>
          <a:p>
            <a:pPr>
              <a:buNone/>
              <a:defRPr/>
            </a:pPr>
            <a:endParaRPr lang="sv-SE" sz="1200" dirty="0"/>
          </a:p>
          <a:p>
            <a:pPr>
              <a:buNone/>
              <a:defRPr/>
            </a:pPr>
            <a:r>
              <a:rPr lang="sv-SE" sz="1200" dirty="0"/>
              <a:t>God etik vid jakt är att kunna värdera läget så bra att man vid en </a:t>
            </a:r>
          </a:p>
          <a:p>
            <a:pPr>
              <a:buNone/>
              <a:defRPr/>
            </a:pPr>
            <a:r>
              <a:rPr lang="sv-SE" sz="1200" dirty="0"/>
              <a:t>avgörande situation kan bestämma sig för att; skjuta eller inte skjuta.</a:t>
            </a:r>
          </a:p>
          <a:p>
            <a:pPr>
              <a:buNone/>
              <a:defRPr/>
            </a:pPr>
            <a:endParaRPr lang="sv-SE" sz="1200" dirty="0"/>
          </a:p>
          <a:p>
            <a:pPr>
              <a:buNone/>
              <a:defRPr/>
            </a:pPr>
            <a:r>
              <a:rPr lang="sv-SE" sz="1200" dirty="0"/>
              <a:t>Dålig etik vid jakt är att avlossa ett chansartat jaktskott </a:t>
            </a:r>
          </a:p>
          <a:p>
            <a:pPr>
              <a:buNone/>
              <a:defRPr/>
            </a:pPr>
            <a:r>
              <a:rPr lang="sv-SE" sz="1200" dirty="0"/>
              <a:t>och hoppas på ett gott resultat.</a:t>
            </a:r>
          </a:p>
          <a:p>
            <a:pPr>
              <a:buNone/>
              <a:defRPr/>
            </a:pPr>
            <a:endParaRPr lang="sv-SE" sz="1200" dirty="0"/>
          </a:p>
          <a:p>
            <a:pPr>
              <a:buNone/>
              <a:defRPr/>
            </a:pPr>
            <a:r>
              <a:rPr lang="sv-SE" sz="1200" dirty="0"/>
              <a:t>		Bestämmer man sig för att skjuta, </a:t>
            </a:r>
          </a:p>
          <a:p>
            <a:pPr>
              <a:buNone/>
              <a:defRPr/>
            </a:pPr>
            <a:r>
              <a:rPr lang="sv-SE" sz="1200" dirty="0"/>
              <a:t>			måste man ha den bedömningen av läget, </a:t>
            </a:r>
          </a:p>
          <a:p>
            <a:pPr>
              <a:buNone/>
              <a:defRPr/>
            </a:pPr>
            <a:r>
              <a:rPr lang="sv-SE" sz="1200" dirty="0"/>
              <a:t>				att man tror sig ha goda möjligheter, </a:t>
            </a:r>
          </a:p>
          <a:p>
            <a:pPr>
              <a:buNone/>
              <a:defRPr/>
            </a:pPr>
            <a:r>
              <a:rPr lang="sv-SE" sz="1200" dirty="0"/>
              <a:t>					att avge ett förmodat bra jaktskott.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79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18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76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410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sv-SE" sz="1200" dirty="0"/>
              <a:t>Jaktskyttets ABC II är ett påbyggnadsmaterial i ämnet jaktskytte och </a:t>
            </a:r>
          </a:p>
          <a:p>
            <a:pPr>
              <a:buNone/>
              <a:defRPr/>
            </a:pPr>
            <a:r>
              <a:rPr lang="sv-SE" sz="1200" dirty="0"/>
              <a:t>kan ses som en handbok i jaktskytte för jägare. Boken kan också ses </a:t>
            </a:r>
          </a:p>
          <a:p>
            <a:pPr>
              <a:buNone/>
              <a:defRPr/>
            </a:pPr>
            <a:r>
              <a:rPr lang="sv-SE" sz="1200" dirty="0"/>
              <a:t>som en fortsättning på Jaktskyttets ABC I, som getts ut tidigare och där </a:t>
            </a:r>
          </a:p>
          <a:p>
            <a:pPr>
              <a:buNone/>
              <a:defRPr/>
            </a:pPr>
            <a:r>
              <a:rPr lang="sv-SE" sz="1200" dirty="0"/>
              <a:t>vi behandlade detaljer som är viktiga för jaktskyttets grunder.</a:t>
            </a:r>
          </a:p>
          <a:p>
            <a:pPr>
              <a:buNone/>
              <a:defRPr/>
            </a:pPr>
            <a:endParaRPr lang="sv-SE" sz="1000" dirty="0"/>
          </a:p>
          <a:p>
            <a:pPr>
              <a:buNone/>
              <a:defRPr/>
            </a:pPr>
            <a:r>
              <a:rPr lang="sv-SE" sz="1200" dirty="0"/>
              <a:t>ABC II behandlar många faktorer kring vapen, riktmedel, ammunition, </a:t>
            </a:r>
          </a:p>
          <a:p>
            <a:pPr>
              <a:buNone/>
              <a:defRPr/>
            </a:pPr>
            <a:r>
              <a:rPr lang="sv-SE" sz="1200" dirty="0"/>
              <a:t>inskjutning och skjutteknik, som alla påverkar möjligheterna för att </a:t>
            </a:r>
          </a:p>
          <a:p>
            <a:pPr>
              <a:buNone/>
              <a:defRPr/>
            </a:pPr>
            <a:r>
              <a:rPr lang="sv-SE" sz="1200" dirty="0"/>
              <a:t>kunna avge ett lyckat jaktskott.</a:t>
            </a:r>
          </a:p>
          <a:p>
            <a:pPr>
              <a:buNone/>
              <a:defRPr/>
            </a:pPr>
            <a:endParaRPr lang="sv-SE" sz="1000" dirty="0"/>
          </a:p>
          <a:p>
            <a:pPr>
              <a:buNone/>
              <a:defRPr/>
            </a:pPr>
            <a:r>
              <a:rPr lang="sv-SE" sz="1200" dirty="0"/>
              <a:t>ABC II kommer att ge många tips, teorier och träningstips om hur man </a:t>
            </a:r>
          </a:p>
          <a:p>
            <a:pPr>
              <a:buNone/>
              <a:defRPr/>
            </a:pPr>
            <a:r>
              <a:rPr lang="sv-SE" sz="1200" dirty="0"/>
              <a:t>kan lära sig att skjuta effektiva skott med hagel- och kulvapen, </a:t>
            </a:r>
          </a:p>
          <a:p>
            <a:pPr>
              <a:buNone/>
              <a:defRPr/>
            </a:pPr>
            <a:r>
              <a:rPr lang="sv-SE" sz="1200" dirty="0"/>
              <a:t>mot både stillastående och rörliga mål.</a:t>
            </a:r>
          </a:p>
          <a:p>
            <a:pPr>
              <a:buNone/>
              <a:defRPr/>
            </a:pPr>
            <a:endParaRPr lang="sv-SE" sz="1200" dirty="0"/>
          </a:p>
          <a:p>
            <a:pPr>
              <a:buNone/>
              <a:defRPr/>
            </a:pPr>
            <a:r>
              <a:rPr lang="sv-SE" sz="1200" dirty="0"/>
              <a:t>Vissa övningar går ut på att lära sig att skjuta snabbt och denna </a:t>
            </a:r>
          </a:p>
          <a:p>
            <a:pPr>
              <a:buNone/>
              <a:defRPr/>
            </a:pPr>
            <a:r>
              <a:rPr lang="sv-SE" sz="1200" dirty="0"/>
              <a:t>kunskap kan vara en helt avgörande faktor för ett lyckat resultat vid </a:t>
            </a:r>
          </a:p>
          <a:p>
            <a:pPr>
              <a:buNone/>
              <a:defRPr/>
            </a:pPr>
            <a:r>
              <a:rPr lang="sv-SE" sz="1200" dirty="0"/>
              <a:t>vissa tillfällen, som t.ex. vid eftersök mot skadat vilt.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086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216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>
                <a:solidFill>
                  <a:srgbClr val="FF0000"/>
                </a:solidFill>
              </a:rPr>
              <a:t>Framförhållning mot stillastående mål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57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1505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95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183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199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20DC-D6AF-40CC-9DD2-ABBDEDA2BBB6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79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ktangel 57">
            <a:extLst>
              <a:ext uri="{FF2B5EF4-FFF2-40B4-BE49-F238E27FC236}">
                <a16:creationId xmlns:a16="http://schemas.microsoft.com/office/drawing/2014/main" id="{BA8DD258-3C62-41DF-9DDD-4E5738B913FE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886" y="1564101"/>
            <a:ext cx="9088041" cy="1787621"/>
          </a:xfrm>
        </p:spPr>
        <p:txBody>
          <a:bodyPr anchor="b"/>
          <a:lstStyle>
            <a:lvl1pPr algn="ctr">
              <a:defRPr sz="35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0021" y="3465250"/>
            <a:ext cx="9144000" cy="1825171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28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sv-SE"/>
              <a:t>Titel/namn på pres.</a:t>
            </a:r>
            <a:endParaRPr lang="en-US" dirty="0"/>
          </a:p>
        </p:txBody>
      </p:sp>
      <p:sp>
        <p:nvSpPr>
          <p:cNvPr id="61" name="Platshållare för text 59">
            <a:extLst>
              <a:ext uri="{FF2B5EF4-FFF2-40B4-BE49-F238E27FC236}">
                <a16:creationId xmlns:a16="http://schemas.microsoft.com/office/drawing/2014/main" id="{9958A76F-8930-4A69-8625-057894DCA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3078" y="6588774"/>
            <a:ext cx="4273200" cy="799200"/>
          </a:xfrm>
          <a:blipFill>
            <a:blip r:embed="rId2"/>
            <a:stretch>
              <a:fillRect/>
            </a:stretch>
          </a:blipFill>
          <a:ln>
            <a:solidFill>
              <a:srgbClr val="55742B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83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Höger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4" y="1123730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034" y="2388786"/>
            <a:ext cx="4361392" cy="37072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4975" y="1314450"/>
            <a:ext cx="4381500" cy="2286000"/>
          </a:xfrm>
        </p:spPr>
        <p:txBody>
          <a:bodyPr tIns="216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8BFA1D89-1A01-40D9-90CF-4AA6A73658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14975" y="3815841"/>
            <a:ext cx="2066925" cy="2286000"/>
          </a:xfrm>
        </p:spPr>
        <p:txBody>
          <a:bodyPr tIns="216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496B1628-EC1B-4380-B814-36A57EDA2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0182" y="3815841"/>
            <a:ext cx="2066925" cy="2286000"/>
          </a:xfrm>
        </p:spPr>
        <p:txBody>
          <a:bodyPr tIns="216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1002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Höger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4" y="1123731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034" y="2388786"/>
            <a:ext cx="4361392" cy="37072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4975" y="1314450"/>
            <a:ext cx="4381500" cy="2286000"/>
          </a:xfrm>
        </p:spPr>
        <p:txBody>
          <a:bodyPr tIns="180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8">
            <a:extLst>
              <a:ext uri="{FF2B5EF4-FFF2-40B4-BE49-F238E27FC236}">
                <a16:creationId xmlns:a16="http://schemas.microsoft.com/office/drawing/2014/main" id="{0B54A485-5935-4E46-A25A-CEDA0BD097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14975" y="3815841"/>
            <a:ext cx="4381500" cy="2286000"/>
          </a:xfrm>
        </p:spPr>
        <p:txBody>
          <a:bodyPr tIns="180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8347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Vänster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2658" y="1314450"/>
            <a:ext cx="4381500" cy="2286000"/>
          </a:xfrm>
        </p:spPr>
        <p:txBody>
          <a:bodyPr tIns="14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8BFA1D89-1A01-40D9-90CF-4AA6A73658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2658" y="3815841"/>
            <a:ext cx="2066925" cy="2286000"/>
          </a:xfrm>
        </p:spPr>
        <p:txBody>
          <a:bodyPr tIns="14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496B1628-EC1B-4380-B814-36A57EDA2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87865" y="3815841"/>
            <a:ext cx="2066925" cy="2286000"/>
          </a:xfrm>
        </p:spPr>
        <p:txBody>
          <a:bodyPr tIns="14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0B32479-46E7-4F45-8666-543022F19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6084" y="1114207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9009A3A1-F2BA-41B4-932F-D5D0B97D10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5025" y="2381250"/>
            <a:ext cx="4362450" cy="37052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17206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Vänster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82" y="1314450"/>
            <a:ext cx="4381500" cy="2286000"/>
          </a:xfrm>
        </p:spPr>
        <p:txBody>
          <a:bodyPr tIns="180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8">
            <a:extLst>
              <a:ext uri="{FF2B5EF4-FFF2-40B4-BE49-F238E27FC236}">
                <a16:creationId xmlns:a16="http://schemas.microsoft.com/office/drawing/2014/main" id="{0B54A485-5935-4E46-A25A-CEDA0BD097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5982" y="3815841"/>
            <a:ext cx="4381500" cy="2286000"/>
          </a:xfrm>
        </p:spPr>
        <p:txBody>
          <a:bodyPr tIns="180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4EA449-845A-4A25-8F37-BEE6D7DC6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6084" y="1114206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FCED5F11-D027-4AB6-ADE2-739AD053CF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5025" y="2381250"/>
            <a:ext cx="4362450" cy="37052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031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3" y="733425"/>
            <a:ext cx="8747765" cy="785796"/>
          </a:xfrm>
        </p:spPr>
        <p:txBody>
          <a:bodyPr/>
          <a:lstStyle>
            <a:lvl1pPr>
              <a:defRPr sz="3080"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28572FC-11D0-45AA-B65C-CF1A19CDD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C31FA28D-E276-4F08-A92C-0CEF1EB4159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23925" y="1619250"/>
            <a:ext cx="8791575" cy="4972050"/>
          </a:xfrm>
        </p:spPr>
        <p:txBody>
          <a:bodyPr tIns="936000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58849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3" y="733425"/>
            <a:ext cx="8747765" cy="785796"/>
          </a:xfrm>
        </p:spPr>
        <p:txBody>
          <a:bodyPr/>
          <a:lstStyle>
            <a:lvl1pPr>
              <a:defRPr sz="3080"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28572FC-11D0-45AA-B65C-CF1A19CDD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10" name="Platshållare för tabell 3">
            <a:extLst>
              <a:ext uri="{FF2B5EF4-FFF2-40B4-BE49-F238E27FC236}">
                <a16:creationId xmlns:a16="http://schemas.microsoft.com/office/drawing/2014/main" id="{E234D266-271A-40DE-BCD6-F5A343DF343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935038" y="1627189"/>
            <a:ext cx="8783637" cy="4125026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AA33A9-3C9B-4080-8B48-FEB7FDC3E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5513" y="5816010"/>
            <a:ext cx="4859337" cy="499066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100"/>
            </a:lvl1pPr>
          </a:lstStyle>
          <a:p>
            <a:pPr lvl="0"/>
            <a:r>
              <a:rPr lang="sv-SE"/>
              <a:t>Plats för eventuell bildtext</a:t>
            </a:r>
          </a:p>
        </p:txBody>
      </p:sp>
    </p:spTree>
    <p:extLst>
      <p:ext uri="{BB962C8B-B14F-4D97-AF65-F5344CB8AC3E}">
        <p14:creationId xmlns:p14="http://schemas.microsoft.com/office/powerpoint/2010/main" val="37988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3" y="733425"/>
            <a:ext cx="8747765" cy="785796"/>
          </a:xfrm>
        </p:spPr>
        <p:txBody>
          <a:bodyPr/>
          <a:lstStyle>
            <a:lvl1pPr>
              <a:defRPr sz="3080"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28572FC-11D0-45AA-B65C-CF1A19CDD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</p:spTree>
    <p:extLst>
      <p:ext uri="{BB962C8B-B14F-4D97-AF65-F5344CB8AC3E}">
        <p14:creationId xmlns:p14="http://schemas.microsoft.com/office/powerpoint/2010/main" val="943836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1886" y="2348401"/>
            <a:ext cx="9088041" cy="162043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03772" y="4283817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62AD1963-25B6-46F3-8B05-54E651E18155}" type="datetimeFigureOut">
              <a:rPr lang="sv-SE"/>
              <a:pPr>
                <a:defRPr/>
              </a:pPr>
              <a:t>2024-02-08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49BDA-617F-4524-807A-4B990D9AC98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11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CDB220E4-65BE-47FC-B848-43E96A060BAE}" type="datetimeFigureOut">
              <a:rPr lang="sv-SE"/>
              <a:pPr>
                <a:defRPr/>
              </a:pPr>
              <a:t>2024-02-08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BE2F-D8D6-4FBC-A604-3F4C94FD5F9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562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54329410-595A-4856-A5F7-E75FCFE460B0}" type="datetimeFigureOut">
              <a:rPr lang="sv-SE"/>
              <a:pPr>
                <a:defRPr/>
              </a:pPr>
              <a:t>2024-02-08</a:t>
            </a:fld>
            <a:endParaRPr lang="sv-SE" dirty="0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076-5BF4-4BE3-B3AF-956D1C875D4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026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E86BC0D-E10B-4631-B6A4-B00462673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91813" cy="7559675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tIns="270000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886" y="161925"/>
            <a:ext cx="9088041" cy="1332422"/>
          </a:xfrm>
        </p:spPr>
        <p:txBody>
          <a:bodyPr anchor="b"/>
          <a:lstStyle>
            <a:lvl1pPr algn="ctr">
              <a:defRPr sz="35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0021" y="1607876"/>
            <a:ext cx="9144000" cy="80195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280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sv-SE"/>
              <a:t>Titel/namn på pres.</a:t>
            </a:r>
            <a:endParaRPr lang="en-US" dirty="0"/>
          </a:p>
        </p:txBody>
      </p:sp>
      <p:sp>
        <p:nvSpPr>
          <p:cNvPr id="61" name="Platshållare för text 59">
            <a:extLst>
              <a:ext uri="{FF2B5EF4-FFF2-40B4-BE49-F238E27FC236}">
                <a16:creationId xmlns:a16="http://schemas.microsoft.com/office/drawing/2014/main" id="{9958A76F-8930-4A69-8625-057894DCA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3078" y="6588774"/>
            <a:ext cx="4273200" cy="799200"/>
          </a:xfrm>
          <a:blipFill>
            <a:blip r:embed="rId2"/>
            <a:stretch>
              <a:fillRect/>
            </a:stretch>
          </a:blipFill>
          <a:ln>
            <a:solidFill>
              <a:srgbClr val="55742B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98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E86BC0D-E10B-4631-B6A4-B00462673C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91813" cy="7559675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tIns="270000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6" name="Platshållare för text 59">
            <a:extLst>
              <a:ext uri="{FF2B5EF4-FFF2-40B4-BE49-F238E27FC236}">
                <a16:creationId xmlns:a16="http://schemas.microsoft.com/office/drawing/2014/main" id="{4DA0F876-5CFB-4A9B-AF4A-C3DEF07D3CE6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026247" y="6984594"/>
            <a:ext cx="2213595" cy="414000"/>
          </a:xfrm>
          <a:blipFill>
            <a:blip r:embed="rId2"/>
            <a:stretch>
              <a:fillRect/>
            </a:stretch>
          </a:blipFill>
          <a:ln>
            <a:solidFill>
              <a:srgbClr val="55742B">
                <a:alpha val="0"/>
              </a:srgbClr>
            </a:solidFill>
          </a:ln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55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28572FC-11D0-45AA-B65C-CF1A19CDD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</p:spTree>
    <p:extLst>
      <p:ext uri="{BB962C8B-B14F-4D97-AF65-F5344CB8AC3E}">
        <p14:creationId xmlns:p14="http://schemas.microsoft.com/office/powerpoint/2010/main" val="94963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</p:spTree>
    <p:extLst>
      <p:ext uri="{BB962C8B-B14F-4D97-AF65-F5344CB8AC3E}">
        <p14:creationId xmlns:p14="http://schemas.microsoft.com/office/powerpoint/2010/main" val="418897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4" y="942974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034" y="2388786"/>
            <a:ext cx="4361392" cy="37072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4975" y="1314450"/>
            <a:ext cx="4381500" cy="4781550"/>
          </a:xfrm>
        </p:spPr>
        <p:txBody>
          <a:bodyPr tIns="1152000"/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97303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  <p15:guide id="3" orient="horz" pos="120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16084" y="933449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084" y="2379261"/>
            <a:ext cx="4361392" cy="37072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550" y="1314450"/>
            <a:ext cx="4381500" cy="4781550"/>
          </a:xfrm>
        </p:spPr>
        <p:txBody>
          <a:bodyPr tIns="1152000"/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52199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  <p15:guide id="3" orient="horz" pos="120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4034" y="1123729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4975" y="1314450"/>
            <a:ext cx="4381500" cy="4781550"/>
          </a:xfrm>
        </p:spPr>
        <p:txBody>
          <a:bodyPr tIns="1152000"/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04B7C6B1-0B80-47A8-95B5-7B9FA7BA12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975" y="2381250"/>
            <a:ext cx="4362450" cy="3705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2439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,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16084" y="933449"/>
            <a:ext cx="4361392" cy="1119171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EC25-BFF8-4F51-8147-11A35D178CA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8B438CF7-945F-4029-8DEA-F0284A5AED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756" y="156013"/>
            <a:ext cx="3990975" cy="310879"/>
          </a:xfrm>
        </p:spPr>
        <p:txBody>
          <a:bodyPr/>
          <a:lstStyle>
            <a:lvl1pPr marL="0" indent="0">
              <a:buFontTx/>
              <a:buNone/>
              <a:defRPr sz="1100" cap="all" baseline="0">
                <a:latin typeface="+mj-lt"/>
              </a:defRPr>
            </a:lvl1pPr>
          </a:lstStyle>
          <a:p>
            <a:pPr lvl="0"/>
            <a:r>
              <a:rPr lang="sv-SE"/>
              <a:t>SIDMÄRKNING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7CEFE7E-3194-4866-ABD5-4AE6E344C8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550" y="1314450"/>
            <a:ext cx="4381500" cy="4781550"/>
          </a:xfrm>
        </p:spPr>
        <p:txBody>
          <a:bodyPr tIns="1152000"/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EEC93DBA-97FC-47AF-A08B-76A417B69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5025" y="2381250"/>
            <a:ext cx="4362450" cy="37052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540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  <p15:guide id="3" orient="horz" pos="120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14611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8858" y="2541187"/>
            <a:ext cx="8747765" cy="32683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3874" y="286923"/>
            <a:ext cx="2405658" cy="244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5FAEC25-BFF8-4F51-8147-11A35D178CA1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CD25EE4A-05F0-477B-A8DC-36B3D9E4B1FA}"/>
              </a:ext>
            </a:extLst>
          </p:cNvPr>
          <p:cNvCxnSpPr/>
          <p:nvPr/>
        </p:nvCxnSpPr>
        <p:spPr>
          <a:xfrm>
            <a:off x="404038" y="552891"/>
            <a:ext cx="98351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4D2CB7B5-21CF-4FCB-A251-B79F5B61BCD7}"/>
              </a:ext>
            </a:extLst>
          </p:cNvPr>
          <p:cNvCxnSpPr/>
          <p:nvPr/>
        </p:nvCxnSpPr>
        <p:spPr>
          <a:xfrm>
            <a:off x="404038" y="6842600"/>
            <a:ext cx="98351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 63">
            <a:extLst>
              <a:ext uri="{FF2B5EF4-FFF2-40B4-BE49-F238E27FC236}">
                <a16:creationId xmlns:a16="http://schemas.microsoft.com/office/drawing/2014/main" id="{D6F315A4-62C9-40CF-9A76-61B335D8C9E5}"/>
              </a:ext>
            </a:extLst>
          </p:cNvPr>
          <p:cNvGrpSpPr/>
          <p:nvPr/>
        </p:nvGrpSpPr>
        <p:grpSpPr>
          <a:xfrm>
            <a:off x="8028079" y="6982750"/>
            <a:ext cx="2218440" cy="414871"/>
            <a:chOff x="420688" y="5464175"/>
            <a:chExt cx="5670550" cy="1060450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D1A4B07-DD4B-4BF4-99EB-5B129D30FD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0688" y="5464175"/>
              <a:ext cx="923925" cy="1060450"/>
            </a:xfrm>
            <a:custGeom>
              <a:avLst/>
              <a:gdLst>
                <a:gd name="T0" fmla="*/ 509 w 1018"/>
                <a:gd name="T1" fmla="*/ 1133 h 1161"/>
                <a:gd name="T2" fmla="*/ 456 w 1018"/>
                <a:gd name="T3" fmla="*/ 1085 h 1161"/>
                <a:gd name="T4" fmla="*/ 383 w 1018"/>
                <a:gd name="T5" fmla="*/ 1035 h 1161"/>
                <a:gd name="T6" fmla="*/ 391 w 1018"/>
                <a:gd name="T7" fmla="*/ 989 h 1161"/>
                <a:gd name="T8" fmla="*/ 573 w 1018"/>
                <a:gd name="T9" fmla="*/ 1016 h 1161"/>
                <a:gd name="T10" fmla="*/ 678 w 1018"/>
                <a:gd name="T11" fmla="*/ 1058 h 1161"/>
                <a:gd name="T12" fmla="*/ 414 w 1018"/>
                <a:gd name="T13" fmla="*/ 684 h 1161"/>
                <a:gd name="T14" fmla="*/ 431 w 1018"/>
                <a:gd name="T15" fmla="*/ 700 h 1161"/>
                <a:gd name="T16" fmla="*/ 402 w 1018"/>
                <a:gd name="T17" fmla="*/ 682 h 1161"/>
                <a:gd name="T18" fmla="*/ 295 w 1018"/>
                <a:gd name="T19" fmla="*/ 927 h 1161"/>
                <a:gd name="T20" fmla="*/ 319 w 1018"/>
                <a:gd name="T21" fmla="*/ 932 h 1161"/>
                <a:gd name="T22" fmla="*/ 327 w 1018"/>
                <a:gd name="T23" fmla="*/ 824 h 1161"/>
                <a:gd name="T24" fmla="*/ 361 w 1018"/>
                <a:gd name="T25" fmla="*/ 771 h 1161"/>
                <a:gd name="T26" fmla="*/ 341 w 1018"/>
                <a:gd name="T27" fmla="*/ 753 h 1161"/>
                <a:gd name="T28" fmla="*/ 353 w 1018"/>
                <a:gd name="T29" fmla="*/ 735 h 1161"/>
                <a:gd name="T30" fmla="*/ 357 w 1018"/>
                <a:gd name="T31" fmla="*/ 657 h 1161"/>
                <a:gd name="T32" fmla="*/ 411 w 1018"/>
                <a:gd name="T33" fmla="*/ 549 h 1161"/>
                <a:gd name="T34" fmla="*/ 419 w 1018"/>
                <a:gd name="T35" fmla="*/ 487 h 1161"/>
                <a:gd name="T36" fmla="*/ 371 w 1018"/>
                <a:gd name="T37" fmla="*/ 559 h 1161"/>
                <a:gd name="T38" fmla="*/ 448 w 1018"/>
                <a:gd name="T39" fmla="*/ 442 h 1161"/>
                <a:gd name="T40" fmla="*/ 541 w 1018"/>
                <a:gd name="T41" fmla="*/ 286 h 1161"/>
                <a:gd name="T42" fmla="*/ 602 w 1018"/>
                <a:gd name="T43" fmla="*/ 256 h 1161"/>
                <a:gd name="T44" fmla="*/ 644 w 1018"/>
                <a:gd name="T45" fmla="*/ 290 h 1161"/>
                <a:gd name="T46" fmla="*/ 575 w 1018"/>
                <a:gd name="T47" fmla="*/ 318 h 1161"/>
                <a:gd name="T48" fmla="*/ 513 w 1018"/>
                <a:gd name="T49" fmla="*/ 363 h 1161"/>
                <a:gd name="T50" fmla="*/ 533 w 1018"/>
                <a:gd name="T51" fmla="*/ 380 h 1161"/>
                <a:gd name="T52" fmla="*/ 600 w 1018"/>
                <a:gd name="T53" fmla="*/ 278 h 1161"/>
                <a:gd name="T54" fmla="*/ 510 w 1018"/>
                <a:gd name="T55" fmla="*/ 513 h 1161"/>
                <a:gd name="T56" fmla="*/ 620 w 1018"/>
                <a:gd name="T57" fmla="*/ 484 h 1161"/>
                <a:gd name="T58" fmla="*/ 546 w 1018"/>
                <a:gd name="T59" fmla="*/ 551 h 1161"/>
                <a:gd name="T60" fmla="*/ 524 w 1018"/>
                <a:gd name="T61" fmla="*/ 621 h 1161"/>
                <a:gd name="T62" fmla="*/ 509 w 1018"/>
                <a:gd name="T63" fmla="*/ 981 h 1161"/>
                <a:gd name="T64" fmla="*/ 549 w 1018"/>
                <a:gd name="T65" fmla="*/ 964 h 1161"/>
                <a:gd name="T66" fmla="*/ 489 w 1018"/>
                <a:gd name="T67" fmla="*/ 555 h 1161"/>
                <a:gd name="T68" fmla="*/ 462 w 1018"/>
                <a:gd name="T69" fmla="*/ 751 h 1161"/>
                <a:gd name="T70" fmla="*/ 470 w 1018"/>
                <a:gd name="T71" fmla="*/ 829 h 1161"/>
                <a:gd name="T72" fmla="*/ 531 w 1018"/>
                <a:gd name="T73" fmla="*/ 538 h 1161"/>
                <a:gd name="T74" fmla="*/ 563 w 1018"/>
                <a:gd name="T75" fmla="*/ 357 h 1161"/>
                <a:gd name="T76" fmla="*/ 473 w 1018"/>
                <a:gd name="T77" fmla="*/ 433 h 1161"/>
                <a:gd name="T78" fmla="*/ 482 w 1018"/>
                <a:gd name="T79" fmla="*/ 482 h 1161"/>
                <a:gd name="T80" fmla="*/ 435 w 1018"/>
                <a:gd name="T81" fmla="*/ 541 h 1161"/>
                <a:gd name="T82" fmla="*/ 363 w 1018"/>
                <a:gd name="T83" fmla="*/ 567 h 1161"/>
                <a:gd name="T84" fmla="*/ 407 w 1018"/>
                <a:gd name="T85" fmla="*/ 584 h 1161"/>
                <a:gd name="T86" fmla="*/ 406 w 1018"/>
                <a:gd name="T87" fmla="*/ 622 h 1161"/>
                <a:gd name="T88" fmla="*/ 434 w 1018"/>
                <a:gd name="T89" fmla="*/ 808 h 1161"/>
                <a:gd name="T90" fmla="*/ 435 w 1018"/>
                <a:gd name="T91" fmla="*/ 951 h 1161"/>
                <a:gd name="T92" fmla="*/ 431 w 1018"/>
                <a:gd name="T93" fmla="*/ 971 h 1161"/>
                <a:gd name="T94" fmla="*/ 716 w 1018"/>
                <a:gd name="T95" fmla="*/ 1040 h 1161"/>
                <a:gd name="T96" fmla="*/ 649 w 1018"/>
                <a:gd name="T97" fmla="*/ 983 h 1161"/>
                <a:gd name="T98" fmla="*/ 512 w 1018"/>
                <a:gd name="T99" fmla="*/ 947 h 1161"/>
                <a:gd name="T100" fmla="*/ 582 w 1018"/>
                <a:gd name="T101" fmla="*/ 721 h 1161"/>
                <a:gd name="T102" fmla="*/ 672 w 1018"/>
                <a:gd name="T103" fmla="*/ 331 h 1161"/>
                <a:gd name="T104" fmla="*/ 477 w 1018"/>
                <a:gd name="T105" fmla="*/ 378 h 1161"/>
                <a:gd name="T106" fmla="*/ 245 w 1018"/>
                <a:gd name="T107" fmla="*/ 1000 h 1161"/>
                <a:gd name="T108" fmla="*/ 433 w 1018"/>
                <a:gd name="T109" fmla="*/ 932 h 1161"/>
                <a:gd name="T110" fmla="*/ 509 w 1018"/>
                <a:gd name="T111" fmla="*/ 28 h 1161"/>
                <a:gd name="T112" fmla="*/ 276 w 1018"/>
                <a:gd name="T113" fmla="*/ 956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18" h="1161">
                  <a:moveTo>
                    <a:pt x="509" y="0"/>
                  </a:moveTo>
                  <a:cubicBezTo>
                    <a:pt x="229" y="0"/>
                    <a:pt x="0" y="260"/>
                    <a:pt x="0" y="580"/>
                  </a:cubicBezTo>
                  <a:cubicBezTo>
                    <a:pt x="0" y="901"/>
                    <a:pt x="229" y="1161"/>
                    <a:pt x="509" y="1161"/>
                  </a:cubicBezTo>
                  <a:cubicBezTo>
                    <a:pt x="789" y="1161"/>
                    <a:pt x="1018" y="901"/>
                    <a:pt x="1018" y="580"/>
                  </a:cubicBezTo>
                  <a:cubicBezTo>
                    <a:pt x="1018" y="260"/>
                    <a:pt x="789" y="0"/>
                    <a:pt x="509" y="0"/>
                  </a:cubicBezTo>
                  <a:moveTo>
                    <a:pt x="692" y="1085"/>
                  </a:moveTo>
                  <a:cubicBezTo>
                    <a:pt x="683" y="1090"/>
                    <a:pt x="683" y="1090"/>
                    <a:pt x="683" y="1090"/>
                  </a:cubicBezTo>
                  <a:cubicBezTo>
                    <a:pt x="683" y="1091"/>
                    <a:pt x="684" y="1093"/>
                    <a:pt x="685" y="1094"/>
                  </a:cubicBezTo>
                  <a:cubicBezTo>
                    <a:pt x="630" y="1119"/>
                    <a:pt x="571" y="1133"/>
                    <a:pt x="509" y="1133"/>
                  </a:cubicBezTo>
                  <a:cubicBezTo>
                    <a:pt x="416" y="1133"/>
                    <a:pt x="328" y="1102"/>
                    <a:pt x="255" y="1048"/>
                  </a:cubicBezTo>
                  <a:cubicBezTo>
                    <a:pt x="255" y="1048"/>
                    <a:pt x="256" y="1047"/>
                    <a:pt x="257" y="1047"/>
                  </a:cubicBezTo>
                  <a:cubicBezTo>
                    <a:pt x="276" y="1036"/>
                    <a:pt x="294" y="1025"/>
                    <a:pt x="313" y="1017"/>
                  </a:cubicBezTo>
                  <a:cubicBezTo>
                    <a:pt x="328" y="1020"/>
                    <a:pt x="340" y="1027"/>
                    <a:pt x="354" y="1032"/>
                  </a:cubicBezTo>
                  <a:cubicBezTo>
                    <a:pt x="358" y="1037"/>
                    <a:pt x="358" y="1041"/>
                    <a:pt x="354" y="1045"/>
                  </a:cubicBezTo>
                  <a:cubicBezTo>
                    <a:pt x="348" y="1050"/>
                    <a:pt x="342" y="1051"/>
                    <a:pt x="336" y="1056"/>
                  </a:cubicBezTo>
                  <a:cubicBezTo>
                    <a:pt x="350" y="1067"/>
                    <a:pt x="364" y="1053"/>
                    <a:pt x="376" y="1047"/>
                  </a:cubicBezTo>
                  <a:cubicBezTo>
                    <a:pt x="393" y="1044"/>
                    <a:pt x="412" y="1044"/>
                    <a:pt x="424" y="1057"/>
                  </a:cubicBezTo>
                  <a:cubicBezTo>
                    <a:pt x="434" y="1068"/>
                    <a:pt x="440" y="1084"/>
                    <a:pt x="456" y="1085"/>
                  </a:cubicBezTo>
                  <a:cubicBezTo>
                    <a:pt x="448" y="1093"/>
                    <a:pt x="460" y="1098"/>
                    <a:pt x="465" y="1099"/>
                  </a:cubicBezTo>
                  <a:cubicBezTo>
                    <a:pt x="474" y="1099"/>
                    <a:pt x="482" y="1096"/>
                    <a:pt x="489" y="1090"/>
                  </a:cubicBezTo>
                  <a:cubicBezTo>
                    <a:pt x="492" y="1082"/>
                    <a:pt x="492" y="1082"/>
                    <a:pt x="492" y="1082"/>
                  </a:cubicBezTo>
                  <a:cubicBezTo>
                    <a:pt x="502" y="1078"/>
                    <a:pt x="513" y="1106"/>
                    <a:pt x="517" y="1085"/>
                  </a:cubicBezTo>
                  <a:cubicBezTo>
                    <a:pt x="505" y="1067"/>
                    <a:pt x="481" y="1069"/>
                    <a:pt x="460" y="1067"/>
                  </a:cubicBezTo>
                  <a:cubicBezTo>
                    <a:pt x="468" y="1061"/>
                    <a:pt x="479" y="1063"/>
                    <a:pt x="487" y="1056"/>
                  </a:cubicBezTo>
                  <a:cubicBezTo>
                    <a:pt x="483" y="1048"/>
                    <a:pt x="472" y="1048"/>
                    <a:pt x="465" y="1051"/>
                  </a:cubicBezTo>
                  <a:cubicBezTo>
                    <a:pt x="450" y="1064"/>
                    <a:pt x="437" y="1040"/>
                    <a:pt x="423" y="1038"/>
                  </a:cubicBezTo>
                  <a:cubicBezTo>
                    <a:pt x="412" y="1031"/>
                    <a:pt x="394" y="1028"/>
                    <a:pt x="383" y="1035"/>
                  </a:cubicBezTo>
                  <a:cubicBezTo>
                    <a:pt x="366" y="1031"/>
                    <a:pt x="358" y="1017"/>
                    <a:pt x="341" y="1013"/>
                  </a:cubicBezTo>
                  <a:cubicBezTo>
                    <a:pt x="335" y="1010"/>
                    <a:pt x="322" y="1015"/>
                    <a:pt x="322" y="1004"/>
                  </a:cubicBezTo>
                  <a:cubicBezTo>
                    <a:pt x="321" y="1001"/>
                    <a:pt x="325" y="998"/>
                    <a:pt x="327" y="998"/>
                  </a:cubicBezTo>
                  <a:cubicBezTo>
                    <a:pt x="329" y="1000"/>
                    <a:pt x="333" y="998"/>
                    <a:pt x="335" y="1000"/>
                  </a:cubicBezTo>
                  <a:cubicBezTo>
                    <a:pt x="338" y="989"/>
                    <a:pt x="343" y="976"/>
                    <a:pt x="356" y="971"/>
                  </a:cubicBezTo>
                  <a:cubicBezTo>
                    <a:pt x="366" y="967"/>
                    <a:pt x="377" y="964"/>
                    <a:pt x="390" y="965"/>
                  </a:cubicBezTo>
                  <a:cubicBezTo>
                    <a:pt x="388" y="977"/>
                    <a:pt x="371" y="981"/>
                    <a:pt x="376" y="996"/>
                  </a:cubicBezTo>
                  <a:cubicBezTo>
                    <a:pt x="380" y="1000"/>
                    <a:pt x="380" y="1000"/>
                    <a:pt x="380" y="1000"/>
                  </a:cubicBezTo>
                  <a:cubicBezTo>
                    <a:pt x="385" y="997"/>
                    <a:pt x="383" y="987"/>
                    <a:pt x="391" y="989"/>
                  </a:cubicBezTo>
                  <a:cubicBezTo>
                    <a:pt x="395" y="995"/>
                    <a:pt x="404" y="992"/>
                    <a:pt x="408" y="991"/>
                  </a:cubicBezTo>
                  <a:cubicBezTo>
                    <a:pt x="425" y="977"/>
                    <a:pt x="453" y="980"/>
                    <a:pt x="471" y="989"/>
                  </a:cubicBezTo>
                  <a:cubicBezTo>
                    <a:pt x="485" y="999"/>
                    <a:pt x="476" y="1019"/>
                    <a:pt x="493" y="1026"/>
                  </a:cubicBezTo>
                  <a:cubicBezTo>
                    <a:pt x="501" y="1024"/>
                    <a:pt x="507" y="1028"/>
                    <a:pt x="511" y="1034"/>
                  </a:cubicBezTo>
                  <a:cubicBezTo>
                    <a:pt x="512" y="1036"/>
                    <a:pt x="511" y="1040"/>
                    <a:pt x="513" y="1042"/>
                  </a:cubicBezTo>
                  <a:cubicBezTo>
                    <a:pt x="516" y="1038"/>
                    <a:pt x="515" y="1030"/>
                    <a:pt x="521" y="1026"/>
                  </a:cubicBezTo>
                  <a:cubicBezTo>
                    <a:pt x="527" y="1014"/>
                    <a:pt x="511" y="1002"/>
                    <a:pt x="524" y="994"/>
                  </a:cubicBezTo>
                  <a:cubicBezTo>
                    <a:pt x="540" y="992"/>
                    <a:pt x="551" y="1005"/>
                    <a:pt x="567" y="1000"/>
                  </a:cubicBezTo>
                  <a:cubicBezTo>
                    <a:pt x="571" y="1005"/>
                    <a:pt x="569" y="1011"/>
                    <a:pt x="573" y="1016"/>
                  </a:cubicBezTo>
                  <a:cubicBezTo>
                    <a:pt x="580" y="1012"/>
                    <a:pt x="586" y="1005"/>
                    <a:pt x="582" y="998"/>
                  </a:cubicBezTo>
                  <a:cubicBezTo>
                    <a:pt x="580" y="993"/>
                    <a:pt x="573" y="989"/>
                    <a:pt x="576" y="982"/>
                  </a:cubicBezTo>
                  <a:cubicBezTo>
                    <a:pt x="598" y="978"/>
                    <a:pt x="610" y="999"/>
                    <a:pt x="631" y="995"/>
                  </a:cubicBezTo>
                  <a:cubicBezTo>
                    <a:pt x="637" y="1000"/>
                    <a:pt x="642" y="1001"/>
                    <a:pt x="646" y="1008"/>
                  </a:cubicBezTo>
                  <a:cubicBezTo>
                    <a:pt x="644" y="1011"/>
                    <a:pt x="637" y="1007"/>
                    <a:pt x="635" y="1012"/>
                  </a:cubicBezTo>
                  <a:cubicBezTo>
                    <a:pt x="640" y="1020"/>
                    <a:pt x="651" y="1022"/>
                    <a:pt x="658" y="1025"/>
                  </a:cubicBezTo>
                  <a:cubicBezTo>
                    <a:pt x="662" y="1032"/>
                    <a:pt x="673" y="1034"/>
                    <a:pt x="679" y="1040"/>
                  </a:cubicBezTo>
                  <a:cubicBezTo>
                    <a:pt x="682" y="1045"/>
                    <a:pt x="688" y="1049"/>
                    <a:pt x="688" y="1056"/>
                  </a:cubicBezTo>
                  <a:cubicBezTo>
                    <a:pt x="686" y="1061"/>
                    <a:pt x="681" y="1057"/>
                    <a:pt x="678" y="1058"/>
                  </a:cubicBezTo>
                  <a:cubicBezTo>
                    <a:pt x="679" y="1056"/>
                    <a:pt x="676" y="1056"/>
                    <a:pt x="675" y="1054"/>
                  </a:cubicBezTo>
                  <a:cubicBezTo>
                    <a:pt x="667" y="1058"/>
                    <a:pt x="652" y="1057"/>
                    <a:pt x="652" y="1069"/>
                  </a:cubicBezTo>
                  <a:cubicBezTo>
                    <a:pt x="654" y="1072"/>
                    <a:pt x="658" y="1073"/>
                    <a:pt x="662" y="1072"/>
                  </a:cubicBezTo>
                  <a:cubicBezTo>
                    <a:pt x="665" y="1069"/>
                    <a:pt x="670" y="1065"/>
                    <a:pt x="674" y="1069"/>
                  </a:cubicBezTo>
                  <a:cubicBezTo>
                    <a:pt x="676" y="1077"/>
                    <a:pt x="684" y="1069"/>
                    <a:pt x="689" y="1070"/>
                  </a:cubicBezTo>
                  <a:cubicBezTo>
                    <a:pt x="696" y="1071"/>
                    <a:pt x="702" y="1073"/>
                    <a:pt x="708" y="1076"/>
                  </a:cubicBezTo>
                  <a:cubicBezTo>
                    <a:pt x="701" y="1077"/>
                    <a:pt x="694" y="1076"/>
                    <a:pt x="689" y="1082"/>
                  </a:cubicBezTo>
                  <a:lnTo>
                    <a:pt x="692" y="1085"/>
                  </a:lnTo>
                  <a:close/>
                  <a:moveTo>
                    <a:pt x="414" y="684"/>
                  </a:moveTo>
                  <a:cubicBezTo>
                    <a:pt x="417" y="684"/>
                    <a:pt x="417" y="684"/>
                    <a:pt x="417" y="684"/>
                  </a:cubicBezTo>
                  <a:cubicBezTo>
                    <a:pt x="417" y="687"/>
                    <a:pt x="417" y="690"/>
                    <a:pt x="420" y="692"/>
                  </a:cubicBezTo>
                  <a:cubicBezTo>
                    <a:pt x="427" y="688"/>
                    <a:pt x="433" y="682"/>
                    <a:pt x="438" y="677"/>
                  </a:cubicBezTo>
                  <a:cubicBezTo>
                    <a:pt x="433" y="671"/>
                    <a:pt x="426" y="677"/>
                    <a:pt x="420" y="677"/>
                  </a:cubicBezTo>
                  <a:cubicBezTo>
                    <a:pt x="418" y="669"/>
                    <a:pt x="427" y="667"/>
                    <a:pt x="431" y="662"/>
                  </a:cubicBezTo>
                  <a:cubicBezTo>
                    <a:pt x="438" y="659"/>
                    <a:pt x="440" y="668"/>
                    <a:pt x="446" y="666"/>
                  </a:cubicBezTo>
                  <a:cubicBezTo>
                    <a:pt x="453" y="658"/>
                    <a:pt x="461" y="647"/>
                    <a:pt x="471" y="644"/>
                  </a:cubicBezTo>
                  <a:cubicBezTo>
                    <a:pt x="473" y="648"/>
                    <a:pt x="473" y="648"/>
                    <a:pt x="473" y="648"/>
                  </a:cubicBezTo>
                  <a:cubicBezTo>
                    <a:pt x="463" y="667"/>
                    <a:pt x="450" y="686"/>
                    <a:pt x="431" y="700"/>
                  </a:cubicBezTo>
                  <a:cubicBezTo>
                    <a:pt x="428" y="701"/>
                    <a:pt x="426" y="705"/>
                    <a:pt x="421" y="704"/>
                  </a:cubicBezTo>
                  <a:cubicBezTo>
                    <a:pt x="417" y="692"/>
                    <a:pt x="417" y="692"/>
                    <a:pt x="417" y="692"/>
                  </a:cubicBezTo>
                  <a:cubicBezTo>
                    <a:pt x="411" y="693"/>
                    <a:pt x="411" y="693"/>
                    <a:pt x="411" y="693"/>
                  </a:cubicBezTo>
                  <a:cubicBezTo>
                    <a:pt x="412" y="690"/>
                    <a:pt x="409" y="685"/>
                    <a:pt x="414" y="684"/>
                  </a:cubicBezTo>
                  <a:moveTo>
                    <a:pt x="368" y="664"/>
                  </a:moveTo>
                  <a:cubicBezTo>
                    <a:pt x="371" y="658"/>
                    <a:pt x="372" y="650"/>
                    <a:pt x="380" y="648"/>
                  </a:cubicBezTo>
                  <a:cubicBezTo>
                    <a:pt x="386" y="650"/>
                    <a:pt x="390" y="645"/>
                    <a:pt x="395" y="648"/>
                  </a:cubicBezTo>
                  <a:cubicBezTo>
                    <a:pt x="396" y="658"/>
                    <a:pt x="383" y="667"/>
                    <a:pt x="391" y="675"/>
                  </a:cubicBezTo>
                  <a:cubicBezTo>
                    <a:pt x="396" y="674"/>
                    <a:pt x="402" y="677"/>
                    <a:pt x="402" y="682"/>
                  </a:cubicBezTo>
                  <a:cubicBezTo>
                    <a:pt x="401" y="688"/>
                    <a:pt x="394" y="690"/>
                    <a:pt x="390" y="693"/>
                  </a:cubicBezTo>
                  <a:cubicBezTo>
                    <a:pt x="383" y="693"/>
                    <a:pt x="383" y="693"/>
                    <a:pt x="383" y="693"/>
                  </a:cubicBezTo>
                  <a:cubicBezTo>
                    <a:pt x="382" y="688"/>
                    <a:pt x="383" y="683"/>
                    <a:pt x="386" y="679"/>
                  </a:cubicBezTo>
                  <a:cubicBezTo>
                    <a:pt x="380" y="675"/>
                    <a:pt x="371" y="672"/>
                    <a:pt x="368" y="664"/>
                  </a:cubicBezTo>
                  <a:moveTo>
                    <a:pt x="259" y="946"/>
                  </a:moveTo>
                  <a:cubicBezTo>
                    <a:pt x="260" y="936"/>
                    <a:pt x="269" y="923"/>
                    <a:pt x="278" y="915"/>
                  </a:cubicBezTo>
                  <a:cubicBezTo>
                    <a:pt x="276" y="921"/>
                    <a:pt x="272" y="928"/>
                    <a:pt x="276" y="934"/>
                  </a:cubicBezTo>
                  <a:cubicBezTo>
                    <a:pt x="284" y="928"/>
                    <a:pt x="284" y="918"/>
                    <a:pt x="292" y="911"/>
                  </a:cubicBezTo>
                  <a:cubicBezTo>
                    <a:pt x="293" y="916"/>
                    <a:pt x="290" y="923"/>
                    <a:pt x="295" y="927"/>
                  </a:cubicBezTo>
                  <a:cubicBezTo>
                    <a:pt x="303" y="921"/>
                    <a:pt x="303" y="907"/>
                    <a:pt x="314" y="905"/>
                  </a:cubicBezTo>
                  <a:cubicBezTo>
                    <a:pt x="317" y="909"/>
                    <a:pt x="317" y="909"/>
                    <a:pt x="317" y="909"/>
                  </a:cubicBezTo>
                  <a:cubicBezTo>
                    <a:pt x="313" y="918"/>
                    <a:pt x="305" y="925"/>
                    <a:pt x="301" y="934"/>
                  </a:cubicBezTo>
                  <a:cubicBezTo>
                    <a:pt x="304" y="937"/>
                    <a:pt x="304" y="937"/>
                    <a:pt x="304" y="937"/>
                  </a:cubicBezTo>
                  <a:cubicBezTo>
                    <a:pt x="316" y="929"/>
                    <a:pt x="316" y="912"/>
                    <a:pt x="328" y="904"/>
                  </a:cubicBezTo>
                  <a:cubicBezTo>
                    <a:pt x="336" y="909"/>
                    <a:pt x="336" y="909"/>
                    <a:pt x="336" y="909"/>
                  </a:cubicBezTo>
                  <a:cubicBezTo>
                    <a:pt x="343" y="903"/>
                    <a:pt x="345" y="891"/>
                    <a:pt x="356" y="888"/>
                  </a:cubicBezTo>
                  <a:cubicBezTo>
                    <a:pt x="353" y="906"/>
                    <a:pt x="339" y="924"/>
                    <a:pt x="324" y="936"/>
                  </a:cubicBezTo>
                  <a:cubicBezTo>
                    <a:pt x="319" y="932"/>
                    <a:pt x="319" y="932"/>
                    <a:pt x="319" y="932"/>
                  </a:cubicBezTo>
                  <a:cubicBezTo>
                    <a:pt x="315" y="937"/>
                    <a:pt x="311" y="943"/>
                    <a:pt x="310" y="950"/>
                  </a:cubicBezTo>
                  <a:cubicBezTo>
                    <a:pt x="297" y="953"/>
                    <a:pt x="286" y="968"/>
                    <a:pt x="278" y="968"/>
                  </a:cubicBezTo>
                  <a:cubicBezTo>
                    <a:pt x="270" y="968"/>
                    <a:pt x="257" y="956"/>
                    <a:pt x="259" y="946"/>
                  </a:cubicBezTo>
                  <a:moveTo>
                    <a:pt x="340" y="795"/>
                  </a:moveTo>
                  <a:cubicBezTo>
                    <a:pt x="337" y="797"/>
                    <a:pt x="333" y="801"/>
                    <a:pt x="332" y="805"/>
                  </a:cubicBezTo>
                  <a:cubicBezTo>
                    <a:pt x="332" y="809"/>
                    <a:pt x="332" y="809"/>
                    <a:pt x="332" y="809"/>
                  </a:cubicBezTo>
                  <a:cubicBezTo>
                    <a:pt x="322" y="825"/>
                    <a:pt x="303" y="837"/>
                    <a:pt x="297" y="855"/>
                  </a:cubicBezTo>
                  <a:cubicBezTo>
                    <a:pt x="299" y="856"/>
                    <a:pt x="299" y="856"/>
                    <a:pt x="299" y="856"/>
                  </a:cubicBezTo>
                  <a:cubicBezTo>
                    <a:pt x="327" y="824"/>
                    <a:pt x="327" y="824"/>
                    <a:pt x="327" y="824"/>
                  </a:cubicBezTo>
                  <a:cubicBezTo>
                    <a:pt x="330" y="824"/>
                    <a:pt x="334" y="827"/>
                    <a:pt x="331" y="830"/>
                  </a:cubicBezTo>
                  <a:cubicBezTo>
                    <a:pt x="318" y="841"/>
                    <a:pt x="314" y="855"/>
                    <a:pt x="300" y="862"/>
                  </a:cubicBezTo>
                  <a:cubicBezTo>
                    <a:pt x="300" y="853"/>
                    <a:pt x="283" y="861"/>
                    <a:pt x="290" y="849"/>
                  </a:cubicBezTo>
                  <a:cubicBezTo>
                    <a:pt x="309" y="830"/>
                    <a:pt x="322" y="802"/>
                    <a:pt x="343" y="785"/>
                  </a:cubicBezTo>
                  <a:cubicBezTo>
                    <a:pt x="345" y="786"/>
                    <a:pt x="340" y="791"/>
                    <a:pt x="339" y="794"/>
                  </a:cubicBezTo>
                  <a:lnTo>
                    <a:pt x="340" y="795"/>
                  </a:lnTo>
                  <a:close/>
                  <a:moveTo>
                    <a:pt x="351" y="775"/>
                  </a:moveTo>
                  <a:cubicBezTo>
                    <a:pt x="353" y="773"/>
                    <a:pt x="354" y="756"/>
                    <a:pt x="366" y="758"/>
                  </a:cubicBezTo>
                  <a:cubicBezTo>
                    <a:pt x="368" y="764"/>
                    <a:pt x="361" y="766"/>
                    <a:pt x="361" y="771"/>
                  </a:cubicBezTo>
                  <a:cubicBezTo>
                    <a:pt x="357" y="772"/>
                    <a:pt x="354" y="774"/>
                    <a:pt x="351" y="775"/>
                  </a:cubicBezTo>
                  <a:moveTo>
                    <a:pt x="371" y="883"/>
                  </a:moveTo>
                  <a:cubicBezTo>
                    <a:pt x="370" y="890"/>
                    <a:pt x="369" y="900"/>
                    <a:pt x="362" y="904"/>
                  </a:cubicBezTo>
                  <a:cubicBezTo>
                    <a:pt x="359" y="904"/>
                    <a:pt x="359" y="904"/>
                    <a:pt x="359" y="904"/>
                  </a:cubicBezTo>
                  <a:cubicBezTo>
                    <a:pt x="354" y="895"/>
                    <a:pt x="368" y="890"/>
                    <a:pt x="371" y="883"/>
                  </a:cubicBezTo>
                  <a:moveTo>
                    <a:pt x="308" y="816"/>
                  </a:moveTo>
                  <a:cubicBezTo>
                    <a:pt x="302" y="822"/>
                    <a:pt x="300" y="834"/>
                    <a:pt x="290" y="835"/>
                  </a:cubicBezTo>
                  <a:cubicBezTo>
                    <a:pt x="286" y="822"/>
                    <a:pt x="299" y="814"/>
                    <a:pt x="306" y="805"/>
                  </a:cubicBezTo>
                  <a:cubicBezTo>
                    <a:pt x="317" y="787"/>
                    <a:pt x="331" y="771"/>
                    <a:pt x="341" y="753"/>
                  </a:cubicBezTo>
                  <a:cubicBezTo>
                    <a:pt x="339" y="750"/>
                    <a:pt x="339" y="750"/>
                    <a:pt x="339" y="750"/>
                  </a:cubicBezTo>
                  <a:cubicBezTo>
                    <a:pt x="314" y="772"/>
                    <a:pt x="301" y="802"/>
                    <a:pt x="283" y="826"/>
                  </a:cubicBezTo>
                  <a:cubicBezTo>
                    <a:pt x="280" y="813"/>
                    <a:pt x="286" y="801"/>
                    <a:pt x="295" y="791"/>
                  </a:cubicBezTo>
                  <a:cubicBezTo>
                    <a:pt x="293" y="776"/>
                    <a:pt x="297" y="764"/>
                    <a:pt x="301" y="751"/>
                  </a:cubicBezTo>
                  <a:cubicBezTo>
                    <a:pt x="314" y="746"/>
                    <a:pt x="313" y="729"/>
                    <a:pt x="321" y="719"/>
                  </a:cubicBezTo>
                  <a:cubicBezTo>
                    <a:pt x="323" y="718"/>
                    <a:pt x="324" y="714"/>
                    <a:pt x="327" y="715"/>
                  </a:cubicBezTo>
                  <a:cubicBezTo>
                    <a:pt x="332" y="728"/>
                    <a:pt x="319" y="738"/>
                    <a:pt x="319" y="749"/>
                  </a:cubicBezTo>
                  <a:cubicBezTo>
                    <a:pt x="331" y="744"/>
                    <a:pt x="332" y="721"/>
                    <a:pt x="348" y="729"/>
                  </a:cubicBezTo>
                  <a:cubicBezTo>
                    <a:pt x="353" y="735"/>
                    <a:pt x="353" y="735"/>
                    <a:pt x="353" y="735"/>
                  </a:cubicBezTo>
                  <a:cubicBezTo>
                    <a:pt x="361" y="729"/>
                    <a:pt x="361" y="715"/>
                    <a:pt x="374" y="717"/>
                  </a:cubicBezTo>
                  <a:cubicBezTo>
                    <a:pt x="369" y="756"/>
                    <a:pt x="329" y="782"/>
                    <a:pt x="308" y="816"/>
                  </a:cubicBezTo>
                  <a:moveTo>
                    <a:pt x="349" y="635"/>
                  </a:moveTo>
                  <a:cubicBezTo>
                    <a:pt x="340" y="629"/>
                    <a:pt x="340" y="629"/>
                    <a:pt x="340" y="629"/>
                  </a:cubicBezTo>
                  <a:cubicBezTo>
                    <a:pt x="340" y="622"/>
                    <a:pt x="348" y="621"/>
                    <a:pt x="353" y="624"/>
                  </a:cubicBezTo>
                  <a:cubicBezTo>
                    <a:pt x="345" y="634"/>
                    <a:pt x="368" y="631"/>
                    <a:pt x="357" y="640"/>
                  </a:cubicBezTo>
                  <a:cubicBezTo>
                    <a:pt x="359" y="643"/>
                    <a:pt x="364" y="640"/>
                    <a:pt x="366" y="643"/>
                  </a:cubicBezTo>
                  <a:cubicBezTo>
                    <a:pt x="369" y="647"/>
                    <a:pt x="364" y="652"/>
                    <a:pt x="363" y="656"/>
                  </a:cubicBezTo>
                  <a:cubicBezTo>
                    <a:pt x="362" y="658"/>
                    <a:pt x="359" y="657"/>
                    <a:pt x="357" y="657"/>
                  </a:cubicBezTo>
                  <a:cubicBezTo>
                    <a:pt x="351" y="654"/>
                    <a:pt x="363" y="640"/>
                    <a:pt x="352" y="643"/>
                  </a:cubicBezTo>
                  <a:cubicBezTo>
                    <a:pt x="344" y="649"/>
                    <a:pt x="351" y="662"/>
                    <a:pt x="341" y="666"/>
                  </a:cubicBezTo>
                  <a:cubicBezTo>
                    <a:pt x="336" y="662"/>
                    <a:pt x="334" y="654"/>
                    <a:pt x="339" y="648"/>
                  </a:cubicBezTo>
                  <a:cubicBezTo>
                    <a:pt x="342" y="642"/>
                    <a:pt x="350" y="643"/>
                    <a:pt x="349" y="635"/>
                  </a:cubicBezTo>
                  <a:moveTo>
                    <a:pt x="370" y="551"/>
                  </a:moveTo>
                  <a:cubicBezTo>
                    <a:pt x="378" y="543"/>
                    <a:pt x="389" y="541"/>
                    <a:pt x="399" y="538"/>
                  </a:cubicBezTo>
                  <a:cubicBezTo>
                    <a:pt x="402" y="544"/>
                    <a:pt x="388" y="549"/>
                    <a:pt x="397" y="555"/>
                  </a:cubicBezTo>
                  <a:cubicBezTo>
                    <a:pt x="400" y="552"/>
                    <a:pt x="401" y="547"/>
                    <a:pt x="404" y="545"/>
                  </a:cubicBezTo>
                  <a:cubicBezTo>
                    <a:pt x="411" y="549"/>
                    <a:pt x="411" y="549"/>
                    <a:pt x="411" y="549"/>
                  </a:cubicBezTo>
                  <a:cubicBezTo>
                    <a:pt x="416" y="545"/>
                    <a:pt x="412" y="538"/>
                    <a:pt x="414" y="533"/>
                  </a:cubicBezTo>
                  <a:cubicBezTo>
                    <a:pt x="410" y="532"/>
                    <a:pt x="404" y="532"/>
                    <a:pt x="402" y="535"/>
                  </a:cubicBezTo>
                  <a:cubicBezTo>
                    <a:pt x="403" y="533"/>
                    <a:pt x="403" y="533"/>
                    <a:pt x="403" y="533"/>
                  </a:cubicBezTo>
                  <a:cubicBezTo>
                    <a:pt x="400" y="526"/>
                    <a:pt x="392" y="531"/>
                    <a:pt x="386" y="530"/>
                  </a:cubicBezTo>
                  <a:cubicBezTo>
                    <a:pt x="386" y="523"/>
                    <a:pt x="391" y="517"/>
                    <a:pt x="397" y="515"/>
                  </a:cubicBezTo>
                  <a:cubicBezTo>
                    <a:pt x="402" y="516"/>
                    <a:pt x="410" y="519"/>
                    <a:pt x="415" y="514"/>
                  </a:cubicBezTo>
                  <a:cubicBezTo>
                    <a:pt x="414" y="509"/>
                    <a:pt x="412" y="502"/>
                    <a:pt x="407" y="501"/>
                  </a:cubicBezTo>
                  <a:cubicBezTo>
                    <a:pt x="404" y="504"/>
                    <a:pt x="401" y="509"/>
                    <a:pt x="397" y="509"/>
                  </a:cubicBezTo>
                  <a:cubicBezTo>
                    <a:pt x="397" y="497"/>
                    <a:pt x="409" y="491"/>
                    <a:pt x="419" y="487"/>
                  </a:cubicBezTo>
                  <a:cubicBezTo>
                    <a:pt x="425" y="485"/>
                    <a:pt x="438" y="483"/>
                    <a:pt x="439" y="493"/>
                  </a:cubicBezTo>
                  <a:cubicBezTo>
                    <a:pt x="439" y="500"/>
                    <a:pt x="436" y="508"/>
                    <a:pt x="428" y="506"/>
                  </a:cubicBezTo>
                  <a:cubicBezTo>
                    <a:pt x="425" y="505"/>
                    <a:pt x="424" y="508"/>
                    <a:pt x="423" y="509"/>
                  </a:cubicBezTo>
                  <a:cubicBezTo>
                    <a:pt x="425" y="513"/>
                    <a:pt x="433" y="517"/>
                    <a:pt x="433" y="523"/>
                  </a:cubicBezTo>
                  <a:cubicBezTo>
                    <a:pt x="429" y="526"/>
                    <a:pt x="422" y="529"/>
                    <a:pt x="428" y="535"/>
                  </a:cubicBezTo>
                  <a:cubicBezTo>
                    <a:pt x="426" y="541"/>
                    <a:pt x="417" y="542"/>
                    <a:pt x="416" y="549"/>
                  </a:cubicBezTo>
                  <a:cubicBezTo>
                    <a:pt x="416" y="555"/>
                    <a:pt x="421" y="561"/>
                    <a:pt x="417" y="567"/>
                  </a:cubicBezTo>
                  <a:cubicBezTo>
                    <a:pt x="410" y="576"/>
                    <a:pt x="392" y="564"/>
                    <a:pt x="389" y="577"/>
                  </a:cubicBezTo>
                  <a:cubicBezTo>
                    <a:pt x="377" y="580"/>
                    <a:pt x="381" y="562"/>
                    <a:pt x="371" y="559"/>
                  </a:cubicBezTo>
                  <a:cubicBezTo>
                    <a:pt x="369" y="557"/>
                    <a:pt x="370" y="554"/>
                    <a:pt x="370" y="551"/>
                  </a:cubicBezTo>
                  <a:moveTo>
                    <a:pt x="448" y="442"/>
                  </a:moveTo>
                  <a:cubicBezTo>
                    <a:pt x="452" y="444"/>
                    <a:pt x="460" y="442"/>
                    <a:pt x="461" y="448"/>
                  </a:cubicBezTo>
                  <a:cubicBezTo>
                    <a:pt x="463" y="457"/>
                    <a:pt x="446" y="458"/>
                    <a:pt x="453" y="465"/>
                  </a:cubicBezTo>
                  <a:cubicBezTo>
                    <a:pt x="457" y="464"/>
                    <a:pt x="460" y="466"/>
                    <a:pt x="462" y="469"/>
                  </a:cubicBezTo>
                  <a:cubicBezTo>
                    <a:pt x="459" y="479"/>
                    <a:pt x="447" y="480"/>
                    <a:pt x="438" y="483"/>
                  </a:cubicBezTo>
                  <a:cubicBezTo>
                    <a:pt x="440" y="473"/>
                    <a:pt x="412" y="471"/>
                    <a:pt x="431" y="463"/>
                  </a:cubicBezTo>
                  <a:cubicBezTo>
                    <a:pt x="436" y="463"/>
                    <a:pt x="440" y="461"/>
                    <a:pt x="441" y="457"/>
                  </a:cubicBezTo>
                  <a:cubicBezTo>
                    <a:pt x="440" y="451"/>
                    <a:pt x="441" y="443"/>
                    <a:pt x="448" y="442"/>
                  </a:cubicBezTo>
                  <a:moveTo>
                    <a:pt x="502" y="355"/>
                  </a:moveTo>
                  <a:cubicBezTo>
                    <a:pt x="526" y="343"/>
                    <a:pt x="490" y="290"/>
                    <a:pt x="533" y="303"/>
                  </a:cubicBezTo>
                  <a:cubicBezTo>
                    <a:pt x="539" y="305"/>
                    <a:pt x="535" y="311"/>
                    <a:pt x="540" y="313"/>
                  </a:cubicBezTo>
                  <a:cubicBezTo>
                    <a:pt x="551" y="300"/>
                    <a:pt x="551" y="300"/>
                    <a:pt x="551" y="300"/>
                  </a:cubicBezTo>
                  <a:cubicBezTo>
                    <a:pt x="551" y="296"/>
                    <a:pt x="541" y="298"/>
                    <a:pt x="544" y="291"/>
                  </a:cubicBezTo>
                  <a:cubicBezTo>
                    <a:pt x="548" y="288"/>
                    <a:pt x="556" y="283"/>
                    <a:pt x="557" y="276"/>
                  </a:cubicBezTo>
                  <a:cubicBezTo>
                    <a:pt x="549" y="270"/>
                    <a:pt x="536" y="274"/>
                    <a:pt x="528" y="278"/>
                  </a:cubicBezTo>
                  <a:cubicBezTo>
                    <a:pt x="527" y="279"/>
                    <a:pt x="527" y="279"/>
                    <a:pt x="527" y="279"/>
                  </a:cubicBezTo>
                  <a:cubicBezTo>
                    <a:pt x="531" y="284"/>
                    <a:pt x="537" y="282"/>
                    <a:pt x="541" y="286"/>
                  </a:cubicBezTo>
                  <a:cubicBezTo>
                    <a:pt x="535" y="295"/>
                    <a:pt x="522" y="296"/>
                    <a:pt x="511" y="293"/>
                  </a:cubicBezTo>
                  <a:cubicBezTo>
                    <a:pt x="503" y="283"/>
                    <a:pt x="529" y="277"/>
                    <a:pt x="517" y="266"/>
                  </a:cubicBezTo>
                  <a:cubicBezTo>
                    <a:pt x="520" y="261"/>
                    <a:pt x="526" y="256"/>
                    <a:pt x="533" y="256"/>
                  </a:cubicBezTo>
                  <a:cubicBezTo>
                    <a:pt x="534" y="263"/>
                    <a:pt x="540" y="258"/>
                    <a:pt x="544" y="257"/>
                  </a:cubicBezTo>
                  <a:cubicBezTo>
                    <a:pt x="545" y="254"/>
                    <a:pt x="545" y="248"/>
                    <a:pt x="550" y="247"/>
                  </a:cubicBezTo>
                  <a:cubicBezTo>
                    <a:pt x="555" y="248"/>
                    <a:pt x="560" y="245"/>
                    <a:pt x="563" y="250"/>
                  </a:cubicBezTo>
                  <a:cubicBezTo>
                    <a:pt x="566" y="255"/>
                    <a:pt x="566" y="255"/>
                    <a:pt x="566" y="255"/>
                  </a:cubicBezTo>
                  <a:cubicBezTo>
                    <a:pt x="572" y="249"/>
                    <a:pt x="582" y="247"/>
                    <a:pt x="590" y="248"/>
                  </a:cubicBezTo>
                  <a:cubicBezTo>
                    <a:pt x="602" y="256"/>
                    <a:pt x="602" y="256"/>
                    <a:pt x="602" y="256"/>
                  </a:cubicBezTo>
                  <a:cubicBezTo>
                    <a:pt x="607" y="253"/>
                    <a:pt x="614" y="256"/>
                    <a:pt x="618" y="259"/>
                  </a:cubicBezTo>
                  <a:cubicBezTo>
                    <a:pt x="619" y="262"/>
                    <a:pt x="618" y="266"/>
                    <a:pt x="615" y="266"/>
                  </a:cubicBezTo>
                  <a:cubicBezTo>
                    <a:pt x="599" y="265"/>
                    <a:pt x="575" y="254"/>
                    <a:pt x="564" y="273"/>
                  </a:cubicBezTo>
                  <a:cubicBezTo>
                    <a:pt x="563" y="275"/>
                    <a:pt x="561" y="277"/>
                    <a:pt x="560" y="279"/>
                  </a:cubicBezTo>
                  <a:cubicBezTo>
                    <a:pt x="574" y="279"/>
                    <a:pt x="596" y="278"/>
                    <a:pt x="604" y="293"/>
                  </a:cubicBezTo>
                  <a:cubicBezTo>
                    <a:pt x="616" y="293"/>
                    <a:pt x="621" y="282"/>
                    <a:pt x="629" y="274"/>
                  </a:cubicBezTo>
                  <a:cubicBezTo>
                    <a:pt x="629" y="272"/>
                    <a:pt x="628" y="268"/>
                    <a:pt x="630" y="266"/>
                  </a:cubicBezTo>
                  <a:cubicBezTo>
                    <a:pt x="638" y="267"/>
                    <a:pt x="640" y="275"/>
                    <a:pt x="647" y="278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7" y="293"/>
                    <a:pt x="653" y="288"/>
                    <a:pt x="655" y="293"/>
                  </a:cubicBezTo>
                  <a:cubicBezTo>
                    <a:pt x="659" y="289"/>
                    <a:pt x="665" y="282"/>
                    <a:pt x="671" y="284"/>
                  </a:cubicBezTo>
                  <a:cubicBezTo>
                    <a:pt x="676" y="287"/>
                    <a:pt x="678" y="289"/>
                    <a:pt x="680" y="293"/>
                  </a:cubicBezTo>
                  <a:cubicBezTo>
                    <a:pt x="683" y="300"/>
                    <a:pt x="680" y="308"/>
                    <a:pt x="679" y="314"/>
                  </a:cubicBezTo>
                  <a:cubicBezTo>
                    <a:pt x="659" y="293"/>
                    <a:pt x="632" y="316"/>
                    <a:pt x="608" y="310"/>
                  </a:cubicBezTo>
                  <a:cubicBezTo>
                    <a:pt x="603" y="316"/>
                    <a:pt x="595" y="318"/>
                    <a:pt x="593" y="326"/>
                  </a:cubicBezTo>
                  <a:cubicBezTo>
                    <a:pt x="598" y="328"/>
                    <a:pt x="594" y="333"/>
                    <a:pt x="595" y="337"/>
                  </a:cubicBezTo>
                  <a:cubicBezTo>
                    <a:pt x="588" y="345"/>
                    <a:pt x="588" y="345"/>
                    <a:pt x="588" y="345"/>
                  </a:cubicBezTo>
                  <a:cubicBezTo>
                    <a:pt x="570" y="345"/>
                    <a:pt x="585" y="325"/>
                    <a:pt x="575" y="318"/>
                  </a:cubicBezTo>
                  <a:cubicBezTo>
                    <a:pt x="567" y="327"/>
                    <a:pt x="542" y="320"/>
                    <a:pt x="548" y="337"/>
                  </a:cubicBezTo>
                  <a:cubicBezTo>
                    <a:pt x="554" y="346"/>
                    <a:pt x="557" y="332"/>
                    <a:pt x="563" y="331"/>
                  </a:cubicBezTo>
                  <a:cubicBezTo>
                    <a:pt x="570" y="344"/>
                    <a:pt x="555" y="348"/>
                    <a:pt x="551" y="358"/>
                  </a:cubicBezTo>
                  <a:cubicBezTo>
                    <a:pt x="548" y="360"/>
                    <a:pt x="544" y="359"/>
                    <a:pt x="541" y="361"/>
                  </a:cubicBezTo>
                  <a:cubicBezTo>
                    <a:pt x="538" y="357"/>
                    <a:pt x="542" y="354"/>
                    <a:pt x="542" y="350"/>
                  </a:cubicBezTo>
                  <a:cubicBezTo>
                    <a:pt x="539" y="348"/>
                    <a:pt x="533" y="348"/>
                    <a:pt x="531" y="351"/>
                  </a:cubicBezTo>
                  <a:cubicBezTo>
                    <a:pt x="527" y="354"/>
                    <a:pt x="529" y="364"/>
                    <a:pt x="522" y="358"/>
                  </a:cubicBezTo>
                  <a:cubicBezTo>
                    <a:pt x="523" y="356"/>
                    <a:pt x="521" y="354"/>
                    <a:pt x="519" y="353"/>
                  </a:cubicBezTo>
                  <a:cubicBezTo>
                    <a:pt x="517" y="356"/>
                    <a:pt x="507" y="357"/>
                    <a:pt x="513" y="363"/>
                  </a:cubicBezTo>
                  <a:cubicBezTo>
                    <a:pt x="516" y="370"/>
                    <a:pt x="522" y="373"/>
                    <a:pt x="529" y="373"/>
                  </a:cubicBezTo>
                  <a:cubicBezTo>
                    <a:pt x="530" y="373"/>
                    <a:pt x="531" y="372"/>
                    <a:pt x="531" y="371"/>
                  </a:cubicBezTo>
                  <a:cubicBezTo>
                    <a:pt x="533" y="371"/>
                    <a:pt x="533" y="371"/>
                    <a:pt x="533" y="371"/>
                  </a:cubicBezTo>
                  <a:cubicBezTo>
                    <a:pt x="533" y="373"/>
                    <a:pt x="536" y="375"/>
                    <a:pt x="537" y="376"/>
                  </a:cubicBezTo>
                  <a:cubicBezTo>
                    <a:pt x="539" y="376"/>
                    <a:pt x="538" y="373"/>
                    <a:pt x="540" y="373"/>
                  </a:cubicBezTo>
                  <a:cubicBezTo>
                    <a:pt x="548" y="375"/>
                    <a:pt x="546" y="387"/>
                    <a:pt x="554" y="390"/>
                  </a:cubicBezTo>
                  <a:cubicBezTo>
                    <a:pt x="556" y="394"/>
                    <a:pt x="552" y="393"/>
                    <a:pt x="550" y="394"/>
                  </a:cubicBezTo>
                  <a:cubicBezTo>
                    <a:pt x="542" y="388"/>
                    <a:pt x="534" y="406"/>
                    <a:pt x="529" y="391"/>
                  </a:cubicBezTo>
                  <a:cubicBezTo>
                    <a:pt x="533" y="380"/>
                    <a:pt x="533" y="380"/>
                    <a:pt x="533" y="380"/>
                  </a:cubicBezTo>
                  <a:cubicBezTo>
                    <a:pt x="530" y="378"/>
                    <a:pt x="526" y="381"/>
                    <a:pt x="523" y="384"/>
                  </a:cubicBezTo>
                  <a:cubicBezTo>
                    <a:pt x="522" y="386"/>
                    <a:pt x="518" y="387"/>
                    <a:pt x="519" y="390"/>
                  </a:cubicBezTo>
                  <a:cubicBezTo>
                    <a:pt x="525" y="393"/>
                    <a:pt x="521" y="397"/>
                    <a:pt x="519" y="401"/>
                  </a:cubicBezTo>
                  <a:cubicBezTo>
                    <a:pt x="514" y="401"/>
                    <a:pt x="509" y="394"/>
                    <a:pt x="502" y="395"/>
                  </a:cubicBezTo>
                  <a:cubicBezTo>
                    <a:pt x="499" y="386"/>
                    <a:pt x="504" y="370"/>
                    <a:pt x="502" y="355"/>
                  </a:cubicBezTo>
                  <a:moveTo>
                    <a:pt x="603" y="279"/>
                  </a:moveTo>
                  <a:cubicBezTo>
                    <a:pt x="604" y="283"/>
                    <a:pt x="611" y="285"/>
                    <a:pt x="612" y="282"/>
                  </a:cubicBezTo>
                  <a:cubicBezTo>
                    <a:pt x="613" y="284"/>
                    <a:pt x="611" y="286"/>
                    <a:pt x="609" y="286"/>
                  </a:cubicBezTo>
                  <a:cubicBezTo>
                    <a:pt x="605" y="287"/>
                    <a:pt x="598" y="284"/>
                    <a:pt x="600" y="278"/>
                  </a:cubicBezTo>
                  <a:cubicBezTo>
                    <a:pt x="600" y="277"/>
                    <a:pt x="602" y="273"/>
                    <a:pt x="604" y="273"/>
                  </a:cubicBezTo>
                  <a:cubicBezTo>
                    <a:pt x="604" y="273"/>
                    <a:pt x="602" y="275"/>
                    <a:pt x="603" y="279"/>
                  </a:cubicBezTo>
                  <a:moveTo>
                    <a:pt x="601" y="490"/>
                  </a:moveTo>
                  <a:cubicBezTo>
                    <a:pt x="599" y="491"/>
                    <a:pt x="599" y="491"/>
                    <a:pt x="599" y="491"/>
                  </a:cubicBezTo>
                  <a:cubicBezTo>
                    <a:pt x="594" y="481"/>
                    <a:pt x="580" y="483"/>
                    <a:pt x="569" y="484"/>
                  </a:cubicBezTo>
                  <a:cubicBezTo>
                    <a:pt x="554" y="482"/>
                    <a:pt x="561" y="506"/>
                    <a:pt x="545" y="497"/>
                  </a:cubicBezTo>
                  <a:cubicBezTo>
                    <a:pt x="543" y="501"/>
                    <a:pt x="540" y="500"/>
                    <a:pt x="537" y="500"/>
                  </a:cubicBezTo>
                  <a:cubicBezTo>
                    <a:pt x="534" y="496"/>
                    <a:pt x="534" y="486"/>
                    <a:pt x="527" y="487"/>
                  </a:cubicBezTo>
                  <a:cubicBezTo>
                    <a:pt x="519" y="494"/>
                    <a:pt x="529" y="517"/>
                    <a:pt x="510" y="513"/>
                  </a:cubicBezTo>
                  <a:cubicBezTo>
                    <a:pt x="509" y="510"/>
                    <a:pt x="508" y="507"/>
                    <a:pt x="505" y="505"/>
                  </a:cubicBezTo>
                  <a:cubicBezTo>
                    <a:pt x="500" y="511"/>
                    <a:pt x="505" y="524"/>
                    <a:pt x="493" y="523"/>
                  </a:cubicBezTo>
                  <a:cubicBezTo>
                    <a:pt x="485" y="523"/>
                    <a:pt x="480" y="520"/>
                    <a:pt x="473" y="524"/>
                  </a:cubicBezTo>
                  <a:cubicBezTo>
                    <a:pt x="468" y="530"/>
                    <a:pt x="476" y="539"/>
                    <a:pt x="466" y="538"/>
                  </a:cubicBezTo>
                  <a:cubicBezTo>
                    <a:pt x="462" y="538"/>
                    <a:pt x="462" y="538"/>
                    <a:pt x="462" y="538"/>
                  </a:cubicBezTo>
                  <a:cubicBezTo>
                    <a:pt x="459" y="525"/>
                    <a:pt x="476" y="520"/>
                    <a:pt x="479" y="508"/>
                  </a:cubicBezTo>
                  <a:cubicBezTo>
                    <a:pt x="495" y="511"/>
                    <a:pt x="492" y="492"/>
                    <a:pt x="500" y="486"/>
                  </a:cubicBezTo>
                  <a:cubicBezTo>
                    <a:pt x="522" y="464"/>
                    <a:pt x="552" y="452"/>
                    <a:pt x="584" y="461"/>
                  </a:cubicBezTo>
                  <a:cubicBezTo>
                    <a:pt x="598" y="463"/>
                    <a:pt x="611" y="472"/>
                    <a:pt x="620" y="484"/>
                  </a:cubicBezTo>
                  <a:cubicBezTo>
                    <a:pt x="626" y="495"/>
                    <a:pt x="620" y="508"/>
                    <a:pt x="620" y="519"/>
                  </a:cubicBezTo>
                  <a:cubicBezTo>
                    <a:pt x="614" y="522"/>
                    <a:pt x="614" y="532"/>
                    <a:pt x="607" y="528"/>
                  </a:cubicBezTo>
                  <a:cubicBezTo>
                    <a:pt x="612" y="523"/>
                    <a:pt x="612" y="523"/>
                    <a:pt x="612" y="523"/>
                  </a:cubicBezTo>
                  <a:cubicBezTo>
                    <a:pt x="590" y="523"/>
                    <a:pt x="613" y="499"/>
                    <a:pt x="601" y="490"/>
                  </a:cubicBezTo>
                  <a:moveTo>
                    <a:pt x="546" y="551"/>
                  </a:moveTo>
                  <a:cubicBezTo>
                    <a:pt x="539" y="554"/>
                    <a:pt x="535" y="548"/>
                    <a:pt x="535" y="542"/>
                  </a:cubicBezTo>
                  <a:cubicBezTo>
                    <a:pt x="536" y="532"/>
                    <a:pt x="536" y="521"/>
                    <a:pt x="544" y="514"/>
                  </a:cubicBezTo>
                  <a:cubicBezTo>
                    <a:pt x="550" y="516"/>
                    <a:pt x="547" y="529"/>
                    <a:pt x="557" y="530"/>
                  </a:cubicBezTo>
                  <a:cubicBezTo>
                    <a:pt x="555" y="537"/>
                    <a:pt x="551" y="545"/>
                    <a:pt x="546" y="551"/>
                  </a:cubicBezTo>
                  <a:moveTo>
                    <a:pt x="551" y="585"/>
                  </a:moveTo>
                  <a:cubicBezTo>
                    <a:pt x="548" y="592"/>
                    <a:pt x="541" y="593"/>
                    <a:pt x="536" y="598"/>
                  </a:cubicBezTo>
                  <a:cubicBezTo>
                    <a:pt x="531" y="586"/>
                    <a:pt x="539" y="574"/>
                    <a:pt x="544" y="564"/>
                  </a:cubicBezTo>
                  <a:cubicBezTo>
                    <a:pt x="556" y="563"/>
                    <a:pt x="553" y="578"/>
                    <a:pt x="551" y="585"/>
                  </a:cubicBezTo>
                  <a:moveTo>
                    <a:pt x="571" y="542"/>
                  </a:moveTo>
                  <a:cubicBezTo>
                    <a:pt x="576" y="542"/>
                    <a:pt x="581" y="542"/>
                    <a:pt x="582" y="548"/>
                  </a:cubicBezTo>
                  <a:cubicBezTo>
                    <a:pt x="581" y="557"/>
                    <a:pt x="566" y="561"/>
                    <a:pt x="557" y="564"/>
                  </a:cubicBezTo>
                  <a:cubicBezTo>
                    <a:pt x="553" y="552"/>
                    <a:pt x="562" y="546"/>
                    <a:pt x="571" y="542"/>
                  </a:cubicBezTo>
                  <a:moveTo>
                    <a:pt x="524" y="621"/>
                  </a:moveTo>
                  <a:cubicBezTo>
                    <a:pt x="518" y="632"/>
                    <a:pt x="505" y="613"/>
                    <a:pt x="501" y="629"/>
                  </a:cubicBezTo>
                  <a:cubicBezTo>
                    <a:pt x="496" y="629"/>
                    <a:pt x="487" y="630"/>
                    <a:pt x="487" y="622"/>
                  </a:cubicBezTo>
                  <a:cubicBezTo>
                    <a:pt x="495" y="624"/>
                    <a:pt x="494" y="614"/>
                    <a:pt x="496" y="610"/>
                  </a:cubicBezTo>
                  <a:cubicBezTo>
                    <a:pt x="506" y="611"/>
                    <a:pt x="521" y="604"/>
                    <a:pt x="526" y="616"/>
                  </a:cubicBezTo>
                  <a:cubicBezTo>
                    <a:pt x="526" y="618"/>
                    <a:pt x="523" y="619"/>
                    <a:pt x="524" y="621"/>
                  </a:cubicBezTo>
                  <a:moveTo>
                    <a:pt x="509" y="981"/>
                  </a:moveTo>
                  <a:cubicBezTo>
                    <a:pt x="505" y="978"/>
                    <a:pt x="505" y="978"/>
                    <a:pt x="505" y="978"/>
                  </a:cubicBezTo>
                  <a:cubicBezTo>
                    <a:pt x="519" y="974"/>
                    <a:pt x="540" y="974"/>
                    <a:pt x="555" y="978"/>
                  </a:cubicBezTo>
                  <a:cubicBezTo>
                    <a:pt x="548" y="1003"/>
                    <a:pt x="524" y="980"/>
                    <a:pt x="509" y="981"/>
                  </a:cubicBezTo>
                  <a:moveTo>
                    <a:pt x="513" y="1014"/>
                  </a:moveTo>
                  <a:cubicBezTo>
                    <a:pt x="512" y="1016"/>
                    <a:pt x="511" y="1018"/>
                    <a:pt x="511" y="1021"/>
                  </a:cubicBezTo>
                  <a:cubicBezTo>
                    <a:pt x="502" y="1017"/>
                    <a:pt x="502" y="1017"/>
                    <a:pt x="502" y="1017"/>
                  </a:cubicBezTo>
                  <a:lnTo>
                    <a:pt x="513" y="1014"/>
                  </a:lnTo>
                  <a:close/>
                  <a:moveTo>
                    <a:pt x="493" y="964"/>
                  </a:moveTo>
                  <a:cubicBezTo>
                    <a:pt x="485" y="952"/>
                    <a:pt x="489" y="934"/>
                    <a:pt x="488" y="919"/>
                  </a:cubicBezTo>
                  <a:cubicBezTo>
                    <a:pt x="491" y="916"/>
                    <a:pt x="491" y="916"/>
                    <a:pt x="491" y="916"/>
                  </a:cubicBezTo>
                  <a:cubicBezTo>
                    <a:pt x="500" y="931"/>
                    <a:pt x="488" y="955"/>
                    <a:pt x="506" y="964"/>
                  </a:cubicBezTo>
                  <a:cubicBezTo>
                    <a:pt x="549" y="964"/>
                    <a:pt x="549" y="964"/>
                    <a:pt x="549" y="964"/>
                  </a:cubicBezTo>
                  <a:cubicBezTo>
                    <a:pt x="533" y="977"/>
                    <a:pt x="511" y="967"/>
                    <a:pt x="493" y="964"/>
                  </a:cubicBezTo>
                  <a:moveTo>
                    <a:pt x="496" y="827"/>
                  </a:moveTo>
                  <a:cubicBezTo>
                    <a:pt x="483" y="821"/>
                    <a:pt x="489" y="806"/>
                    <a:pt x="486" y="795"/>
                  </a:cubicBezTo>
                  <a:cubicBezTo>
                    <a:pt x="487" y="789"/>
                    <a:pt x="502" y="790"/>
                    <a:pt x="502" y="799"/>
                  </a:cubicBezTo>
                  <a:cubicBezTo>
                    <a:pt x="504" y="808"/>
                    <a:pt x="508" y="814"/>
                    <a:pt x="505" y="824"/>
                  </a:cubicBezTo>
                  <a:cubicBezTo>
                    <a:pt x="503" y="828"/>
                    <a:pt x="498" y="824"/>
                    <a:pt x="496" y="827"/>
                  </a:cubicBezTo>
                  <a:moveTo>
                    <a:pt x="478" y="545"/>
                  </a:moveTo>
                  <a:cubicBezTo>
                    <a:pt x="484" y="538"/>
                    <a:pt x="493" y="538"/>
                    <a:pt x="497" y="531"/>
                  </a:cubicBezTo>
                  <a:cubicBezTo>
                    <a:pt x="501" y="540"/>
                    <a:pt x="492" y="547"/>
                    <a:pt x="489" y="555"/>
                  </a:cubicBezTo>
                  <a:cubicBezTo>
                    <a:pt x="487" y="557"/>
                    <a:pt x="484" y="559"/>
                    <a:pt x="481" y="559"/>
                  </a:cubicBezTo>
                  <a:cubicBezTo>
                    <a:pt x="476" y="556"/>
                    <a:pt x="479" y="550"/>
                    <a:pt x="478" y="545"/>
                  </a:cubicBezTo>
                  <a:moveTo>
                    <a:pt x="478" y="668"/>
                  </a:moveTo>
                  <a:cubicBezTo>
                    <a:pt x="478" y="675"/>
                    <a:pt x="478" y="675"/>
                    <a:pt x="478" y="675"/>
                  </a:cubicBezTo>
                  <a:cubicBezTo>
                    <a:pt x="462" y="690"/>
                    <a:pt x="453" y="709"/>
                    <a:pt x="433" y="717"/>
                  </a:cubicBezTo>
                  <a:cubicBezTo>
                    <a:pt x="433" y="710"/>
                    <a:pt x="433" y="710"/>
                    <a:pt x="433" y="710"/>
                  </a:cubicBezTo>
                  <a:cubicBezTo>
                    <a:pt x="473" y="668"/>
                    <a:pt x="473" y="668"/>
                    <a:pt x="473" y="668"/>
                  </a:cubicBezTo>
                  <a:lnTo>
                    <a:pt x="478" y="668"/>
                  </a:lnTo>
                  <a:close/>
                  <a:moveTo>
                    <a:pt x="462" y="751"/>
                  </a:moveTo>
                  <a:cubicBezTo>
                    <a:pt x="468" y="751"/>
                    <a:pt x="475" y="752"/>
                    <a:pt x="477" y="758"/>
                  </a:cubicBezTo>
                  <a:cubicBezTo>
                    <a:pt x="477" y="765"/>
                    <a:pt x="476" y="771"/>
                    <a:pt x="470" y="775"/>
                  </a:cubicBezTo>
                  <a:cubicBezTo>
                    <a:pt x="462" y="777"/>
                    <a:pt x="457" y="770"/>
                    <a:pt x="456" y="764"/>
                  </a:cubicBezTo>
                  <a:cubicBezTo>
                    <a:pt x="455" y="759"/>
                    <a:pt x="458" y="754"/>
                    <a:pt x="462" y="751"/>
                  </a:cubicBezTo>
                  <a:moveTo>
                    <a:pt x="470" y="829"/>
                  </a:moveTo>
                  <a:cubicBezTo>
                    <a:pt x="479" y="828"/>
                    <a:pt x="483" y="838"/>
                    <a:pt x="487" y="844"/>
                  </a:cubicBezTo>
                  <a:cubicBezTo>
                    <a:pt x="484" y="846"/>
                    <a:pt x="487" y="850"/>
                    <a:pt x="484" y="852"/>
                  </a:cubicBezTo>
                  <a:cubicBezTo>
                    <a:pt x="476" y="864"/>
                    <a:pt x="471" y="849"/>
                    <a:pt x="465" y="845"/>
                  </a:cubicBezTo>
                  <a:lnTo>
                    <a:pt x="470" y="829"/>
                  </a:lnTo>
                  <a:close/>
                  <a:moveTo>
                    <a:pt x="506" y="778"/>
                  </a:moveTo>
                  <a:cubicBezTo>
                    <a:pt x="497" y="779"/>
                    <a:pt x="495" y="768"/>
                    <a:pt x="488" y="764"/>
                  </a:cubicBezTo>
                  <a:cubicBezTo>
                    <a:pt x="490" y="760"/>
                    <a:pt x="492" y="759"/>
                    <a:pt x="496" y="757"/>
                  </a:cubicBezTo>
                  <a:cubicBezTo>
                    <a:pt x="505" y="754"/>
                    <a:pt x="513" y="759"/>
                    <a:pt x="518" y="765"/>
                  </a:cubicBezTo>
                  <a:cubicBezTo>
                    <a:pt x="508" y="767"/>
                    <a:pt x="516" y="779"/>
                    <a:pt x="506" y="778"/>
                  </a:cubicBezTo>
                  <a:moveTo>
                    <a:pt x="523" y="558"/>
                  </a:moveTo>
                  <a:cubicBezTo>
                    <a:pt x="517" y="559"/>
                    <a:pt x="511" y="569"/>
                    <a:pt x="505" y="562"/>
                  </a:cubicBezTo>
                  <a:cubicBezTo>
                    <a:pt x="501" y="556"/>
                    <a:pt x="508" y="551"/>
                    <a:pt x="508" y="545"/>
                  </a:cubicBezTo>
                  <a:cubicBezTo>
                    <a:pt x="511" y="536"/>
                    <a:pt x="525" y="531"/>
                    <a:pt x="531" y="538"/>
                  </a:cubicBezTo>
                  <a:cubicBezTo>
                    <a:pt x="532" y="546"/>
                    <a:pt x="521" y="549"/>
                    <a:pt x="523" y="558"/>
                  </a:cubicBezTo>
                  <a:moveTo>
                    <a:pt x="475" y="617"/>
                  </a:moveTo>
                  <a:cubicBezTo>
                    <a:pt x="470" y="624"/>
                    <a:pt x="471" y="636"/>
                    <a:pt x="460" y="637"/>
                  </a:cubicBezTo>
                  <a:cubicBezTo>
                    <a:pt x="458" y="636"/>
                    <a:pt x="456" y="635"/>
                    <a:pt x="453" y="635"/>
                  </a:cubicBezTo>
                  <a:cubicBezTo>
                    <a:pt x="450" y="624"/>
                    <a:pt x="464" y="612"/>
                    <a:pt x="475" y="617"/>
                  </a:cubicBezTo>
                  <a:moveTo>
                    <a:pt x="568" y="395"/>
                  </a:moveTo>
                  <a:cubicBezTo>
                    <a:pt x="563" y="395"/>
                    <a:pt x="563" y="395"/>
                    <a:pt x="563" y="395"/>
                  </a:cubicBezTo>
                  <a:cubicBezTo>
                    <a:pt x="569" y="382"/>
                    <a:pt x="550" y="378"/>
                    <a:pt x="557" y="366"/>
                  </a:cubicBezTo>
                  <a:cubicBezTo>
                    <a:pt x="560" y="363"/>
                    <a:pt x="558" y="357"/>
                    <a:pt x="563" y="357"/>
                  </a:cubicBezTo>
                  <a:cubicBezTo>
                    <a:pt x="570" y="359"/>
                    <a:pt x="577" y="361"/>
                    <a:pt x="585" y="362"/>
                  </a:cubicBezTo>
                  <a:cubicBezTo>
                    <a:pt x="588" y="367"/>
                    <a:pt x="584" y="373"/>
                    <a:pt x="582" y="377"/>
                  </a:cubicBezTo>
                  <a:cubicBezTo>
                    <a:pt x="576" y="377"/>
                    <a:pt x="572" y="368"/>
                    <a:pt x="564" y="373"/>
                  </a:cubicBezTo>
                  <a:cubicBezTo>
                    <a:pt x="556" y="384"/>
                    <a:pt x="576" y="386"/>
                    <a:pt x="568" y="395"/>
                  </a:cubicBezTo>
                  <a:moveTo>
                    <a:pt x="502" y="410"/>
                  </a:moveTo>
                  <a:cubicBezTo>
                    <a:pt x="508" y="422"/>
                    <a:pt x="514" y="410"/>
                    <a:pt x="523" y="413"/>
                  </a:cubicBezTo>
                  <a:cubicBezTo>
                    <a:pt x="523" y="425"/>
                    <a:pt x="511" y="435"/>
                    <a:pt x="502" y="441"/>
                  </a:cubicBezTo>
                  <a:cubicBezTo>
                    <a:pt x="495" y="440"/>
                    <a:pt x="497" y="426"/>
                    <a:pt x="487" y="429"/>
                  </a:cubicBezTo>
                  <a:cubicBezTo>
                    <a:pt x="483" y="431"/>
                    <a:pt x="478" y="437"/>
                    <a:pt x="473" y="433"/>
                  </a:cubicBezTo>
                  <a:cubicBezTo>
                    <a:pt x="472" y="425"/>
                    <a:pt x="475" y="414"/>
                    <a:pt x="483" y="410"/>
                  </a:cubicBezTo>
                  <a:cubicBezTo>
                    <a:pt x="492" y="404"/>
                    <a:pt x="496" y="420"/>
                    <a:pt x="502" y="410"/>
                  </a:cubicBezTo>
                  <a:moveTo>
                    <a:pt x="493" y="442"/>
                  </a:moveTo>
                  <a:cubicBezTo>
                    <a:pt x="495" y="452"/>
                    <a:pt x="492" y="459"/>
                    <a:pt x="483" y="463"/>
                  </a:cubicBezTo>
                  <a:cubicBezTo>
                    <a:pt x="474" y="464"/>
                    <a:pt x="474" y="464"/>
                    <a:pt x="474" y="464"/>
                  </a:cubicBezTo>
                  <a:cubicBezTo>
                    <a:pt x="480" y="452"/>
                    <a:pt x="463" y="457"/>
                    <a:pt x="469" y="446"/>
                  </a:cubicBezTo>
                  <a:cubicBezTo>
                    <a:pt x="478" y="447"/>
                    <a:pt x="487" y="432"/>
                    <a:pt x="493" y="442"/>
                  </a:cubicBezTo>
                  <a:moveTo>
                    <a:pt x="481" y="475"/>
                  </a:moveTo>
                  <a:cubicBezTo>
                    <a:pt x="482" y="482"/>
                    <a:pt x="482" y="482"/>
                    <a:pt x="482" y="482"/>
                  </a:cubicBezTo>
                  <a:cubicBezTo>
                    <a:pt x="479" y="490"/>
                    <a:pt x="472" y="497"/>
                    <a:pt x="469" y="505"/>
                  </a:cubicBezTo>
                  <a:cubicBezTo>
                    <a:pt x="466" y="510"/>
                    <a:pt x="463" y="516"/>
                    <a:pt x="457" y="519"/>
                  </a:cubicBezTo>
                  <a:cubicBezTo>
                    <a:pt x="450" y="520"/>
                    <a:pt x="444" y="519"/>
                    <a:pt x="438" y="515"/>
                  </a:cubicBezTo>
                  <a:cubicBezTo>
                    <a:pt x="446" y="511"/>
                    <a:pt x="443" y="501"/>
                    <a:pt x="450" y="497"/>
                  </a:cubicBezTo>
                  <a:cubicBezTo>
                    <a:pt x="467" y="511"/>
                    <a:pt x="467" y="479"/>
                    <a:pt x="481" y="475"/>
                  </a:cubicBezTo>
                  <a:moveTo>
                    <a:pt x="444" y="546"/>
                  </a:moveTo>
                  <a:cubicBezTo>
                    <a:pt x="443" y="558"/>
                    <a:pt x="443" y="558"/>
                    <a:pt x="443" y="558"/>
                  </a:cubicBezTo>
                  <a:cubicBezTo>
                    <a:pt x="437" y="557"/>
                    <a:pt x="428" y="561"/>
                    <a:pt x="424" y="554"/>
                  </a:cubicBezTo>
                  <a:cubicBezTo>
                    <a:pt x="426" y="549"/>
                    <a:pt x="429" y="542"/>
                    <a:pt x="435" y="541"/>
                  </a:cubicBezTo>
                  <a:cubicBezTo>
                    <a:pt x="440" y="541"/>
                    <a:pt x="445" y="541"/>
                    <a:pt x="444" y="546"/>
                  </a:cubicBezTo>
                  <a:moveTo>
                    <a:pt x="384" y="642"/>
                  </a:moveTo>
                  <a:cubicBezTo>
                    <a:pt x="379" y="642"/>
                    <a:pt x="374" y="639"/>
                    <a:pt x="374" y="634"/>
                  </a:cubicBezTo>
                  <a:cubicBezTo>
                    <a:pt x="377" y="628"/>
                    <a:pt x="387" y="617"/>
                    <a:pt x="393" y="629"/>
                  </a:cubicBezTo>
                  <a:cubicBezTo>
                    <a:pt x="396" y="636"/>
                    <a:pt x="388" y="640"/>
                    <a:pt x="384" y="642"/>
                  </a:cubicBezTo>
                  <a:moveTo>
                    <a:pt x="375" y="573"/>
                  </a:moveTo>
                  <a:cubicBezTo>
                    <a:pt x="375" y="580"/>
                    <a:pt x="374" y="585"/>
                    <a:pt x="371" y="590"/>
                  </a:cubicBezTo>
                  <a:cubicBezTo>
                    <a:pt x="367" y="589"/>
                    <a:pt x="359" y="593"/>
                    <a:pt x="358" y="586"/>
                  </a:cubicBezTo>
                  <a:cubicBezTo>
                    <a:pt x="360" y="580"/>
                    <a:pt x="360" y="573"/>
                    <a:pt x="363" y="567"/>
                  </a:cubicBezTo>
                  <a:cubicBezTo>
                    <a:pt x="369" y="566"/>
                    <a:pt x="373" y="568"/>
                    <a:pt x="375" y="573"/>
                  </a:cubicBezTo>
                  <a:moveTo>
                    <a:pt x="361" y="680"/>
                  </a:moveTo>
                  <a:cubicBezTo>
                    <a:pt x="357" y="689"/>
                    <a:pt x="345" y="694"/>
                    <a:pt x="337" y="693"/>
                  </a:cubicBezTo>
                  <a:cubicBezTo>
                    <a:pt x="345" y="690"/>
                    <a:pt x="345" y="680"/>
                    <a:pt x="346" y="673"/>
                  </a:cubicBezTo>
                  <a:cubicBezTo>
                    <a:pt x="352" y="674"/>
                    <a:pt x="357" y="675"/>
                    <a:pt x="361" y="680"/>
                  </a:cubicBezTo>
                  <a:moveTo>
                    <a:pt x="406" y="622"/>
                  </a:moveTo>
                  <a:cubicBezTo>
                    <a:pt x="409" y="622"/>
                    <a:pt x="411" y="618"/>
                    <a:pt x="414" y="616"/>
                  </a:cubicBezTo>
                  <a:cubicBezTo>
                    <a:pt x="411" y="610"/>
                    <a:pt x="403" y="612"/>
                    <a:pt x="398" y="610"/>
                  </a:cubicBezTo>
                  <a:cubicBezTo>
                    <a:pt x="395" y="600"/>
                    <a:pt x="411" y="595"/>
                    <a:pt x="407" y="584"/>
                  </a:cubicBezTo>
                  <a:cubicBezTo>
                    <a:pt x="412" y="579"/>
                    <a:pt x="414" y="570"/>
                    <a:pt x="423" y="570"/>
                  </a:cubicBezTo>
                  <a:cubicBezTo>
                    <a:pt x="433" y="577"/>
                    <a:pt x="439" y="568"/>
                    <a:pt x="450" y="567"/>
                  </a:cubicBezTo>
                  <a:cubicBezTo>
                    <a:pt x="451" y="568"/>
                    <a:pt x="451" y="568"/>
                    <a:pt x="451" y="568"/>
                  </a:cubicBezTo>
                  <a:cubicBezTo>
                    <a:pt x="448" y="575"/>
                    <a:pt x="437" y="576"/>
                    <a:pt x="431" y="582"/>
                  </a:cubicBezTo>
                  <a:cubicBezTo>
                    <a:pt x="433" y="587"/>
                    <a:pt x="438" y="584"/>
                    <a:pt x="442" y="585"/>
                  </a:cubicBezTo>
                  <a:cubicBezTo>
                    <a:pt x="442" y="591"/>
                    <a:pt x="443" y="601"/>
                    <a:pt x="435" y="604"/>
                  </a:cubicBezTo>
                  <a:cubicBezTo>
                    <a:pt x="420" y="604"/>
                    <a:pt x="422" y="622"/>
                    <a:pt x="415" y="630"/>
                  </a:cubicBezTo>
                  <a:cubicBezTo>
                    <a:pt x="413" y="635"/>
                    <a:pt x="407" y="639"/>
                    <a:pt x="402" y="635"/>
                  </a:cubicBezTo>
                  <a:cubicBezTo>
                    <a:pt x="401" y="632"/>
                    <a:pt x="402" y="626"/>
                    <a:pt x="406" y="622"/>
                  </a:cubicBezTo>
                  <a:moveTo>
                    <a:pt x="425" y="789"/>
                  </a:moveTo>
                  <a:cubicBezTo>
                    <a:pt x="421" y="789"/>
                    <a:pt x="421" y="789"/>
                    <a:pt x="421" y="789"/>
                  </a:cubicBezTo>
                  <a:cubicBezTo>
                    <a:pt x="422" y="779"/>
                    <a:pt x="431" y="773"/>
                    <a:pt x="439" y="769"/>
                  </a:cubicBezTo>
                  <a:cubicBezTo>
                    <a:pt x="447" y="768"/>
                    <a:pt x="448" y="776"/>
                    <a:pt x="450" y="781"/>
                  </a:cubicBezTo>
                  <a:cubicBezTo>
                    <a:pt x="451" y="795"/>
                    <a:pt x="448" y="807"/>
                    <a:pt x="441" y="817"/>
                  </a:cubicBezTo>
                  <a:cubicBezTo>
                    <a:pt x="437" y="817"/>
                    <a:pt x="433" y="818"/>
                    <a:pt x="430" y="816"/>
                  </a:cubicBezTo>
                  <a:cubicBezTo>
                    <a:pt x="425" y="821"/>
                    <a:pt x="430" y="834"/>
                    <a:pt x="420" y="834"/>
                  </a:cubicBezTo>
                  <a:cubicBezTo>
                    <a:pt x="417" y="826"/>
                    <a:pt x="419" y="818"/>
                    <a:pt x="424" y="812"/>
                  </a:cubicBezTo>
                  <a:cubicBezTo>
                    <a:pt x="428" y="808"/>
                    <a:pt x="431" y="815"/>
                    <a:pt x="434" y="808"/>
                  </a:cubicBezTo>
                  <a:cubicBezTo>
                    <a:pt x="436" y="799"/>
                    <a:pt x="431" y="794"/>
                    <a:pt x="425" y="789"/>
                  </a:cubicBezTo>
                  <a:moveTo>
                    <a:pt x="439" y="834"/>
                  </a:moveTo>
                  <a:cubicBezTo>
                    <a:pt x="443" y="826"/>
                    <a:pt x="455" y="829"/>
                    <a:pt x="455" y="838"/>
                  </a:cubicBezTo>
                  <a:cubicBezTo>
                    <a:pt x="456" y="846"/>
                    <a:pt x="447" y="849"/>
                    <a:pt x="442" y="852"/>
                  </a:cubicBezTo>
                  <a:cubicBezTo>
                    <a:pt x="433" y="853"/>
                    <a:pt x="433" y="853"/>
                    <a:pt x="433" y="853"/>
                  </a:cubicBezTo>
                  <a:cubicBezTo>
                    <a:pt x="434" y="848"/>
                    <a:pt x="442" y="843"/>
                    <a:pt x="439" y="834"/>
                  </a:cubicBezTo>
                  <a:moveTo>
                    <a:pt x="443" y="956"/>
                  </a:moveTo>
                  <a:cubicBezTo>
                    <a:pt x="441" y="956"/>
                    <a:pt x="441" y="956"/>
                    <a:pt x="441" y="956"/>
                  </a:cubicBezTo>
                  <a:cubicBezTo>
                    <a:pt x="441" y="953"/>
                    <a:pt x="436" y="953"/>
                    <a:pt x="435" y="951"/>
                  </a:cubicBezTo>
                  <a:cubicBezTo>
                    <a:pt x="438" y="949"/>
                    <a:pt x="443" y="949"/>
                    <a:pt x="446" y="951"/>
                  </a:cubicBezTo>
                  <a:cubicBezTo>
                    <a:pt x="447" y="954"/>
                    <a:pt x="444" y="955"/>
                    <a:pt x="443" y="956"/>
                  </a:cubicBezTo>
                  <a:moveTo>
                    <a:pt x="459" y="959"/>
                  </a:moveTo>
                  <a:cubicBezTo>
                    <a:pt x="466" y="951"/>
                    <a:pt x="457" y="942"/>
                    <a:pt x="462" y="932"/>
                  </a:cubicBezTo>
                  <a:cubicBezTo>
                    <a:pt x="466" y="928"/>
                    <a:pt x="473" y="931"/>
                    <a:pt x="478" y="928"/>
                  </a:cubicBezTo>
                  <a:cubicBezTo>
                    <a:pt x="478" y="939"/>
                    <a:pt x="483" y="953"/>
                    <a:pt x="479" y="965"/>
                  </a:cubicBezTo>
                  <a:cubicBezTo>
                    <a:pt x="492" y="978"/>
                    <a:pt x="505" y="988"/>
                    <a:pt x="506" y="1005"/>
                  </a:cubicBezTo>
                  <a:cubicBezTo>
                    <a:pt x="494" y="1010"/>
                    <a:pt x="492" y="992"/>
                    <a:pt x="483" y="986"/>
                  </a:cubicBezTo>
                  <a:cubicBezTo>
                    <a:pt x="471" y="971"/>
                    <a:pt x="451" y="966"/>
                    <a:pt x="431" y="971"/>
                  </a:cubicBezTo>
                  <a:cubicBezTo>
                    <a:pt x="423" y="974"/>
                    <a:pt x="414" y="977"/>
                    <a:pt x="406" y="984"/>
                  </a:cubicBezTo>
                  <a:cubicBezTo>
                    <a:pt x="400" y="980"/>
                    <a:pt x="401" y="974"/>
                    <a:pt x="399" y="969"/>
                  </a:cubicBezTo>
                  <a:cubicBezTo>
                    <a:pt x="417" y="960"/>
                    <a:pt x="441" y="966"/>
                    <a:pt x="459" y="959"/>
                  </a:cubicBezTo>
                  <a:moveTo>
                    <a:pt x="560" y="991"/>
                  </a:moveTo>
                  <a:cubicBezTo>
                    <a:pt x="565" y="985"/>
                    <a:pt x="572" y="992"/>
                    <a:pt x="575" y="996"/>
                  </a:cubicBezTo>
                  <a:cubicBezTo>
                    <a:pt x="570" y="995"/>
                    <a:pt x="564" y="995"/>
                    <a:pt x="560" y="991"/>
                  </a:cubicBezTo>
                  <a:moveTo>
                    <a:pt x="732" y="1069"/>
                  </a:moveTo>
                  <a:cubicBezTo>
                    <a:pt x="730" y="1065"/>
                    <a:pt x="728" y="1062"/>
                    <a:pt x="726" y="1058"/>
                  </a:cubicBezTo>
                  <a:cubicBezTo>
                    <a:pt x="722" y="1052"/>
                    <a:pt x="718" y="1047"/>
                    <a:pt x="716" y="1040"/>
                  </a:cubicBezTo>
                  <a:cubicBezTo>
                    <a:pt x="716" y="1039"/>
                    <a:pt x="716" y="1039"/>
                    <a:pt x="716" y="1039"/>
                  </a:cubicBezTo>
                  <a:cubicBezTo>
                    <a:pt x="715" y="1038"/>
                    <a:pt x="715" y="1038"/>
                    <a:pt x="715" y="1038"/>
                  </a:cubicBezTo>
                  <a:cubicBezTo>
                    <a:pt x="711" y="1034"/>
                    <a:pt x="705" y="1031"/>
                    <a:pt x="699" y="1027"/>
                  </a:cubicBezTo>
                  <a:cubicBezTo>
                    <a:pt x="689" y="1021"/>
                    <a:pt x="679" y="1015"/>
                    <a:pt x="678" y="1005"/>
                  </a:cubicBezTo>
                  <a:cubicBezTo>
                    <a:pt x="677" y="1002"/>
                    <a:pt x="677" y="1002"/>
                    <a:pt x="677" y="1002"/>
                  </a:cubicBezTo>
                  <a:cubicBezTo>
                    <a:pt x="674" y="1001"/>
                    <a:pt x="674" y="1001"/>
                    <a:pt x="674" y="1001"/>
                  </a:cubicBezTo>
                  <a:cubicBezTo>
                    <a:pt x="670" y="1000"/>
                    <a:pt x="667" y="997"/>
                    <a:pt x="664" y="993"/>
                  </a:cubicBezTo>
                  <a:cubicBezTo>
                    <a:pt x="660" y="989"/>
                    <a:pt x="655" y="985"/>
                    <a:pt x="649" y="983"/>
                  </a:cubicBezTo>
                  <a:cubicBezTo>
                    <a:pt x="649" y="983"/>
                    <a:pt x="649" y="983"/>
                    <a:pt x="649" y="983"/>
                  </a:cubicBezTo>
                  <a:cubicBezTo>
                    <a:pt x="638" y="979"/>
                    <a:pt x="638" y="979"/>
                    <a:pt x="638" y="979"/>
                  </a:cubicBezTo>
                  <a:cubicBezTo>
                    <a:pt x="624" y="974"/>
                    <a:pt x="610" y="969"/>
                    <a:pt x="595" y="966"/>
                  </a:cubicBezTo>
                  <a:cubicBezTo>
                    <a:pt x="590" y="958"/>
                    <a:pt x="583" y="949"/>
                    <a:pt x="574" y="947"/>
                  </a:cubicBezTo>
                  <a:cubicBezTo>
                    <a:pt x="573" y="947"/>
                    <a:pt x="573" y="947"/>
                    <a:pt x="573" y="947"/>
                  </a:cubicBezTo>
                  <a:cubicBezTo>
                    <a:pt x="571" y="947"/>
                    <a:pt x="571" y="947"/>
                    <a:pt x="571" y="947"/>
                  </a:cubicBezTo>
                  <a:cubicBezTo>
                    <a:pt x="569" y="949"/>
                    <a:pt x="566" y="948"/>
                    <a:pt x="562" y="946"/>
                  </a:cubicBezTo>
                  <a:cubicBezTo>
                    <a:pt x="558" y="943"/>
                    <a:pt x="551" y="940"/>
                    <a:pt x="544" y="945"/>
                  </a:cubicBezTo>
                  <a:cubicBezTo>
                    <a:pt x="537" y="950"/>
                    <a:pt x="525" y="949"/>
                    <a:pt x="516" y="948"/>
                  </a:cubicBezTo>
                  <a:cubicBezTo>
                    <a:pt x="516" y="948"/>
                    <a:pt x="513" y="947"/>
                    <a:pt x="512" y="947"/>
                  </a:cubicBezTo>
                  <a:cubicBezTo>
                    <a:pt x="510" y="946"/>
                    <a:pt x="508" y="944"/>
                    <a:pt x="507" y="943"/>
                  </a:cubicBezTo>
                  <a:cubicBezTo>
                    <a:pt x="505" y="937"/>
                    <a:pt x="504" y="932"/>
                    <a:pt x="504" y="927"/>
                  </a:cubicBezTo>
                  <a:cubicBezTo>
                    <a:pt x="504" y="913"/>
                    <a:pt x="512" y="902"/>
                    <a:pt x="519" y="890"/>
                  </a:cubicBezTo>
                  <a:cubicBezTo>
                    <a:pt x="526" y="879"/>
                    <a:pt x="534" y="867"/>
                    <a:pt x="536" y="853"/>
                  </a:cubicBezTo>
                  <a:cubicBezTo>
                    <a:pt x="541" y="844"/>
                    <a:pt x="541" y="833"/>
                    <a:pt x="541" y="823"/>
                  </a:cubicBezTo>
                  <a:cubicBezTo>
                    <a:pt x="542" y="811"/>
                    <a:pt x="542" y="799"/>
                    <a:pt x="550" y="792"/>
                  </a:cubicBezTo>
                  <a:cubicBezTo>
                    <a:pt x="560" y="781"/>
                    <a:pt x="562" y="768"/>
                    <a:pt x="565" y="756"/>
                  </a:cubicBezTo>
                  <a:cubicBezTo>
                    <a:pt x="568" y="743"/>
                    <a:pt x="571" y="730"/>
                    <a:pt x="582" y="721"/>
                  </a:cubicBezTo>
                  <a:cubicBezTo>
                    <a:pt x="582" y="721"/>
                    <a:pt x="582" y="721"/>
                    <a:pt x="582" y="721"/>
                  </a:cubicBezTo>
                  <a:cubicBezTo>
                    <a:pt x="583" y="720"/>
                    <a:pt x="583" y="720"/>
                    <a:pt x="583" y="720"/>
                  </a:cubicBezTo>
                  <a:cubicBezTo>
                    <a:pt x="612" y="681"/>
                    <a:pt x="636" y="637"/>
                    <a:pt x="658" y="580"/>
                  </a:cubicBezTo>
                  <a:cubicBezTo>
                    <a:pt x="664" y="562"/>
                    <a:pt x="667" y="543"/>
                    <a:pt x="667" y="524"/>
                  </a:cubicBezTo>
                  <a:cubicBezTo>
                    <a:pt x="667" y="486"/>
                    <a:pt x="656" y="447"/>
                    <a:pt x="635" y="413"/>
                  </a:cubicBezTo>
                  <a:cubicBezTo>
                    <a:pt x="632" y="403"/>
                    <a:pt x="630" y="392"/>
                    <a:pt x="628" y="382"/>
                  </a:cubicBezTo>
                  <a:cubicBezTo>
                    <a:pt x="626" y="368"/>
                    <a:pt x="623" y="353"/>
                    <a:pt x="617" y="339"/>
                  </a:cubicBezTo>
                  <a:cubicBezTo>
                    <a:pt x="617" y="334"/>
                    <a:pt x="620" y="328"/>
                    <a:pt x="624" y="326"/>
                  </a:cubicBezTo>
                  <a:cubicBezTo>
                    <a:pt x="630" y="326"/>
                    <a:pt x="636" y="325"/>
                    <a:pt x="641" y="324"/>
                  </a:cubicBezTo>
                  <a:cubicBezTo>
                    <a:pt x="657" y="321"/>
                    <a:pt x="667" y="319"/>
                    <a:pt x="672" y="331"/>
                  </a:cubicBezTo>
                  <a:cubicBezTo>
                    <a:pt x="674" y="335"/>
                    <a:pt x="674" y="335"/>
                    <a:pt x="674" y="335"/>
                  </a:cubicBezTo>
                  <a:cubicBezTo>
                    <a:pt x="678" y="333"/>
                    <a:pt x="678" y="333"/>
                    <a:pt x="678" y="333"/>
                  </a:cubicBezTo>
                  <a:cubicBezTo>
                    <a:pt x="688" y="329"/>
                    <a:pt x="695" y="320"/>
                    <a:pt x="697" y="304"/>
                  </a:cubicBezTo>
                  <a:cubicBezTo>
                    <a:pt x="699" y="293"/>
                    <a:pt x="694" y="284"/>
                    <a:pt x="688" y="277"/>
                  </a:cubicBezTo>
                  <a:cubicBezTo>
                    <a:pt x="682" y="267"/>
                    <a:pt x="673" y="265"/>
                    <a:pt x="664" y="263"/>
                  </a:cubicBezTo>
                  <a:cubicBezTo>
                    <a:pt x="656" y="261"/>
                    <a:pt x="649" y="259"/>
                    <a:pt x="645" y="252"/>
                  </a:cubicBezTo>
                  <a:cubicBezTo>
                    <a:pt x="632" y="230"/>
                    <a:pt x="558" y="226"/>
                    <a:pt x="528" y="237"/>
                  </a:cubicBezTo>
                  <a:cubicBezTo>
                    <a:pt x="491" y="254"/>
                    <a:pt x="490" y="286"/>
                    <a:pt x="489" y="318"/>
                  </a:cubicBezTo>
                  <a:cubicBezTo>
                    <a:pt x="489" y="339"/>
                    <a:pt x="489" y="361"/>
                    <a:pt x="477" y="378"/>
                  </a:cubicBezTo>
                  <a:cubicBezTo>
                    <a:pt x="468" y="392"/>
                    <a:pt x="458" y="403"/>
                    <a:pt x="447" y="415"/>
                  </a:cubicBezTo>
                  <a:cubicBezTo>
                    <a:pt x="438" y="426"/>
                    <a:pt x="427" y="438"/>
                    <a:pt x="419" y="451"/>
                  </a:cubicBezTo>
                  <a:cubicBezTo>
                    <a:pt x="412" y="463"/>
                    <a:pt x="403" y="473"/>
                    <a:pt x="394" y="485"/>
                  </a:cubicBezTo>
                  <a:cubicBezTo>
                    <a:pt x="377" y="507"/>
                    <a:pt x="359" y="529"/>
                    <a:pt x="353" y="555"/>
                  </a:cubicBezTo>
                  <a:cubicBezTo>
                    <a:pt x="303" y="689"/>
                    <a:pt x="245" y="900"/>
                    <a:pt x="243" y="906"/>
                  </a:cubicBezTo>
                  <a:cubicBezTo>
                    <a:pt x="241" y="912"/>
                    <a:pt x="238" y="920"/>
                    <a:pt x="237" y="930"/>
                  </a:cubicBezTo>
                  <a:cubicBezTo>
                    <a:pt x="237" y="940"/>
                    <a:pt x="240" y="943"/>
                    <a:pt x="238" y="951"/>
                  </a:cubicBezTo>
                  <a:cubicBezTo>
                    <a:pt x="235" y="961"/>
                    <a:pt x="230" y="983"/>
                    <a:pt x="229" y="990"/>
                  </a:cubicBezTo>
                  <a:cubicBezTo>
                    <a:pt x="228" y="996"/>
                    <a:pt x="236" y="999"/>
                    <a:pt x="245" y="1000"/>
                  </a:cubicBezTo>
                  <a:cubicBezTo>
                    <a:pt x="253" y="1000"/>
                    <a:pt x="282" y="986"/>
                    <a:pt x="295" y="976"/>
                  </a:cubicBezTo>
                  <a:cubicBezTo>
                    <a:pt x="302" y="972"/>
                    <a:pt x="308" y="968"/>
                    <a:pt x="313" y="964"/>
                  </a:cubicBezTo>
                  <a:cubicBezTo>
                    <a:pt x="345" y="936"/>
                    <a:pt x="345" y="936"/>
                    <a:pt x="345" y="936"/>
                  </a:cubicBezTo>
                  <a:cubicBezTo>
                    <a:pt x="371" y="911"/>
                    <a:pt x="400" y="885"/>
                    <a:pt x="406" y="878"/>
                  </a:cubicBezTo>
                  <a:cubicBezTo>
                    <a:pt x="412" y="879"/>
                    <a:pt x="414" y="881"/>
                    <a:pt x="414" y="883"/>
                  </a:cubicBezTo>
                  <a:cubicBezTo>
                    <a:pt x="415" y="900"/>
                    <a:pt x="426" y="919"/>
                    <a:pt x="441" y="927"/>
                  </a:cubicBezTo>
                  <a:cubicBezTo>
                    <a:pt x="442" y="928"/>
                    <a:pt x="443" y="928"/>
                    <a:pt x="443" y="928"/>
                  </a:cubicBezTo>
                  <a:cubicBezTo>
                    <a:pt x="443" y="929"/>
                    <a:pt x="443" y="929"/>
                    <a:pt x="444" y="930"/>
                  </a:cubicBezTo>
                  <a:cubicBezTo>
                    <a:pt x="441" y="931"/>
                    <a:pt x="437" y="931"/>
                    <a:pt x="433" y="932"/>
                  </a:cubicBezTo>
                  <a:cubicBezTo>
                    <a:pt x="425" y="932"/>
                    <a:pt x="415" y="932"/>
                    <a:pt x="410" y="943"/>
                  </a:cubicBezTo>
                  <a:cubicBezTo>
                    <a:pt x="407" y="944"/>
                    <a:pt x="394" y="945"/>
                    <a:pt x="394" y="945"/>
                  </a:cubicBezTo>
                  <a:cubicBezTo>
                    <a:pt x="372" y="947"/>
                    <a:pt x="349" y="948"/>
                    <a:pt x="333" y="968"/>
                  </a:cubicBezTo>
                  <a:cubicBezTo>
                    <a:pt x="327" y="975"/>
                    <a:pt x="320" y="981"/>
                    <a:pt x="314" y="987"/>
                  </a:cubicBezTo>
                  <a:cubicBezTo>
                    <a:pt x="309" y="993"/>
                    <a:pt x="303" y="999"/>
                    <a:pt x="297" y="1006"/>
                  </a:cubicBezTo>
                  <a:cubicBezTo>
                    <a:pt x="296" y="1006"/>
                    <a:pt x="291" y="1008"/>
                    <a:pt x="291" y="1008"/>
                  </a:cubicBezTo>
                  <a:cubicBezTo>
                    <a:pt x="272" y="1016"/>
                    <a:pt x="253" y="1023"/>
                    <a:pt x="235" y="1034"/>
                  </a:cubicBezTo>
                  <a:cubicBezTo>
                    <a:pt x="111" y="934"/>
                    <a:pt x="29" y="768"/>
                    <a:pt x="29" y="580"/>
                  </a:cubicBezTo>
                  <a:cubicBezTo>
                    <a:pt x="29" y="276"/>
                    <a:pt x="244" y="28"/>
                    <a:pt x="509" y="28"/>
                  </a:cubicBezTo>
                  <a:cubicBezTo>
                    <a:pt x="774" y="28"/>
                    <a:pt x="989" y="276"/>
                    <a:pt x="989" y="580"/>
                  </a:cubicBezTo>
                  <a:cubicBezTo>
                    <a:pt x="989" y="792"/>
                    <a:pt x="885" y="976"/>
                    <a:pt x="732" y="1069"/>
                  </a:cubicBezTo>
                  <a:moveTo>
                    <a:pt x="529" y="333"/>
                  </a:moveTo>
                  <a:cubicBezTo>
                    <a:pt x="533" y="328"/>
                    <a:pt x="540" y="322"/>
                    <a:pt x="535" y="314"/>
                  </a:cubicBezTo>
                  <a:cubicBezTo>
                    <a:pt x="530" y="321"/>
                    <a:pt x="522" y="314"/>
                    <a:pt x="516" y="317"/>
                  </a:cubicBezTo>
                  <a:cubicBezTo>
                    <a:pt x="516" y="322"/>
                    <a:pt x="516" y="322"/>
                    <a:pt x="516" y="322"/>
                  </a:cubicBezTo>
                  <a:cubicBezTo>
                    <a:pt x="520" y="327"/>
                    <a:pt x="523" y="332"/>
                    <a:pt x="529" y="333"/>
                  </a:cubicBezTo>
                  <a:moveTo>
                    <a:pt x="283" y="943"/>
                  </a:moveTo>
                  <a:cubicBezTo>
                    <a:pt x="279" y="947"/>
                    <a:pt x="277" y="954"/>
                    <a:pt x="276" y="956"/>
                  </a:cubicBezTo>
                  <a:cubicBezTo>
                    <a:pt x="281" y="953"/>
                    <a:pt x="282" y="948"/>
                    <a:pt x="283" y="943"/>
                  </a:cubicBezTo>
                  <a:moveTo>
                    <a:pt x="351" y="737"/>
                  </a:moveTo>
                  <a:cubicBezTo>
                    <a:pt x="347" y="735"/>
                    <a:pt x="337" y="741"/>
                    <a:pt x="345" y="744"/>
                  </a:cubicBezTo>
                  <a:cubicBezTo>
                    <a:pt x="347" y="742"/>
                    <a:pt x="349" y="738"/>
                    <a:pt x="352" y="740"/>
                  </a:cubicBezTo>
                  <a:cubicBezTo>
                    <a:pt x="352" y="739"/>
                    <a:pt x="351" y="738"/>
                    <a:pt x="351" y="737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F9206B0-A82D-496D-A34C-FF8AA4A81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363" y="6024563"/>
              <a:ext cx="87313" cy="28575"/>
            </a:xfrm>
            <a:custGeom>
              <a:avLst/>
              <a:gdLst>
                <a:gd name="T0" fmla="*/ 63 w 96"/>
                <a:gd name="T1" fmla="*/ 0 h 31"/>
                <a:gd name="T2" fmla="*/ 61 w 96"/>
                <a:gd name="T3" fmla="*/ 0 h 31"/>
                <a:gd name="T4" fmla="*/ 0 w 96"/>
                <a:gd name="T5" fmla="*/ 5 h 31"/>
                <a:gd name="T6" fmla="*/ 2 w 96"/>
                <a:gd name="T7" fmla="*/ 25 h 31"/>
                <a:gd name="T8" fmla="*/ 61 w 96"/>
                <a:gd name="T9" fmla="*/ 20 h 31"/>
                <a:gd name="T10" fmla="*/ 74 w 96"/>
                <a:gd name="T11" fmla="*/ 20 h 31"/>
                <a:gd name="T12" fmla="*/ 79 w 96"/>
                <a:gd name="T13" fmla="*/ 27 h 31"/>
                <a:gd name="T14" fmla="*/ 79 w 96"/>
                <a:gd name="T15" fmla="*/ 29 h 31"/>
                <a:gd name="T16" fmla="*/ 79 w 96"/>
                <a:gd name="T17" fmla="*/ 31 h 31"/>
                <a:gd name="T18" fmla="*/ 81 w 96"/>
                <a:gd name="T19" fmla="*/ 31 h 31"/>
                <a:gd name="T20" fmla="*/ 96 w 96"/>
                <a:gd name="T21" fmla="*/ 30 h 31"/>
                <a:gd name="T22" fmla="*/ 96 w 96"/>
                <a:gd name="T23" fmla="*/ 26 h 31"/>
                <a:gd name="T24" fmla="*/ 96 w 96"/>
                <a:gd name="T25" fmla="*/ 25 h 31"/>
                <a:gd name="T26" fmla="*/ 96 w 96"/>
                <a:gd name="T27" fmla="*/ 22 h 31"/>
                <a:gd name="T28" fmla="*/ 88 w 96"/>
                <a:gd name="T29" fmla="*/ 5 h 31"/>
                <a:gd name="T30" fmla="*/ 75 w 96"/>
                <a:gd name="T31" fmla="*/ 0 h 31"/>
                <a:gd name="T32" fmla="*/ 63 w 96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31">
                  <a:moveTo>
                    <a:pt x="63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7" y="20"/>
                    <a:pt x="71" y="20"/>
                    <a:pt x="74" y="20"/>
                  </a:cubicBezTo>
                  <a:cubicBezTo>
                    <a:pt x="77" y="21"/>
                    <a:pt x="79" y="24"/>
                    <a:pt x="79" y="27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5" y="15"/>
                    <a:pt x="92" y="9"/>
                    <a:pt x="88" y="5"/>
                  </a:cubicBezTo>
                  <a:cubicBezTo>
                    <a:pt x="85" y="3"/>
                    <a:pt x="80" y="1"/>
                    <a:pt x="75" y="0"/>
                  </a:cubicBezTo>
                  <a:cubicBezTo>
                    <a:pt x="72" y="0"/>
                    <a:pt x="68" y="0"/>
                    <a:pt x="63" y="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8033329-4FEC-4EDB-8F05-6C4CD60154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9900" y="5983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EFC56E08-D0B4-4BCF-B28A-B733B794FA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8" y="5976938"/>
              <a:ext cx="12700" cy="14288"/>
            </a:xfrm>
            <a:custGeom>
              <a:avLst/>
              <a:gdLst>
                <a:gd name="T0" fmla="*/ 7 w 15"/>
                <a:gd name="T1" fmla="*/ 15 h 15"/>
                <a:gd name="T2" fmla="*/ 0 w 15"/>
                <a:gd name="T3" fmla="*/ 8 h 15"/>
                <a:gd name="T4" fmla="*/ 0 w 15"/>
                <a:gd name="T5" fmla="*/ 7 h 15"/>
                <a:gd name="T6" fmla="*/ 8 w 15"/>
                <a:gd name="T7" fmla="*/ 0 h 15"/>
                <a:gd name="T8" fmla="*/ 15 w 15"/>
                <a:gd name="T9" fmla="*/ 8 h 15"/>
                <a:gd name="T10" fmla="*/ 7 w 1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7" y="15"/>
                  </a:moveTo>
                  <a:cubicBezTo>
                    <a:pt x="3" y="15"/>
                    <a:pt x="0" y="12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4"/>
                    <a:pt x="15" y="8"/>
                  </a:cubicBezTo>
                  <a:cubicBezTo>
                    <a:pt x="15" y="12"/>
                    <a:pt x="11" y="15"/>
                    <a:pt x="7" y="15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1512361E-316F-426A-9E5D-D926FF320E4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9900" y="59832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6A84A2D8-D3E2-4B9C-94F0-E6951A70548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9900" y="59832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031168D-733A-4A91-942A-C0CB0B691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8" y="59642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BC650C7-26A1-4DAB-95FD-0C7B7E60EC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8" y="5957888"/>
              <a:ext cx="14288" cy="12700"/>
            </a:xfrm>
            <a:custGeom>
              <a:avLst/>
              <a:gdLst>
                <a:gd name="T0" fmla="*/ 8 w 16"/>
                <a:gd name="T1" fmla="*/ 0 h 15"/>
                <a:gd name="T2" fmla="*/ 16 w 16"/>
                <a:gd name="T3" fmla="*/ 8 h 15"/>
                <a:gd name="T4" fmla="*/ 8 w 16"/>
                <a:gd name="T5" fmla="*/ 15 h 15"/>
                <a:gd name="T6" fmla="*/ 2 w 16"/>
                <a:gd name="T7" fmla="*/ 12 h 15"/>
                <a:gd name="T8" fmla="*/ 0 w 16"/>
                <a:gd name="T9" fmla="*/ 7 h 15"/>
                <a:gd name="T10" fmla="*/ 0 w 16"/>
                <a:gd name="T11" fmla="*/ 7 h 15"/>
                <a:gd name="T12" fmla="*/ 8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13" y="0"/>
                    <a:pt x="16" y="3"/>
                    <a:pt x="16" y="8"/>
                  </a:cubicBezTo>
                  <a:cubicBezTo>
                    <a:pt x="16" y="12"/>
                    <a:pt x="12" y="15"/>
                    <a:pt x="8" y="15"/>
                  </a:cubicBezTo>
                  <a:cubicBezTo>
                    <a:pt x="6" y="15"/>
                    <a:pt x="4" y="14"/>
                    <a:pt x="2" y="12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3"/>
                    <a:pt x="4" y="0"/>
                    <a:pt x="8" y="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C7C4F67D-18C2-414D-865F-A0256F8F6D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125" y="5862638"/>
              <a:ext cx="74613" cy="73025"/>
            </a:xfrm>
            <a:custGeom>
              <a:avLst/>
              <a:gdLst>
                <a:gd name="T0" fmla="*/ 16 w 81"/>
                <a:gd name="T1" fmla="*/ 1 h 81"/>
                <a:gd name="T2" fmla="*/ 11 w 81"/>
                <a:gd name="T3" fmla="*/ 10 h 81"/>
                <a:gd name="T4" fmla="*/ 5 w 81"/>
                <a:gd name="T5" fmla="*/ 27 h 81"/>
                <a:gd name="T6" fmla="*/ 33 w 81"/>
                <a:gd name="T7" fmla="*/ 76 h 81"/>
                <a:gd name="T8" fmla="*/ 78 w 81"/>
                <a:gd name="T9" fmla="*/ 42 h 81"/>
                <a:gd name="T10" fmla="*/ 74 w 81"/>
                <a:gd name="T11" fmla="*/ 10 h 81"/>
                <a:gd name="T12" fmla="*/ 74 w 81"/>
                <a:gd name="T13" fmla="*/ 10 h 81"/>
                <a:gd name="T14" fmla="*/ 44 w 81"/>
                <a:gd name="T15" fmla="*/ 4 h 81"/>
                <a:gd name="T16" fmla="*/ 38 w 81"/>
                <a:gd name="T17" fmla="*/ 33 h 81"/>
                <a:gd name="T18" fmla="*/ 54 w 81"/>
                <a:gd name="T19" fmla="*/ 36 h 81"/>
                <a:gd name="T20" fmla="*/ 55 w 81"/>
                <a:gd name="T21" fmla="*/ 27 h 81"/>
                <a:gd name="T22" fmla="*/ 61 w 81"/>
                <a:gd name="T23" fmla="*/ 28 h 81"/>
                <a:gd name="T24" fmla="*/ 62 w 81"/>
                <a:gd name="T25" fmla="*/ 33 h 81"/>
                <a:gd name="T26" fmla="*/ 61 w 81"/>
                <a:gd name="T27" fmla="*/ 39 h 81"/>
                <a:gd name="T28" fmla="*/ 52 w 81"/>
                <a:gd name="T29" fmla="*/ 53 h 81"/>
                <a:gd name="T30" fmla="*/ 38 w 81"/>
                <a:gd name="T31" fmla="*/ 56 h 81"/>
                <a:gd name="T32" fmla="*/ 22 w 81"/>
                <a:gd name="T33" fmla="*/ 29 h 81"/>
                <a:gd name="T34" fmla="*/ 32 w 81"/>
                <a:gd name="T35" fmla="*/ 6 h 81"/>
                <a:gd name="T36" fmla="*/ 34 w 81"/>
                <a:gd name="T37" fmla="*/ 4 h 81"/>
                <a:gd name="T38" fmla="*/ 16 w 81"/>
                <a:gd name="T39" fmla="*/ 0 h 81"/>
                <a:gd name="T40" fmla="*/ 16 w 81"/>
                <a:gd name="T41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81">
                  <a:moveTo>
                    <a:pt x="16" y="1"/>
                  </a:moveTo>
                  <a:cubicBezTo>
                    <a:pt x="13" y="5"/>
                    <a:pt x="12" y="6"/>
                    <a:pt x="11" y="10"/>
                  </a:cubicBezTo>
                  <a:cubicBezTo>
                    <a:pt x="8" y="15"/>
                    <a:pt x="6" y="21"/>
                    <a:pt x="5" y="27"/>
                  </a:cubicBezTo>
                  <a:cubicBezTo>
                    <a:pt x="0" y="52"/>
                    <a:pt x="11" y="72"/>
                    <a:pt x="33" y="76"/>
                  </a:cubicBezTo>
                  <a:cubicBezTo>
                    <a:pt x="55" y="81"/>
                    <a:pt x="74" y="66"/>
                    <a:pt x="78" y="42"/>
                  </a:cubicBezTo>
                  <a:cubicBezTo>
                    <a:pt x="81" y="30"/>
                    <a:pt x="79" y="18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36"/>
                    <a:pt x="55" y="29"/>
                    <a:pt x="55" y="27"/>
                  </a:cubicBezTo>
                  <a:cubicBezTo>
                    <a:pt x="57" y="27"/>
                    <a:pt x="60" y="28"/>
                    <a:pt x="61" y="28"/>
                  </a:cubicBezTo>
                  <a:cubicBezTo>
                    <a:pt x="61" y="30"/>
                    <a:pt x="62" y="31"/>
                    <a:pt x="62" y="33"/>
                  </a:cubicBezTo>
                  <a:cubicBezTo>
                    <a:pt x="62" y="35"/>
                    <a:pt x="61" y="37"/>
                    <a:pt x="61" y="39"/>
                  </a:cubicBezTo>
                  <a:cubicBezTo>
                    <a:pt x="60" y="45"/>
                    <a:pt x="57" y="50"/>
                    <a:pt x="52" y="53"/>
                  </a:cubicBezTo>
                  <a:cubicBezTo>
                    <a:pt x="48" y="56"/>
                    <a:pt x="43" y="57"/>
                    <a:pt x="38" y="56"/>
                  </a:cubicBezTo>
                  <a:cubicBezTo>
                    <a:pt x="25" y="54"/>
                    <a:pt x="19" y="43"/>
                    <a:pt x="22" y="29"/>
                  </a:cubicBezTo>
                  <a:cubicBezTo>
                    <a:pt x="24" y="21"/>
                    <a:pt x="27" y="13"/>
                    <a:pt x="32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05A36F38-0A0D-4A63-8BC4-725029B9A3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7525" y="5794375"/>
              <a:ext cx="77788" cy="71438"/>
            </a:xfrm>
            <a:custGeom>
              <a:avLst/>
              <a:gdLst>
                <a:gd name="T0" fmla="*/ 7 w 87"/>
                <a:gd name="T1" fmla="*/ 4 h 78"/>
                <a:gd name="T2" fmla="*/ 0 w 87"/>
                <a:gd name="T3" fmla="*/ 25 h 78"/>
                <a:gd name="T4" fmla="*/ 58 w 87"/>
                <a:gd name="T5" fmla="*/ 78 h 78"/>
                <a:gd name="T6" fmla="*/ 65 w 87"/>
                <a:gd name="T7" fmla="*/ 58 h 78"/>
                <a:gd name="T8" fmla="*/ 54 w 87"/>
                <a:gd name="T9" fmla="*/ 48 h 78"/>
                <a:gd name="T10" fmla="*/ 64 w 87"/>
                <a:gd name="T11" fmla="*/ 21 h 78"/>
                <a:gd name="T12" fmla="*/ 79 w 87"/>
                <a:gd name="T13" fmla="*/ 21 h 78"/>
                <a:gd name="T14" fmla="*/ 87 w 87"/>
                <a:gd name="T15" fmla="*/ 0 h 78"/>
                <a:gd name="T16" fmla="*/ 7 w 87"/>
                <a:gd name="T17" fmla="*/ 4 h 78"/>
                <a:gd name="T18" fmla="*/ 48 w 87"/>
                <a:gd name="T19" fmla="*/ 21 h 78"/>
                <a:gd name="T20" fmla="*/ 42 w 87"/>
                <a:gd name="T21" fmla="*/ 37 h 78"/>
                <a:gd name="T22" fmla="*/ 24 w 87"/>
                <a:gd name="T23" fmla="*/ 22 h 78"/>
                <a:gd name="T24" fmla="*/ 48 w 87"/>
                <a:gd name="T25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" h="78">
                  <a:moveTo>
                    <a:pt x="7" y="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8"/>
                    <a:pt x="56" y="49"/>
                    <a:pt x="54" y="48"/>
                  </a:cubicBezTo>
                  <a:cubicBezTo>
                    <a:pt x="55" y="46"/>
                    <a:pt x="64" y="23"/>
                    <a:pt x="64" y="21"/>
                  </a:cubicBezTo>
                  <a:cubicBezTo>
                    <a:pt x="66" y="21"/>
                    <a:pt x="79" y="21"/>
                    <a:pt x="79" y="21"/>
                  </a:cubicBezTo>
                  <a:cubicBezTo>
                    <a:pt x="87" y="0"/>
                    <a:pt x="87" y="0"/>
                    <a:pt x="87" y="0"/>
                  </a:cubicBezTo>
                  <a:lnTo>
                    <a:pt x="7" y="4"/>
                  </a:lnTo>
                  <a:close/>
                  <a:moveTo>
                    <a:pt x="48" y="21"/>
                  </a:moveTo>
                  <a:cubicBezTo>
                    <a:pt x="47" y="24"/>
                    <a:pt x="43" y="35"/>
                    <a:pt x="42" y="37"/>
                  </a:cubicBezTo>
                  <a:cubicBezTo>
                    <a:pt x="40" y="35"/>
                    <a:pt x="28" y="25"/>
                    <a:pt x="24" y="22"/>
                  </a:cubicBezTo>
                  <a:cubicBezTo>
                    <a:pt x="30" y="22"/>
                    <a:pt x="45" y="22"/>
                    <a:pt x="48" y="21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34F6A91-E8F6-4805-AE4F-50FF83805F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7363" y="5938838"/>
              <a:ext cx="68263" cy="76200"/>
            </a:xfrm>
            <a:custGeom>
              <a:avLst/>
              <a:gdLst>
                <a:gd name="T0" fmla="*/ 1 w 75"/>
                <a:gd name="T1" fmla="*/ 29 h 83"/>
                <a:gd name="T2" fmla="*/ 0 w 75"/>
                <a:gd name="T3" fmla="*/ 51 h 83"/>
                <a:gd name="T4" fmla="*/ 72 w 75"/>
                <a:gd name="T5" fmla="*/ 83 h 83"/>
                <a:gd name="T6" fmla="*/ 73 w 75"/>
                <a:gd name="T7" fmla="*/ 62 h 83"/>
                <a:gd name="T8" fmla="*/ 59 w 75"/>
                <a:gd name="T9" fmla="*/ 56 h 83"/>
                <a:gd name="T10" fmla="*/ 60 w 75"/>
                <a:gd name="T11" fmla="*/ 27 h 83"/>
                <a:gd name="T12" fmla="*/ 74 w 75"/>
                <a:gd name="T13" fmla="*/ 22 h 83"/>
                <a:gd name="T14" fmla="*/ 75 w 75"/>
                <a:gd name="T15" fmla="*/ 0 h 83"/>
                <a:gd name="T16" fmla="*/ 1 w 75"/>
                <a:gd name="T17" fmla="*/ 29 h 83"/>
                <a:gd name="T18" fmla="*/ 45 w 75"/>
                <a:gd name="T19" fmla="*/ 33 h 83"/>
                <a:gd name="T20" fmla="*/ 44 w 75"/>
                <a:gd name="T21" fmla="*/ 50 h 83"/>
                <a:gd name="T22" fmla="*/ 23 w 75"/>
                <a:gd name="T23" fmla="*/ 41 h 83"/>
                <a:gd name="T24" fmla="*/ 45 w 75"/>
                <a:gd name="T25" fmla="*/ 3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83">
                  <a:moveTo>
                    <a:pt x="1" y="29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61" y="57"/>
                    <a:pt x="59" y="56"/>
                  </a:cubicBezTo>
                  <a:cubicBezTo>
                    <a:pt x="59" y="54"/>
                    <a:pt x="60" y="29"/>
                    <a:pt x="60" y="27"/>
                  </a:cubicBezTo>
                  <a:cubicBezTo>
                    <a:pt x="62" y="27"/>
                    <a:pt x="74" y="22"/>
                    <a:pt x="74" y="22"/>
                  </a:cubicBezTo>
                  <a:cubicBezTo>
                    <a:pt x="75" y="0"/>
                    <a:pt x="75" y="0"/>
                    <a:pt x="75" y="0"/>
                  </a:cubicBezTo>
                  <a:lnTo>
                    <a:pt x="1" y="29"/>
                  </a:lnTo>
                  <a:close/>
                  <a:moveTo>
                    <a:pt x="45" y="33"/>
                  </a:moveTo>
                  <a:cubicBezTo>
                    <a:pt x="45" y="36"/>
                    <a:pt x="44" y="47"/>
                    <a:pt x="44" y="50"/>
                  </a:cubicBezTo>
                  <a:cubicBezTo>
                    <a:pt x="41" y="49"/>
                    <a:pt x="27" y="43"/>
                    <a:pt x="23" y="41"/>
                  </a:cubicBezTo>
                  <a:cubicBezTo>
                    <a:pt x="28" y="39"/>
                    <a:pt x="42" y="34"/>
                    <a:pt x="45" y="3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90C1F2C-0EF5-4329-859C-0D8187DCE3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2925" y="5716588"/>
              <a:ext cx="87313" cy="71438"/>
            </a:xfrm>
            <a:custGeom>
              <a:avLst/>
              <a:gdLst>
                <a:gd name="T0" fmla="*/ 27 w 95"/>
                <a:gd name="T1" fmla="*/ 3 h 79"/>
                <a:gd name="T2" fmla="*/ 14 w 95"/>
                <a:gd name="T3" fmla="*/ 17 h 79"/>
                <a:gd name="T4" fmla="*/ 0 w 95"/>
                <a:gd name="T5" fmla="*/ 42 h 79"/>
                <a:gd name="T6" fmla="*/ 63 w 95"/>
                <a:gd name="T7" fmla="*/ 79 h 79"/>
                <a:gd name="T8" fmla="*/ 73 w 95"/>
                <a:gd name="T9" fmla="*/ 61 h 79"/>
                <a:gd name="T10" fmla="*/ 48 w 95"/>
                <a:gd name="T11" fmla="*/ 47 h 79"/>
                <a:gd name="T12" fmla="*/ 49 w 95"/>
                <a:gd name="T13" fmla="*/ 46 h 79"/>
                <a:gd name="T14" fmla="*/ 52 w 95"/>
                <a:gd name="T15" fmla="*/ 42 h 79"/>
                <a:gd name="T16" fmla="*/ 65 w 95"/>
                <a:gd name="T17" fmla="*/ 40 h 79"/>
                <a:gd name="T18" fmla="*/ 71 w 95"/>
                <a:gd name="T19" fmla="*/ 41 h 79"/>
                <a:gd name="T20" fmla="*/ 76 w 95"/>
                <a:gd name="T21" fmla="*/ 41 h 79"/>
                <a:gd name="T22" fmla="*/ 79 w 95"/>
                <a:gd name="T23" fmla="*/ 42 h 79"/>
                <a:gd name="T24" fmla="*/ 83 w 95"/>
                <a:gd name="T25" fmla="*/ 42 h 79"/>
                <a:gd name="T26" fmla="*/ 84 w 95"/>
                <a:gd name="T27" fmla="*/ 42 h 79"/>
                <a:gd name="T28" fmla="*/ 95 w 95"/>
                <a:gd name="T29" fmla="*/ 23 h 79"/>
                <a:gd name="T30" fmla="*/ 92 w 95"/>
                <a:gd name="T31" fmla="*/ 23 h 79"/>
                <a:gd name="T32" fmla="*/ 88 w 95"/>
                <a:gd name="T33" fmla="*/ 22 h 79"/>
                <a:gd name="T34" fmla="*/ 83 w 95"/>
                <a:gd name="T35" fmla="*/ 22 h 79"/>
                <a:gd name="T36" fmla="*/ 72 w 95"/>
                <a:gd name="T37" fmla="*/ 21 h 79"/>
                <a:gd name="T38" fmla="*/ 57 w 95"/>
                <a:gd name="T39" fmla="*/ 22 h 79"/>
                <a:gd name="T40" fmla="*/ 57 w 95"/>
                <a:gd name="T41" fmla="*/ 21 h 79"/>
                <a:gd name="T42" fmla="*/ 56 w 95"/>
                <a:gd name="T43" fmla="*/ 17 h 79"/>
                <a:gd name="T44" fmla="*/ 47 w 95"/>
                <a:gd name="T45" fmla="*/ 4 h 79"/>
                <a:gd name="T46" fmla="*/ 27 w 95"/>
                <a:gd name="T47" fmla="*/ 3 h 79"/>
                <a:gd name="T48" fmla="*/ 27 w 95"/>
                <a:gd name="T49" fmla="*/ 26 h 79"/>
                <a:gd name="T50" fmla="*/ 32 w 95"/>
                <a:gd name="T51" fmla="*/ 21 h 79"/>
                <a:gd name="T52" fmla="*/ 37 w 95"/>
                <a:gd name="T53" fmla="*/ 22 h 79"/>
                <a:gd name="T54" fmla="*/ 40 w 95"/>
                <a:gd name="T55" fmla="*/ 27 h 79"/>
                <a:gd name="T56" fmla="*/ 39 w 95"/>
                <a:gd name="T57" fmla="*/ 31 h 79"/>
                <a:gd name="T58" fmla="*/ 38 w 95"/>
                <a:gd name="T59" fmla="*/ 33 h 79"/>
                <a:gd name="T60" fmla="*/ 38 w 95"/>
                <a:gd name="T61" fmla="*/ 34 h 79"/>
                <a:gd name="T62" fmla="*/ 35 w 95"/>
                <a:gd name="T63" fmla="*/ 39 h 79"/>
                <a:gd name="T64" fmla="*/ 24 w 95"/>
                <a:gd name="T65" fmla="*/ 32 h 79"/>
                <a:gd name="T66" fmla="*/ 27 w 95"/>
                <a:gd name="T67" fmla="*/ 2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79">
                  <a:moveTo>
                    <a:pt x="27" y="3"/>
                  </a:moveTo>
                  <a:cubicBezTo>
                    <a:pt x="22" y="6"/>
                    <a:pt x="19" y="9"/>
                    <a:pt x="14" y="1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51" y="48"/>
                    <a:pt x="48" y="47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1" y="43"/>
                    <a:pt x="51" y="43"/>
                    <a:pt x="52" y="42"/>
                  </a:cubicBezTo>
                  <a:cubicBezTo>
                    <a:pt x="54" y="40"/>
                    <a:pt x="59" y="39"/>
                    <a:pt x="65" y="40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5" y="20"/>
                    <a:pt x="60" y="20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19"/>
                    <a:pt x="57" y="18"/>
                    <a:pt x="56" y="17"/>
                  </a:cubicBezTo>
                  <a:cubicBezTo>
                    <a:pt x="55" y="11"/>
                    <a:pt x="52" y="7"/>
                    <a:pt x="47" y="4"/>
                  </a:cubicBezTo>
                  <a:cubicBezTo>
                    <a:pt x="41" y="0"/>
                    <a:pt x="33" y="0"/>
                    <a:pt x="27" y="3"/>
                  </a:cubicBezTo>
                  <a:moveTo>
                    <a:pt x="27" y="26"/>
                  </a:moveTo>
                  <a:cubicBezTo>
                    <a:pt x="29" y="23"/>
                    <a:pt x="31" y="22"/>
                    <a:pt x="32" y="21"/>
                  </a:cubicBezTo>
                  <a:cubicBezTo>
                    <a:pt x="34" y="21"/>
                    <a:pt x="35" y="21"/>
                    <a:pt x="37" y="22"/>
                  </a:cubicBezTo>
                  <a:cubicBezTo>
                    <a:pt x="39" y="23"/>
                    <a:pt x="40" y="25"/>
                    <a:pt x="40" y="27"/>
                  </a:cubicBezTo>
                  <a:cubicBezTo>
                    <a:pt x="40" y="28"/>
                    <a:pt x="40" y="30"/>
                    <a:pt x="39" y="31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6" y="37"/>
                    <a:pt x="35" y="39"/>
                  </a:cubicBezTo>
                  <a:cubicBezTo>
                    <a:pt x="33" y="38"/>
                    <a:pt x="25" y="33"/>
                    <a:pt x="24" y="32"/>
                  </a:cubicBezTo>
                  <a:cubicBezTo>
                    <a:pt x="25" y="30"/>
                    <a:pt x="27" y="26"/>
                    <a:pt x="27" y="26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2AF193F-14C2-4A0E-910F-F1E6291ACF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200" y="5651500"/>
              <a:ext cx="80963" cy="79375"/>
            </a:xfrm>
            <a:custGeom>
              <a:avLst/>
              <a:gdLst>
                <a:gd name="T0" fmla="*/ 0 w 90"/>
                <a:gd name="T1" fmla="*/ 41 h 88"/>
                <a:gd name="T2" fmla="*/ 56 w 90"/>
                <a:gd name="T3" fmla="*/ 88 h 88"/>
                <a:gd name="T4" fmla="*/ 90 w 90"/>
                <a:gd name="T5" fmla="*/ 46 h 88"/>
                <a:gd name="T6" fmla="*/ 78 w 90"/>
                <a:gd name="T7" fmla="*/ 36 h 88"/>
                <a:gd name="T8" fmla="*/ 57 w 90"/>
                <a:gd name="T9" fmla="*/ 62 h 88"/>
                <a:gd name="T10" fmla="*/ 46 w 90"/>
                <a:gd name="T11" fmla="*/ 53 h 88"/>
                <a:gd name="T12" fmla="*/ 66 w 90"/>
                <a:gd name="T13" fmla="*/ 29 h 88"/>
                <a:gd name="T14" fmla="*/ 54 w 90"/>
                <a:gd name="T15" fmla="*/ 19 h 88"/>
                <a:gd name="T16" fmla="*/ 34 w 90"/>
                <a:gd name="T17" fmla="*/ 43 h 88"/>
                <a:gd name="T18" fmla="*/ 25 w 90"/>
                <a:gd name="T19" fmla="*/ 36 h 88"/>
                <a:gd name="T20" fmla="*/ 46 w 90"/>
                <a:gd name="T21" fmla="*/ 10 h 88"/>
                <a:gd name="T22" fmla="*/ 34 w 90"/>
                <a:gd name="T23" fmla="*/ 0 h 88"/>
                <a:gd name="T24" fmla="*/ 0 w 90"/>
                <a:gd name="T25" fmla="*/ 4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88">
                  <a:moveTo>
                    <a:pt x="0" y="41"/>
                  </a:moveTo>
                  <a:cubicBezTo>
                    <a:pt x="56" y="88"/>
                    <a:pt x="56" y="88"/>
                    <a:pt x="56" y="8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8" y="36"/>
                    <a:pt x="58" y="60"/>
                    <a:pt x="57" y="62"/>
                  </a:cubicBezTo>
                  <a:cubicBezTo>
                    <a:pt x="55" y="61"/>
                    <a:pt x="48" y="55"/>
                    <a:pt x="46" y="53"/>
                  </a:cubicBezTo>
                  <a:cubicBezTo>
                    <a:pt x="48" y="51"/>
                    <a:pt x="66" y="29"/>
                    <a:pt x="66" y="2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35" y="41"/>
                    <a:pt x="34" y="43"/>
                  </a:cubicBezTo>
                  <a:cubicBezTo>
                    <a:pt x="32" y="42"/>
                    <a:pt x="26" y="37"/>
                    <a:pt x="25" y="36"/>
                  </a:cubicBezTo>
                  <a:cubicBezTo>
                    <a:pt x="27" y="34"/>
                    <a:pt x="46" y="10"/>
                    <a:pt x="46" y="1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EA709F8-C8AF-4112-BE30-AF6144B114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825" y="5603875"/>
              <a:ext cx="60325" cy="80963"/>
            </a:xfrm>
            <a:custGeom>
              <a:avLst/>
              <a:gdLst>
                <a:gd name="T0" fmla="*/ 0 w 67"/>
                <a:gd name="T1" fmla="*/ 32 h 88"/>
                <a:gd name="T2" fmla="*/ 48 w 67"/>
                <a:gd name="T3" fmla="*/ 88 h 88"/>
                <a:gd name="T4" fmla="*/ 63 w 67"/>
                <a:gd name="T5" fmla="*/ 75 h 88"/>
                <a:gd name="T6" fmla="*/ 44 w 67"/>
                <a:gd name="T7" fmla="*/ 53 h 88"/>
                <a:gd name="T8" fmla="*/ 67 w 67"/>
                <a:gd name="T9" fmla="*/ 34 h 88"/>
                <a:gd name="T10" fmla="*/ 57 w 67"/>
                <a:gd name="T11" fmla="*/ 21 h 88"/>
                <a:gd name="T12" fmla="*/ 34 w 67"/>
                <a:gd name="T13" fmla="*/ 41 h 88"/>
                <a:gd name="T14" fmla="*/ 26 w 67"/>
                <a:gd name="T15" fmla="*/ 32 h 88"/>
                <a:gd name="T16" fmla="*/ 49 w 67"/>
                <a:gd name="T17" fmla="*/ 12 h 88"/>
                <a:gd name="T18" fmla="*/ 39 w 67"/>
                <a:gd name="T19" fmla="*/ 0 h 88"/>
                <a:gd name="T20" fmla="*/ 0 w 67"/>
                <a:gd name="T21" fmla="*/ 3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8">
                  <a:moveTo>
                    <a:pt x="0" y="32"/>
                  </a:moveTo>
                  <a:cubicBezTo>
                    <a:pt x="48" y="88"/>
                    <a:pt x="48" y="88"/>
                    <a:pt x="48" y="88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3" y="75"/>
                    <a:pt x="46" y="55"/>
                    <a:pt x="44" y="53"/>
                  </a:cubicBezTo>
                  <a:cubicBezTo>
                    <a:pt x="46" y="51"/>
                    <a:pt x="67" y="34"/>
                    <a:pt x="67" y="34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36" y="39"/>
                    <a:pt x="34" y="41"/>
                  </a:cubicBezTo>
                  <a:cubicBezTo>
                    <a:pt x="33" y="39"/>
                    <a:pt x="28" y="33"/>
                    <a:pt x="26" y="32"/>
                  </a:cubicBezTo>
                  <a:cubicBezTo>
                    <a:pt x="28" y="30"/>
                    <a:pt x="49" y="12"/>
                    <a:pt x="49" y="12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C502F7FC-2B59-4E5D-9CF8-D6F6C81AE0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563" y="5553075"/>
              <a:ext cx="77788" cy="88900"/>
            </a:xfrm>
            <a:custGeom>
              <a:avLst/>
              <a:gdLst>
                <a:gd name="T0" fmla="*/ 10 w 86"/>
                <a:gd name="T1" fmla="*/ 12 h 98"/>
                <a:gd name="T2" fmla="*/ 19 w 86"/>
                <a:gd name="T3" fmla="*/ 15 h 98"/>
                <a:gd name="T4" fmla="*/ 16 w 86"/>
                <a:gd name="T5" fmla="*/ 24 h 98"/>
                <a:gd name="T6" fmla="*/ 7 w 86"/>
                <a:gd name="T7" fmla="*/ 21 h 98"/>
                <a:gd name="T8" fmla="*/ 10 w 86"/>
                <a:gd name="T9" fmla="*/ 12 h 98"/>
                <a:gd name="T10" fmla="*/ 30 w 86"/>
                <a:gd name="T11" fmla="*/ 1 h 98"/>
                <a:gd name="T12" fmla="*/ 39 w 86"/>
                <a:gd name="T13" fmla="*/ 4 h 98"/>
                <a:gd name="T14" fmla="*/ 36 w 86"/>
                <a:gd name="T15" fmla="*/ 13 h 98"/>
                <a:gd name="T16" fmla="*/ 27 w 86"/>
                <a:gd name="T17" fmla="*/ 11 h 98"/>
                <a:gd name="T18" fmla="*/ 30 w 86"/>
                <a:gd name="T19" fmla="*/ 1 h 98"/>
                <a:gd name="T20" fmla="*/ 9 w 86"/>
                <a:gd name="T21" fmla="*/ 11 h 98"/>
                <a:gd name="T22" fmla="*/ 9 w 86"/>
                <a:gd name="T23" fmla="*/ 11 h 98"/>
                <a:gd name="T24" fmla="*/ 28 w 86"/>
                <a:gd name="T25" fmla="*/ 21 h 98"/>
                <a:gd name="T26" fmla="*/ 10 w 86"/>
                <a:gd name="T27" fmla="*/ 74 h 98"/>
                <a:gd name="T28" fmla="*/ 63 w 86"/>
                <a:gd name="T29" fmla="*/ 87 h 98"/>
                <a:gd name="T30" fmla="*/ 86 w 86"/>
                <a:gd name="T31" fmla="*/ 52 h 98"/>
                <a:gd name="T32" fmla="*/ 82 w 86"/>
                <a:gd name="T33" fmla="*/ 35 h 98"/>
                <a:gd name="T34" fmla="*/ 60 w 86"/>
                <a:gd name="T35" fmla="*/ 17 h 98"/>
                <a:gd name="T36" fmla="*/ 28 w 86"/>
                <a:gd name="T37" fmla="*/ 21 h 98"/>
                <a:gd name="T38" fmla="*/ 52 w 86"/>
                <a:gd name="T39" fmla="*/ 35 h 98"/>
                <a:gd name="T40" fmla="*/ 64 w 86"/>
                <a:gd name="T41" fmla="*/ 45 h 98"/>
                <a:gd name="T42" fmla="*/ 66 w 86"/>
                <a:gd name="T43" fmla="*/ 60 h 98"/>
                <a:gd name="T44" fmla="*/ 55 w 86"/>
                <a:gd name="T45" fmla="*/ 72 h 98"/>
                <a:gd name="T46" fmla="*/ 40 w 86"/>
                <a:gd name="T47" fmla="*/ 74 h 98"/>
                <a:gd name="T48" fmla="*/ 28 w 86"/>
                <a:gd name="T49" fmla="*/ 64 h 98"/>
                <a:gd name="T50" fmla="*/ 25 w 86"/>
                <a:gd name="T51" fmla="*/ 54 h 98"/>
                <a:gd name="T52" fmla="*/ 36 w 86"/>
                <a:gd name="T53" fmla="*/ 37 h 98"/>
                <a:gd name="T54" fmla="*/ 52 w 86"/>
                <a:gd name="T55" fmla="*/ 35 h 98"/>
                <a:gd name="T56" fmla="*/ 29 w 86"/>
                <a:gd name="T57" fmla="*/ 0 h 98"/>
                <a:gd name="T58" fmla="*/ 29 w 86"/>
                <a:gd name="T5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98">
                  <a:moveTo>
                    <a:pt x="10" y="12"/>
                  </a:moveTo>
                  <a:cubicBezTo>
                    <a:pt x="13" y="10"/>
                    <a:pt x="17" y="12"/>
                    <a:pt x="19" y="15"/>
                  </a:cubicBezTo>
                  <a:cubicBezTo>
                    <a:pt x="21" y="18"/>
                    <a:pt x="20" y="22"/>
                    <a:pt x="16" y="24"/>
                  </a:cubicBezTo>
                  <a:cubicBezTo>
                    <a:pt x="13" y="26"/>
                    <a:pt x="9" y="25"/>
                    <a:pt x="7" y="21"/>
                  </a:cubicBezTo>
                  <a:cubicBezTo>
                    <a:pt x="6" y="18"/>
                    <a:pt x="7" y="14"/>
                    <a:pt x="10" y="12"/>
                  </a:cubicBezTo>
                  <a:moveTo>
                    <a:pt x="30" y="1"/>
                  </a:moveTo>
                  <a:cubicBezTo>
                    <a:pt x="33" y="0"/>
                    <a:pt x="37" y="1"/>
                    <a:pt x="39" y="4"/>
                  </a:cubicBezTo>
                  <a:cubicBezTo>
                    <a:pt x="41" y="8"/>
                    <a:pt x="39" y="12"/>
                    <a:pt x="36" y="13"/>
                  </a:cubicBezTo>
                  <a:cubicBezTo>
                    <a:pt x="33" y="15"/>
                    <a:pt x="29" y="14"/>
                    <a:pt x="27" y="11"/>
                  </a:cubicBezTo>
                  <a:cubicBezTo>
                    <a:pt x="25" y="7"/>
                    <a:pt x="26" y="3"/>
                    <a:pt x="30" y="1"/>
                  </a:cubicBezTo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moveTo>
                    <a:pt x="28" y="21"/>
                  </a:moveTo>
                  <a:cubicBezTo>
                    <a:pt x="8" y="32"/>
                    <a:pt x="0" y="55"/>
                    <a:pt x="10" y="74"/>
                  </a:cubicBezTo>
                  <a:cubicBezTo>
                    <a:pt x="20" y="92"/>
                    <a:pt x="43" y="98"/>
                    <a:pt x="63" y="87"/>
                  </a:cubicBezTo>
                  <a:cubicBezTo>
                    <a:pt x="78" y="80"/>
                    <a:pt x="86" y="66"/>
                    <a:pt x="86" y="52"/>
                  </a:cubicBezTo>
                  <a:cubicBezTo>
                    <a:pt x="86" y="46"/>
                    <a:pt x="85" y="40"/>
                    <a:pt x="82" y="35"/>
                  </a:cubicBezTo>
                  <a:cubicBezTo>
                    <a:pt x="77" y="26"/>
                    <a:pt x="69" y="20"/>
                    <a:pt x="60" y="17"/>
                  </a:cubicBezTo>
                  <a:cubicBezTo>
                    <a:pt x="50" y="14"/>
                    <a:pt x="38" y="16"/>
                    <a:pt x="28" y="21"/>
                  </a:cubicBezTo>
                  <a:moveTo>
                    <a:pt x="52" y="35"/>
                  </a:moveTo>
                  <a:cubicBezTo>
                    <a:pt x="57" y="36"/>
                    <a:pt x="61" y="40"/>
                    <a:pt x="64" y="45"/>
                  </a:cubicBezTo>
                  <a:cubicBezTo>
                    <a:pt x="66" y="50"/>
                    <a:pt x="67" y="55"/>
                    <a:pt x="66" y="60"/>
                  </a:cubicBezTo>
                  <a:cubicBezTo>
                    <a:pt x="64" y="65"/>
                    <a:pt x="61" y="69"/>
                    <a:pt x="55" y="72"/>
                  </a:cubicBezTo>
                  <a:cubicBezTo>
                    <a:pt x="50" y="75"/>
                    <a:pt x="45" y="76"/>
                    <a:pt x="40" y="74"/>
                  </a:cubicBezTo>
                  <a:cubicBezTo>
                    <a:pt x="35" y="73"/>
                    <a:pt x="31" y="69"/>
                    <a:pt x="28" y="64"/>
                  </a:cubicBezTo>
                  <a:cubicBezTo>
                    <a:pt x="26" y="61"/>
                    <a:pt x="25" y="57"/>
                    <a:pt x="25" y="54"/>
                  </a:cubicBezTo>
                  <a:cubicBezTo>
                    <a:pt x="25" y="47"/>
                    <a:pt x="29" y="41"/>
                    <a:pt x="36" y="37"/>
                  </a:cubicBezTo>
                  <a:cubicBezTo>
                    <a:pt x="42" y="34"/>
                    <a:pt x="47" y="33"/>
                    <a:pt x="52" y="35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C95603CD-731B-4611-BC6C-C960DF6F11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1525" y="5537200"/>
              <a:ext cx="73025" cy="74613"/>
            </a:xfrm>
            <a:custGeom>
              <a:avLst/>
              <a:gdLst>
                <a:gd name="T0" fmla="*/ 27 w 81"/>
                <a:gd name="T1" fmla="*/ 3 h 81"/>
                <a:gd name="T2" fmla="*/ 0 w 81"/>
                <a:gd name="T3" fmla="*/ 10 h 81"/>
                <a:gd name="T4" fmla="*/ 18 w 81"/>
                <a:gd name="T5" fmla="*/ 81 h 81"/>
                <a:gd name="T6" fmla="*/ 38 w 81"/>
                <a:gd name="T7" fmla="*/ 76 h 81"/>
                <a:gd name="T8" fmla="*/ 31 w 81"/>
                <a:gd name="T9" fmla="*/ 48 h 81"/>
                <a:gd name="T10" fmla="*/ 32 w 81"/>
                <a:gd name="T11" fmla="*/ 48 h 81"/>
                <a:gd name="T12" fmla="*/ 36 w 81"/>
                <a:gd name="T13" fmla="*/ 47 h 81"/>
                <a:gd name="T14" fmla="*/ 47 w 81"/>
                <a:gd name="T15" fmla="*/ 55 h 81"/>
                <a:gd name="T16" fmla="*/ 51 w 81"/>
                <a:gd name="T17" fmla="*/ 60 h 81"/>
                <a:gd name="T18" fmla="*/ 54 w 81"/>
                <a:gd name="T19" fmla="*/ 64 h 81"/>
                <a:gd name="T20" fmla="*/ 56 w 81"/>
                <a:gd name="T21" fmla="*/ 66 h 81"/>
                <a:gd name="T22" fmla="*/ 58 w 81"/>
                <a:gd name="T23" fmla="*/ 69 h 81"/>
                <a:gd name="T24" fmla="*/ 59 w 81"/>
                <a:gd name="T25" fmla="*/ 70 h 81"/>
                <a:gd name="T26" fmla="*/ 81 w 81"/>
                <a:gd name="T27" fmla="*/ 65 h 81"/>
                <a:gd name="T28" fmla="*/ 78 w 81"/>
                <a:gd name="T29" fmla="*/ 62 h 81"/>
                <a:gd name="T30" fmla="*/ 76 w 81"/>
                <a:gd name="T31" fmla="*/ 59 h 81"/>
                <a:gd name="T32" fmla="*/ 72 w 81"/>
                <a:gd name="T33" fmla="*/ 55 h 81"/>
                <a:gd name="T34" fmla="*/ 70 w 81"/>
                <a:gd name="T35" fmla="*/ 51 h 81"/>
                <a:gd name="T36" fmla="*/ 66 w 81"/>
                <a:gd name="T37" fmla="*/ 46 h 81"/>
                <a:gd name="T38" fmla="*/ 54 w 81"/>
                <a:gd name="T39" fmla="*/ 36 h 81"/>
                <a:gd name="T40" fmla="*/ 58 w 81"/>
                <a:gd name="T41" fmla="*/ 33 h 81"/>
                <a:gd name="T42" fmla="*/ 61 w 81"/>
                <a:gd name="T43" fmla="*/ 22 h 81"/>
                <a:gd name="T44" fmla="*/ 60 w 81"/>
                <a:gd name="T45" fmla="*/ 17 h 81"/>
                <a:gd name="T46" fmla="*/ 46 w 81"/>
                <a:gd name="T47" fmla="*/ 2 h 81"/>
                <a:gd name="T48" fmla="*/ 27 w 81"/>
                <a:gd name="T49" fmla="*/ 3 h 81"/>
                <a:gd name="T50" fmla="*/ 31 w 81"/>
                <a:gd name="T51" fmla="*/ 18 h 81"/>
                <a:gd name="T52" fmla="*/ 38 w 81"/>
                <a:gd name="T53" fmla="*/ 19 h 81"/>
                <a:gd name="T54" fmla="*/ 40 w 81"/>
                <a:gd name="T55" fmla="*/ 23 h 81"/>
                <a:gd name="T56" fmla="*/ 40 w 81"/>
                <a:gd name="T57" fmla="*/ 25 h 81"/>
                <a:gd name="T58" fmla="*/ 36 w 81"/>
                <a:gd name="T59" fmla="*/ 30 h 81"/>
                <a:gd name="T60" fmla="*/ 34 w 81"/>
                <a:gd name="T61" fmla="*/ 31 h 81"/>
                <a:gd name="T62" fmla="*/ 32 w 81"/>
                <a:gd name="T63" fmla="*/ 31 h 81"/>
                <a:gd name="T64" fmla="*/ 27 w 81"/>
                <a:gd name="T65" fmla="*/ 33 h 81"/>
                <a:gd name="T66" fmla="*/ 24 w 81"/>
                <a:gd name="T67" fmla="*/ 20 h 81"/>
                <a:gd name="T68" fmla="*/ 31 w 81"/>
                <a:gd name="T69" fmla="*/ 1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27" y="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76"/>
                    <a:pt x="31" y="51"/>
                    <a:pt x="31" y="48"/>
                  </a:cubicBezTo>
                  <a:cubicBezTo>
                    <a:pt x="31" y="48"/>
                    <a:pt x="32" y="48"/>
                    <a:pt x="32" y="48"/>
                  </a:cubicBezTo>
                  <a:cubicBezTo>
                    <a:pt x="35" y="47"/>
                    <a:pt x="35" y="47"/>
                    <a:pt x="36" y="47"/>
                  </a:cubicBezTo>
                  <a:cubicBezTo>
                    <a:pt x="39" y="47"/>
                    <a:pt x="43" y="50"/>
                    <a:pt x="47" y="55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81" y="65"/>
                    <a:pt x="81" y="65"/>
                    <a:pt x="81" y="65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1" y="41"/>
                    <a:pt x="58" y="38"/>
                    <a:pt x="54" y="36"/>
                  </a:cubicBezTo>
                  <a:cubicBezTo>
                    <a:pt x="56" y="35"/>
                    <a:pt x="57" y="34"/>
                    <a:pt x="58" y="33"/>
                  </a:cubicBezTo>
                  <a:cubicBezTo>
                    <a:pt x="60" y="29"/>
                    <a:pt x="61" y="26"/>
                    <a:pt x="61" y="22"/>
                  </a:cubicBezTo>
                  <a:cubicBezTo>
                    <a:pt x="61" y="20"/>
                    <a:pt x="61" y="19"/>
                    <a:pt x="60" y="17"/>
                  </a:cubicBezTo>
                  <a:cubicBezTo>
                    <a:pt x="58" y="10"/>
                    <a:pt x="53" y="4"/>
                    <a:pt x="46" y="2"/>
                  </a:cubicBezTo>
                  <a:cubicBezTo>
                    <a:pt x="41" y="0"/>
                    <a:pt x="37" y="0"/>
                    <a:pt x="27" y="3"/>
                  </a:cubicBezTo>
                  <a:moveTo>
                    <a:pt x="31" y="18"/>
                  </a:moveTo>
                  <a:cubicBezTo>
                    <a:pt x="34" y="17"/>
                    <a:pt x="36" y="18"/>
                    <a:pt x="38" y="19"/>
                  </a:cubicBezTo>
                  <a:cubicBezTo>
                    <a:pt x="39" y="19"/>
                    <a:pt x="40" y="21"/>
                    <a:pt x="40" y="23"/>
                  </a:cubicBezTo>
                  <a:cubicBezTo>
                    <a:pt x="40" y="23"/>
                    <a:pt x="40" y="24"/>
                    <a:pt x="40" y="25"/>
                  </a:cubicBezTo>
                  <a:cubicBezTo>
                    <a:pt x="40" y="27"/>
                    <a:pt x="39" y="30"/>
                    <a:pt x="36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29" y="32"/>
                    <a:pt x="27" y="33"/>
                  </a:cubicBezTo>
                  <a:cubicBezTo>
                    <a:pt x="26" y="31"/>
                    <a:pt x="24" y="22"/>
                    <a:pt x="24" y="20"/>
                  </a:cubicBezTo>
                  <a:cubicBezTo>
                    <a:pt x="26" y="20"/>
                    <a:pt x="31" y="18"/>
                    <a:pt x="31" y="18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B79D3025-88C0-4D93-93B9-EF74253149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0900" y="5529263"/>
              <a:ext cx="57150" cy="68263"/>
            </a:xfrm>
            <a:custGeom>
              <a:avLst/>
              <a:gdLst>
                <a:gd name="T0" fmla="*/ 28 w 62"/>
                <a:gd name="T1" fmla="*/ 0 h 74"/>
                <a:gd name="T2" fmla="*/ 28 w 62"/>
                <a:gd name="T3" fmla="*/ 0 h 74"/>
                <a:gd name="T4" fmla="*/ 0 w 62"/>
                <a:gd name="T5" fmla="*/ 1 h 74"/>
                <a:gd name="T6" fmla="*/ 2 w 62"/>
                <a:gd name="T7" fmla="*/ 74 h 74"/>
                <a:gd name="T8" fmla="*/ 35 w 62"/>
                <a:gd name="T9" fmla="*/ 73 h 74"/>
                <a:gd name="T10" fmla="*/ 48 w 62"/>
                <a:gd name="T11" fmla="*/ 71 h 74"/>
                <a:gd name="T12" fmla="*/ 62 w 62"/>
                <a:gd name="T13" fmla="*/ 51 h 74"/>
                <a:gd name="T14" fmla="*/ 62 w 62"/>
                <a:gd name="T15" fmla="*/ 51 h 74"/>
                <a:gd name="T16" fmla="*/ 49 w 62"/>
                <a:gd name="T17" fmla="*/ 32 h 74"/>
                <a:gd name="T18" fmla="*/ 56 w 62"/>
                <a:gd name="T19" fmla="*/ 19 h 74"/>
                <a:gd name="T20" fmla="*/ 56 w 62"/>
                <a:gd name="T21" fmla="*/ 18 h 74"/>
                <a:gd name="T22" fmla="*/ 42 w 62"/>
                <a:gd name="T23" fmla="*/ 1 h 74"/>
                <a:gd name="T24" fmla="*/ 28 w 62"/>
                <a:gd name="T25" fmla="*/ 0 h 74"/>
                <a:gd name="T26" fmla="*/ 26 w 62"/>
                <a:gd name="T27" fmla="*/ 16 h 74"/>
                <a:gd name="T28" fmla="*/ 35 w 62"/>
                <a:gd name="T29" fmla="*/ 17 h 74"/>
                <a:gd name="T30" fmla="*/ 36 w 62"/>
                <a:gd name="T31" fmla="*/ 22 h 74"/>
                <a:gd name="T32" fmla="*/ 36 w 62"/>
                <a:gd name="T33" fmla="*/ 22 h 74"/>
                <a:gd name="T34" fmla="*/ 26 w 62"/>
                <a:gd name="T35" fmla="*/ 28 h 74"/>
                <a:gd name="T36" fmla="*/ 21 w 62"/>
                <a:gd name="T37" fmla="*/ 28 h 74"/>
                <a:gd name="T38" fmla="*/ 21 w 62"/>
                <a:gd name="T39" fmla="*/ 16 h 74"/>
                <a:gd name="T40" fmla="*/ 26 w 62"/>
                <a:gd name="T41" fmla="*/ 16 h 74"/>
                <a:gd name="T42" fmla="*/ 28 w 62"/>
                <a:gd name="T43" fmla="*/ 44 h 74"/>
                <a:gd name="T44" fmla="*/ 40 w 62"/>
                <a:gd name="T45" fmla="*/ 46 h 74"/>
                <a:gd name="T46" fmla="*/ 42 w 62"/>
                <a:gd name="T47" fmla="*/ 50 h 74"/>
                <a:gd name="T48" fmla="*/ 42 w 62"/>
                <a:gd name="T49" fmla="*/ 51 h 74"/>
                <a:gd name="T50" fmla="*/ 29 w 62"/>
                <a:gd name="T51" fmla="*/ 58 h 74"/>
                <a:gd name="T52" fmla="*/ 22 w 62"/>
                <a:gd name="T53" fmla="*/ 58 h 74"/>
                <a:gd name="T54" fmla="*/ 21 w 62"/>
                <a:gd name="T55" fmla="*/ 44 h 74"/>
                <a:gd name="T56" fmla="*/ 28 w 62"/>
                <a:gd name="T5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7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1" y="73"/>
                    <a:pt x="45" y="73"/>
                    <a:pt x="48" y="71"/>
                  </a:cubicBezTo>
                  <a:cubicBezTo>
                    <a:pt x="57" y="68"/>
                    <a:pt x="62" y="60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2" y="42"/>
                    <a:pt x="58" y="36"/>
                    <a:pt x="49" y="32"/>
                  </a:cubicBezTo>
                  <a:cubicBezTo>
                    <a:pt x="54" y="29"/>
                    <a:pt x="56" y="24"/>
                    <a:pt x="56" y="1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1"/>
                    <a:pt x="50" y="3"/>
                    <a:pt x="42" y="1"/>
                  </a:cubicBezTo>
                  <a:cubicBezTo>
                    <a:pt x="38" y="0"/>
                    <a:pt x="35" y="0"/>
                    <a:pt x="28" y="0"/>
                  </a:cubicBezTo>
                  <a:moveTo>
                    <a:pt x="26" y="16"/>
                  </a:moveTo>
                  <a:cubicBezTo>
                    <a:pt x="31" y="15"/>
                    <a:pt x="33" y="16"/>
                    <a:pt x="35" y="17"/>
                  </a:cubicBezTo>
                  <a:cubicBezTo>
                    <a:pt x="36" y="18"/>
                    <a:pt x="36" y="20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6"/>
                    <a:pt x="35" y="28"/>
                    <a:pt x="26" y="28"/>
                  </a:cubicBezTo>
                  <a:cubicBezTo>
                    <a:pt x="26" y="28"/>
                    <a:pt x="23" y="28"/>
                    <a:pt x="21" y="28"/>
                  </a:cubicBezTo>
                  <a:cubicBezTo>
                    <a:pt x="21" y="26"/>
                    <a:pt x="21" y="18"/>
                    <a:pt x="21" y="16"/>
                  </a:cubicBezTo>
                  <a:cubicBezTo>
                    <a:pt x="23" y="16"/>
                    <a:pt x="26" y="16"/>
                    <a:pt x="26" y="16"/>
                  </a:cubicBezTo>
                  <a:moveTo>
                    <a:pt x="28" y="44"/>
                  </a:moveTo>
                  <a:cubicBezTo>
                    <a:pt x="35" y="43"/>
                    <a:pt x="38" y="44"/>
                    <a:pt x="40" y="46"/>
                  </a:cubicBezTo>
                  <a:cubicBezTo>
                    <a:pt x="41" y="47"/>
                    <a:pt x="42" y="48"/>
                    <a:pt x="42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5"/>
                    <a:pt x="40" y="57"/>
                    <a:pt x="29" y="58"/>
                  </a:cubicBezTo>
                  <a:cubicBezTo>
                    <a:pt x="29" y="58"/>
                    <a:pt x="24" y="58"/>
                    <a:pt x="22" y="58"/>
                  </a:cubicBezTo>
                  <a:cubicBezTo>
                    <a:pt x="22" y="56"/>
                    <a:pt x="22" y="46"/>
                    <a:pt x="21" y="44"/>
                  </a:cubicBezTo>
                  <a:cubicBezTo>
                    <a:pt x="23" y="44"/>
                    <a:pt x="28" y="44"/>
                    <a:pt x="28" y="44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CA4F8CCA-CBCA-482C-A20C-7DE183C97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0750" y="5530850"/>
              <a:ext cx="74613" cy="76200"/>
            </a:xfrm>
            <a:custGeom>
              <a:avLst/>
              <a:gdLst>
                <a:gd name="T0" fmla="*/ 2 w 82"/>
                <a:gd name="T1" fmla="*/ 39 h 83"/>
                <a:gd name="T2" fmla="*/ 3 w 82"/>
                <a:gd name="T3" fmla="*/ 61 h 83"/>
                <a:gd name="T4" fmla="*/ 9 w 82"/>
                <a:gd name="T5" fmla="*/ 70 h 83"/>
                <a:gd name="T6" fmla="*/ 29 w 82"/>
                <a:gd name="T7" fmla="*/ 81 h 83"/>
                <a:gd name="T8" fmla="*/ 41 w 82"/>
                <a:gd name="T9" fmla="*/ 82 h 83"/>
                <a:gd name="T10" fmla="*/ 61 w 82"/>
                <a:gd name="T11" fmla="*/ 76 h 83"/>
                <a:gd name="T12" fmla="*/ 70 w 82"/>
                <a:gd name="T13" fmla="*/ 63 h 83"/>
                <a:gd name="T14" fmla="*/ 73 w 82"/>
                <a:gd name="T15" fmla="*/ 56 h 83"/>
                <a:gd name="T16" fmla="*/ 82 w 82"/>
                <a:gd name="T17" fmla="*/ 17 h 83"/>
                <a:gd name="T18" fmla="*/ 62 w 82"/>
                <a:gd name="T19" fmla="*/ 13 h 83"/>
                <a:gd name="T20" fmla="*/ 54 w 82"/>
                <a:gd name="T21" fmla="*/ 48 h 83"/>
                <a:gd name="T22" fmla="*/ 53 w 82"/>
                <a:gd name="T23" fmla="*/ 53 h 83"/>
                <a:gd name="T24" fmla="*/ 51 w 82"/>
                <a:gd name="T25" fmla="*/ 57 h 83"/>
                <a:gd name="T26" fmla="*/ 33 w 82"/>
                <a:gd name="T27" fmla="*/ 64 h 83"/>
                <a:gd name="T28" fmla="*/ 22 w 82"/>
                <a:gd name="T29" fmla="*/ 53 h 83"/>
                <a:gd name="T30" fmla="*/ 23 w 82"/>
                <a:gd name="T31" fmla="*/ 40 h 83"/>
                <a:gd name="T32" fmla="*/ 32 w 82"/>
                <a:gd name="T33" fmla="*/ 5 h 83"/>
                <a:gd name="T34" fmla="*/ 12 w 82"/>
                <a:gd name="T35" fmla="*/ 0 h 83"/>
                <a:gd name="T36" fmla="*/ 2 w 82"/>
                <a:gd name="T37" fmla="*/ 3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83">
                  <a:moveTo>
                    <a:pt x="2" y="39"/>
                  </a:moveTo>
                  <a:cubicBezTo>
                    <a:pt x="0" y="48"/>
                    <a:pt x="0" y="55"/>
                    <a:pt x="3" y="61"/>
                  </a:cubicBezTo>
                  <a:cubicBezTo>
                    <a:pt x="4" y="64"/>
                    <a:pt x="6" y="67"/>
                    <a:pt x="9" y="70"/>
                  </a:cubicBezTo>
                  <a:cubicBezTo>
                    <a:pt x="14" y="75"/>
                    <a:pt x="20" y="79"/>
                    <a:pt x="29" y="81"/>
                  </a:cubicBezTo>
                  <a:cubicBezTo>
                    <a:pt x="33" y="82"/>
                    <a:pt x="37" y="82"/>
                    <a:pt x="41" y="82"/>
                  </a:cubicBezTo>
                  <a:cubicBezTo>
                    <a:pt x="48" y="83"/>
                    <a:pt x="56" y="80"/>
                    <a:pt x="61" y="76"/>
                  </a:cubicBezTo>
                  <a:cubicBezTo>
                    <a:pt x="65" y="73"/>
                    <a:pt x="69" y="68"/>
                    <a:pt x="70" y="63"/>
                  </a:cubicBezTo>
                  <a:cubicBezTo>
                    <a:pt x="71" y="62"/>
                    <a:pt x="72" y="59"/>
                    <a:pt x="73" y="56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2" y="54"/>
                    <a:pt x="52" y="55"/>
                    <a:pt x="51" y="57"/>
                  </a:cubicBezTo>
                  <a:cubicBezTo>
                    <a:pt x="48" y="63"/>
                    <a:pt x="41" y="66"/>
                    <a:pt x="33" y="64"/>
                  </a:cubicBezTo>
                  <a:cubicBezTo>
                    <a:pt x="27" y="63"/>
                    <a:pt x="23" y="59"/>
                    <a:pt x="22" y="53"/>
                  </a:cubicBezTo>
                  <a:cubicBezTo>
                    <a:pt x="21" y="50"/>
                    <a:pt x="21" y="47"/>
                    <a:pt x="23" y="4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7AF30FCB-E3ED-4076-B55F-88302F5192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0600" y="5557838"/>
              <a:ext cx="88900" cy="90488"/>
            </a:xfrm>
            <a:custGeom>
              <a:avLst/>
              <a:gdLst>
                <a:gd name="T0" fmla="*/ 0 w 98"/>
                <a:gd name="T1" fmla="*/ 64 h 99"/>
                <a:gd name="T2" fmla="*/ 17 w 98"/>
                <a:gd name="T3" fmla="*/ 74 h 99"/>
                <a:gd name="T4" fmla="*/ 37 w 98"/>
                <a:gd name="T5" fmla="*/ 37 h 99"/>
                <a:gd name="T6" fmla="*/ 49 w 98"/>
                <a:gd name="T7" fmla="*/ 91 h 99"/>
                <a:gd name="T8" fmla="*/ 63 w 98"/>
                <a:gd name="T9" fmla="*/ 99 h 99"/>
                <a:gd name="T10" fmla="*/ 98 w 98"/>
                <a:gd name="T11" fmla="*/ 35 h 99"/>
                <a:gd name="T12" fmla="*/ 81 w 98"/>
                <a:gd name="T13" fmla="*/ 25 h 99"/>
                <a:gd name="T14" fmla="*/ 62 w 98"/>
                <a:gd name="T15" fmla="*/ 59 h 99"/>
                <a:gd name="T16" fmla="*/ 50 w 98"/>
                <a:gd name="T17" fmla="*/ 8 h 99"/>
                <a:gd name="T18" fmla="*/ 35 w 98"/>
                <a:gd name="T19" fmla="*/ 0 h 99"/>
                <a:gd name="T20" fmla="*/ 0 w 98"/>
                <a:gd name="T21" fmla="*/ 6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99">
                  <a:moveTo>
                    <a:pt x="0" y="64"/>
                  </a:moveTo>
                  <a:cubicBezTo>
                    <a:pt x="17" y="74"/>
                    <a:pt x="17" y="74"/>
                    <a:pt x="17" y="74"/>
                  </a:cubicBezTo>
                  <a:cubicBezTo>
                    <a:pt x="17" y="74"/>
                    <a:pt x="34" y="43"/>
                    <a:pt x="37" y="37"/>
                  </a:cubicBezTo>
                  <a:cubicBezTo>
                    <a:pt x="38" y="44"/>
                    <a:pt x="49" y="91"/>
                    <a:pt x="49" y="91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65" y="54"/>
                    <a:pt x="62" y="59"/>
                  </a:cubicBezTo>
                  <a:cubicBezTo>
                    <a:pt x="61" y="53"/>
                    <a:pt x="50" y="8"/>
                    <a:pt x="50" y="8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32E03E7D-48D0-4FF5-92B2-E5BDBC0EE7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0450" y="5608638"/>
              <a:ext cx="79375" cy="84138"/>
            </a:xfrm>
            <a:custGeom>
              <a:avLst/>
              <a:gdLst>
                <a:gd name="T0" fmla="*/ 0 w 88"/>
                <a:gd name="T1" fmla="*/ 54 h 92"/>
                <a:gd name="T2" fmla="*/ 20 w 88"/>
                <a:gd name="T3" fmla="*/ 73 h 92"/>
                <a:gd name="T4" fmla="*/ 34 w 88"/>
                <a:gd name="T5" fmla="*/ 83 h 92"/>
                <a:gd name="T6" fmla="*/ 77 w 88"/>
                <a:gd name="T7" fmla="*/ 76 h 92"/>
                <a:gd name="T8" fmla="*/ 85 w 88"/>
                <a:gd name="T9" fmla="*/ 63 h 92"/>
                <a:gd name="T10" fmla="*/ 85 w 88"/>
                <a:gd name="T11" fmla="*/ 39 h 92"/>
                <a:gd name="T12" fmla="*/ 77 w 88"/>
                <a:gd name="T13" fmla="*/ 26 h 92"/>
                <a:gd name="T14" fmla="*/ 71 w 88"/>
                <a:gd name="T15" fmla="*/ 21 h 92"/>
                <a:gd name="T16" fmla="*/ 50 w 88"/>
                <a:gd name="T17" fmla="*/ 0 h 92"/>
                <a:gd name="T18" fmla="*/ 0 w 88"/>
                <a:gd name="T19" fmla="*/ 54 h 92"/>
                <a:gd name="T20" fmla="*/ 53 w 88"/>
                <a:gd name="T21" fmla="*/ 26 h 92"/>
                <a:gd name="T22" fmla="*/ 59 w 88"/>
                <a:gd name="T23" fmla="*/ 31 h 92"/>
                <a:gd name="T24" fmla="*/ 67 w 88"/>
                <a:gd name="T25" fmla="*/ 41 h 92"/>
                <a:gd name="T26" fmla="*/ 68 w 88"/>
                <a:gd name="T27" fmla="*/ 48 h 92"/>
                <a:gd name="T28" fmla="*/ 62 w 88"/>
                <a:gd name="T29" fmla="*/ 62 h 92"/>
                <a:gd name="T30" fmla="*/ 42 w 88"/>
                <a:gd name="T31" fmla="*/ 68 h 92"/>
                <a:gd name="T32" fmla="*/ 30 w 88"/>
                <a:gd name="T33" fmla="*/ 60 h 92"/>
                <a:gd name="T34" fmla="*/ 26 w 88"/>
                <a:gd name="T35" fmla="*/ 56 h 92"/>
                <a:gd name="T36" fmla="*/ 53 w 88"/>
                <a:gd name="T37" fmla="*/ 2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92">
                  <a:moveTo>
                    <a:pt x="0" y="54"/>
                  </a:moveTo>
                  <a:cubicBezTo>
                    <a:pt x="20" y="73"/>
                    <a:pt x="20" y="73"/>
                    <a:pt x="20" y="73"/>
                  </a:cubicBezTo>
                  <a:cubicBezTo>
                    <a:pt x="25" y="78"/>
                    <a:pt x="30" y="81"/>
                    <a:pt x="34" y="83"/>
                  </a:cubicBezTo>
                  <a:cubicBezTo>
                    <a:pt x="49" y="92"/>
                    <a:pt x="65" y="89"/>
                    <a:pt x="77" y="76"/>
                  </a:cubicBezTo>
                  <a:cubicBezTo>
                    <a:pt x="81" y="72"/>
                    <a:pt x="84" y="68"/>
                    <a:pt x="85" y="63"/>
                  </a:cubicBezTo>
                  <a:cubicBezTo>
                    <a:pt x="88" y="56"/>
                    <a:pt x="88" y="46"/>
                    <a:pt x="85" y="39"/>
                  </a:cubicBezTo>
                  <a:cubicBezTo>
                    <a:pt x="83" y="35"/>
                    <a:pt x="80" y="30"/>
                    <a:pt x="77" y="26"/>
                  </a:cubicBezTo>
                  <a:cubicBezTo>
                    <a:pt x="75" y="24"/>
                    <a:pt x="74" y="23"/>
                    <a:pt x="71" y="21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54"/>
                  </a:lnTo>
                  <a:close/>
                  <a:moveTo>
                    <a:pt x="53" y="26"/>
                  </a:moveTo>
                  <a:cubicBezTo>
                    <a:pt x="55" y="27"/>
                    <a:pt x="59" y="31"/>
                    <a:pt x="59" y="31"/>
                  </a:cubicBezTo>
                  <a:cubicBezTo>
                    <a:pt x="64" y="36"/>
                    <a:pt x="65" y="38"/>
                    <a:pt x="67" y="41"/>
                  </a:cubicBezTo>
                  <a:cubicBezTo>
                    <a:pt x="68" y="43"/>
                    <a:pt x="68" y="46"/>
                    <a:pt x="68" y="48"/>
                  </a:cubicBezTo>
                  <a:cubicBezTo>
                    <a:pt x="68" y="53"/>
                    <a:pt x="66" y="57"/>
                    <a:pt x="62" y="62"/>
                  </a:cubicBezTo>
                  <a:cubicBezTo>
                    <a:pt x="56" y="68"/>
                    <a:pt x="49" y="71"/>
                    <a:pt x="42" y="68"/>
                  </a:cubicBezTo>
                  <a:cubicBezTo>
                    <a:pt x="38" y="67"/>
                    <a:pt x="35" y="65"/>
                    <a:pt x="30" y="60"/>
                  </a:cubicBezTo>
                  <a:cubicBezTo>
                    <a:pt x="30" y="60"/>
                    <a:pt x="27" y="57"/>
                    <a:pt x="26" y="56"/>
                  </a:cubicBezTo>
                  <a:cubicBezTo>
                    <a:pt x="27" y="54"/>
                    <a:pt x="52" y="28"/>
                    <a:pt x="53" y="26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3A1F6980-CEE8-439D-9403-F9387388EE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6013" y="5673725"/>
              <a:ext cx="80963" cy="79375"/>
            </a:xfrm>
            <a:custGeom>
              <a:avLst/>
              <a:gdLst>
                <a:gd name="T0" fmla="*/ 0 w 90"/>
                <a:gd name="T1" fmla="*/ 43 h 87"/>
                <a:gd name="T2" fmla="*/ 32 w 90"/>
                <a:gd name="T3" fmla="*/ 87 h 87"/>
                <a:gd name="T4" fmla="*/ 45 w 90"/>
                <a:gd name="T5" fmla="*/ 77 h 87"/>
                <a:gd name="T6" fmla="*/ 25 w 90"/>
                <a:gd name="T7" fmla="*/ 50 h 87"/>
                <a:gd name="T8" fmla="*/ 36 w 90"/>
                <a:gd name="T9" fmla="*/ 42 h 87"/>
                <a:gd name="T10" fmla="*/ 55 w 90"/>
                <a:gd name="T11" fmla="*/ 67 h 87"/>
                <a:gd name="T12" fmla="*/ 67 w 90"/>
                <a:gd name="T13" fmla="*/ 58 h 87"/>
                <a:gd name="T14" fmla="*/ 49 w 90"/>
                <a:gd name="T15" fmla="*/ 33 h 87"/>
                <a:gd name="T16" fmla="*/ 58 w 90"/>
                <a:gd name="T17" fmla="*/ 26 h 87"/>
                <a:gd name="T18" fmla="*/ 78 w 90"/>
                <a:gd name="T19" fmla="*/ 52 h 87"/>
                <a:gd name="T20" fmla="*/ 90 w 90"/>
                <a:gd name="T21" fmla="*/ 43 h 87"/>
                <a:gd name="T22" fmla="*/ 59 w 90"/>
                <a:gd name="T23" fmla="*/ 0 h 87"/>
                <a:gd name="T24" fmla="*/ 0 w 90"/>
                <a:gd name="T25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32" y="87"/>
                    <a:pt x="32" y="87"/>
                    <a:pt x="32" y="8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7"/>
                    <a:pt x="26" y="52"/>
                    <a:pt x="25" y="50"/>
                  </a:cubicBezTo>
                  <a:cubicBezTo>
                    <a:pt x="26" y="49"/>
                    <a:pt x="34" y="43"/>
                    <a:pt x="36" y="42"/>
                  </a:cubicBezTo>
                  <a:cubicBezTo>
                    <a:pt x="38" y="44"/>
                    <a:pt x="55" y="67"/>
                    <a:pt x="55" y="67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58"/>
                    <a:pt x="51" y="35"/>
                    <a:pt x="49" y="33"/>
                  </a:cubicBezTo>
                  <a:cubicBezTo>
                    <a:pt x="51" y="31"/>
                    <a:pt x="57" y="27"/>
                    <a:pt x="58" y="26"/>
                  </a:cubicBezTo>
                  <a:cubicBezTo>
                    <a:pt x="60" y="28"/>
                    <a:pt x="78" y="52"/>
                    <a:pt x="78" y="52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2A5021A9-4746-45E0-B383-F9D4A433B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0463" y="5729288"/>
              <a:ext cx="76200" cy="66675"/>
            </a:xfrm>
            <a:custGeom>
              <a:avLst/>
              <a:gdLst>
                <a:gd name="T0" fmla="*/ 39 w 85"/>
                <a:gd name="T1" fmla="*/ 7 h 73"/>
                <a:gd name="T2" fmla="*/ 51 w 85"/>
                <a:gd name="T3" fmla="*/ 29 h 73"/>
                <a:gd name="T4" fmla="*/ 0 w 85"/>
                <a:gd name="T5" fmla="*/ 55 h 73"/>
                <a:gd name="T6" fmla="*/ 9 w 85"/>
                <a:gd name="T7" fmla="*/ 73 h 73"/>
                <a:gd name="T8" fmla="*/ 60 w 85"/>
                <a:gd name="T9" fmla="*/ 47 h 73"/>
                <a:gd name="T10" fmla="*/ 71 w 85"/>
                <a:gd name="T11" fmla="*/ 70 h 73"/>
                <a:gd name="T12" fmla="*/ 85 w 85"/>
                <a:gd name="T13" fmla="*/ 62 h 73"/>
                <a:gd name="T14" fmla="*/ 54 w 85"/>
                <a:gd name="T15" fmla="*/ 0 h 73"/>
                <a:gd name="T16" fmla="*/ 39 w 85"/>
                <a:gd name="T17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39" y="7"/>
                  </a:moveTo>
                  <a:cubicBezTo>
                    <a:pt x="39" y="7"/>
                    <a:pt x="49" y="27"/>
                    <a:pt x="51" y="29"/>
                  </a:cubicBezTo>
                  <a:cubicBezTo>
                    <a:pt x="48" y="30"/>
                    <a:pt x="0" y="55"/>
                    <a:pt x="0" y="5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57" y="49"/>
                    <a:pt x="60" y="47"/>
                  </a:cubicBezTo>
                  <a:cubicBezTo>
                    <a:pt x="61" y="50"/>
                    <a:pt x="71" y="70"/>
                    <a:pt x="71" y="70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39" y="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CC93954B-DDFE-4283-9E01-EE693573B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800" y="5848350"/>
              <a:ext cx="69850" cy="33338"/>
            </a:xfrm>
            <a:custGeom>
              <a:avLst/>
              <a:gdLst>
                <a:gd name="T0" fmla="*/ 0 w 44"/>
                <a:gd name="T1" fmla="*/ 11 h 21"/>
                <a:gd name="T2" fmla="*/ 3 w 44"/>
                <a:gd name="T3" fmla="*/ 21 h 21"/>
                <a:gd name="T4" fmla="*/ 44 w 44"/>
                <a:gd name="T5" fmla="*/ 11 h 21"/>
                <a:gd name="T6" fmla="*/ 41 w 44"/>
                <a:gd name="T7" fmla="*/ 0 h 21"/>
                <a:gd name="T8" fmla="*/ 0 w 44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1">
                  <a:moveTo>
                    <a:pt x="0" y="11"/>
                  </a:moveTo>
                  <a:lnTo>
                    <a:pt x="3" y="21"/>
                  </a:lnTo>
                  <a:lnTo>
                    <a:pt x="44" y="11"/>
                  </a:lnTo>
                  <a:lnTo>
                    <a:pt x="4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3844F455-3B3D-43F1-8999-844F63FA6D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3325" y="5889625"/>
              <a:ext cx="69850" cy="50800"/>
            </a:xfrm>
            <a:custGeom>
              <a:avLst/>
              <a:gdLst>
                <a:gd name="T0" fmla="*/ 53 w 78"/>
                <a:gd name="T1" fmla="*/ 1 h 55"/>
                <a:gd name="T2" fmla="*/ 39 w 78"/>
                <a:gd name="T3" fmla="*/ 11 h 55"/>
                <a:gd name="T4" fmla="*/ 38 w 78"/>
                <a:gd name="T5" fmla="*/ 10 h 55"/>
                <a:gd name="T6" fmla="*/ 20 w 78"/>
                <a:gd name="T7" fmla="*/ 5 h 55"/>
                <a:gd name="T8" fmla="*/ 2 w 78"/>
                <a:gd name="T9" fmla="*/ 32 h 55"/>
                <a:gd name="T10" fmla="*/ 28 w 78"/>
                <a:gd name="T11" fmla="*/ 53 h 55"/>
                <a:gd name="T12" fmla="*/ 36 w 78"/>
                <a:gd name="T13" fmla="*/ 50 h 55"/>
                <a:gd name="T14" fmla="*/ 36 w 78"/>
                <a:gd name="T15" fmla="*/ 50 h 55"/>
                <a:gd name="T16" fmla="*/ 44 w 78"/>
                <a:gd name="T17" fmla="*/ 41 h 55"/>
                <a:gd name="T18" fmla="*/ 60 w 78"/>
                <a:gd name="T19" fmla="*/ 46 h 55"/>
                <a:gd name="T20" fmla="*/ 76 w 78"/>
                <a:gd name="T21" fmla="*/ 20 h 55"/>
                <a:gd name="T22" fmla="*/ 53 w 78"/>
                <a:gd name="T23" fmla="*/ 1 h 55"/>
                <a:gd name="T24" fmla="*/ 17 w 78"/>
                <a:gd name="T25" fmla="*/ 34 h 55"/>
                <a:gd name="T26" fmla="*/ 15 w 78"/>
                <a:gd name="T27" fmla="*/ 30 h 55"/>
                <a:gd name="T28" fmla="*/ 24 w 78"/>
                <a:gd name="T29" fmla="*/ 23 h 55"/>
                <a:gd name="T30" fmla="*/ 34 w 78"/>
                <a:gd name="T31" fmla="*/ 27 h 55"/>
                <a:gd name="T32" fmla="*/ 34 w 78"/>
                <a:gd name="T33" fmla="*/ 28 h 55"/>
                <a:gd name="T34" fmla="*/ 33 w 78"/>
                <a:gd name="T35" fmla="*/ 31 h 55"/>
                <a:gd name="T36" fmla="*/ 25 w 78"/>
                <a:gd name="T37" fmla="*/ 35 h 55"/>
                <a:gd name="T38" fmla="*/ 17 w 78"/>
                <a:gd name="T39" fmla="*/ 34 h 55"/>
                <a:gd name="T40" fmla="*/ 48 w 78"/>
                <a:gd name="T41" fmla="*/ 28 h 55"/>
                <a:gd name="T42" fmla="*/ 47 w 78"/>
                <a:gd name="T43" fmla="*/ 25 h 55"/>
                <a:gd name="T44" fmla="*/ 48 w 78"/>
                <a:gd name="T45" fmla="*/ 22 h 55"/>
                <a:gd name="T46" fmla="*/ 54 w 78"/>
                <a:gd name="T47" fmla="*/ 19 h 55"/>
                <a:gd name="T48" fmla="*/ 62 w 78"/>
                <a:gd name="T49" fmla="*/ 20 h 55"/>
                <a:gd name="T50" fmla="*/ 63 w 78"/>
                <a:gd name="T51" fmla="*/ 23 h 55"/>
                <a:gd name="T52" fmla="*/ 63 w 78"/>
                <a:gd name="T53" fmla="*/ 23 h 55"/>
                <a:gd name="T54" fmla="*/ 63 w 78"/>
                <a:gd name="T55" fmla="*/ 26 h 55"/>
                <a:gd name="T56" fmla="*/ 56 w 78"/>
                <a:gd name="T57" fmla="*/ 29 h 55"/>
                <a:gd name="T58" fmla="*/ 48 w 78"/>
                <a:gd name="T59" fmla="*/ 28 h 55"/>
                <a:gd name="T60" fmla="*/ 66 w 78"/>
                <a:gd name="T61" fmla="*/ 22 h 55"/>
                <a:gd name="T62" fmla="*/ 66 w 78"/>
                <a:gd name="T6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8" h="55">
                  <a:moveTo>
                    <a:pt x="53" y="1"/>
                  </a:moveTo>
                  <a:cubicBezTo>
                    <a:pt x="46" y="2"/>
                    <a:pt x="42" y="5"/>
                    <a:pt x="39" y="11"/>
                  </a:cubicBezTo>
                  <a:cubicBezTo>
                    <a:pt x="39" y="10"/>
                    <a:pt x="38" y="10"/>
                    <a:pt x="38" y="10"/>
                  </a:cubicBezTo>
                  <a:cubicBezTo>
                    <a:pt x="34" y="5"/>
                    <a:pt x="27" y="4"/>
                    <a:pt x="20" y="5"/>
                  </a:cubicBezTo>
                  <a:cubicBezTo>
                    <a:pt x="7" y="7"/>
                    <a:pt x="0" y="18"/>
                    <a:pt x="2" y="32"/>
                  </a:cubicBezTo>
                  <a:cubicBezTo>
                    <a:pt x="5" y="47"/>
                    <a:pt x="15" y="55"/>
                    <a:pt x="28" y="53"/>
                  </a:cubicBezTo>
                  <a:cubicBezTo>
                    <a:pt x="31" y="53"/>
                    <a:pt x="34" y="52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40" y="48"/>
                    <a:pt x="42" y="45"/>
                    <a:pt x="44" y="41"/>
                  </a:cubicBezTo>
                  <a:cubicBezTo>
                    <a:pt x="48" y="45"/>
                    <a:pt x="53" y="47"/>
                    <a:pt x="60" y="46"/>
                  </a:cubicBezTo>
                  <a:cubicBezTo>
                    <a:pt x="71" y="44"/>
                    <a:pt x="78" y="33"/>
                    <a:pt x="76" y="20"/>
                  </a:cubicBezTo>
                  <a:cubicBezTo>
                    <a:pt x="74" y="7"/>
                    <a:pt x="65" y="0"/>
                    <a:pt x="53" y="1"/>
                  </a:cubicBezTo>
                  <a:moveTo>
                    <a:pt x="17" y="34"/>
                  </a:moveTo>
                  <a:cubicBezTo>
                    <a:pt x="16" y="33"/>
                    <a:pt x="15" y="32"/>
                    <a:pt x="15" y="30"/>
                  </a:cubicBezTo>
                  <a:cubicBezTo>
                    <a:pt x="15" y="27"/>
                    <a:pt x="18" y="24"/>
                    <a:pt x="24" y="23"/>
                  </a:cubicBezTo>
                  <a:cubicBezTo>
                    <a:pt x="30" y="22"/>
                    <a:pt x="34" y="24"/>
                    <a:pt x="34" y="2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9"/>
                    <a:pt x="34" y="30"/>
                    <a:pt x="33" y="31"/>
                  </a:cubicBezTo>
                  <a:cubicBezTo>
                    <a:pt x="32" y="33"/>
                    <a:pt x="29" y="34"/>
                    <a:pt x="25" y="35"/>
                  </a:cubicBezTo>
                  <a:cubicBezTo>
                    <a:pt x="22" y="35"/>
                    <a:pt x="19" y="35"/>
                    <a:pt x="17" y="34"/>
                  </a:cubicBezTo>
                  <a:moveTo>
                    <a:pt x="48" y="28"/>
                  </a:moveTo>
                  <a:cubicBezTo>
                    <a:pt x="48" y="27"/>
                    <a:pt x="47" y="26"/>
                    <a:pt x="47" y="25"/>
                  </a:cubicBezTo>
                  <a:cubicBezTo>
                    <a:pt x="47" y="24"/>
                    <a:pt x="47" y="23"/>
                    <a:pt x="48" y="22"/>
                  </a:cubicBezTo>
                  <a:cubicBezTo>
                    <a:pt x="49" y="21"/>
                    <a:pt x="51" y="19"/>
                    <a:pt x="54" y="19"/>
                  </a:cubicBezTo>
                  <a:cubicBezTo>
                    <a:pt x="57" y="18"/>
                    <a:pt x="60" y="19"/>
                    <a:pt x="62" y="20"/>
                  </a:cubicBezTo>
                  <a:cubicBezTo>
                    <a:pt x="62" y="20"/>
                    <a:pt x="63" y="21"/>
                    <a:pt x="6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4"/>
                    <a:pt x="63" y="25"/>
                    <a:pt x="63" y="26"/>
                  </a:cubicBezTo>
                  <a:cubicBezTo>
                    <a:pt x="61" y="27"/>
                    <a:pt x="59" y="28"/>
                    <a:pt x="56" y="29"/>
                  </a:cubicBezTo>
                  <a:cubicBezTo>
                    <a:pt x="53" y="29"/>
                    <a:pt x="50" y="29"/>
                    <a:pt x="48" y="28"/>
                  </a:cubicBezTo>
                  <a:moveTo>
                    <a:pt x="66" y="22"/>
                  </a:moveTo>
                  <a:cubicBezTo>
                    <a:pt x="66" y="22"/>
                    <a:pt x="66" y="22"/>
                    <a:pt x="66" y="22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ADB622B9-49E4-42DA-BE11-D65BAEAA2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9675" y="5949950"/>
              <a:ext cx="68263" cy="41275"/>
            </a:xfrm>
            <a:custGeom>
              <a:avLst/>
              <a:gdLst>
                <a:gd name="T0" fmla="*/ 55 w 75"/>
                <a:gd name="T1" fmla="*/ 0 h 45"/>
                <a:gd name="T2" fmla="*/ 57 w 75"/>
                <a:gd name="T3" fmla="*/ 3 h 45"/>
                <a:gd name="T4" fmla="*/ 58 w 75"/>
                <a:gd name="T5" fmla="*/ 6 h 45"/>
                <a:gd name="T6" fmla="*/ 60 w 75"/>
                <a:gd name="T7" fmla="*/ 14 h 45"/>
                <a:gd name="T8" fmla="*/ 60 w 75"/>
                <a:gd name="T9" fmla="*/ 15 h 45"/>
                <a:gd name="T10" fmla="*/ 58 w 75"/>
                <a:gd name="T11" fmla="*/ 21 h 45"/>
                <a:gd name="T12" fmla="*/ 54 w 75"/>
                <a:gd name="T13" fmla="*/ 23 h 45"/>
                <a:gd name="T14" fmla="*/ 46 w 75"/>
                <a:gd name="T15" fmla="*/ 15 h 45"/>
                <a:gd name="T16" fmla="*/ 46 w 75"/>
                <a:gd name="T17" fmla="*/ 14 h 45"/>
                <a:gd name="T18" fmla="*/ 31 w 75"/>
                <a:gd name="T19" fmla="*/ 15 h 45"/>
                <a:gd name="T20" fmla="*/ 31 w 75"/>
                <a:gd name="T21" fmla="*/ 16 h 45"/>
                <a:gd name="T22" fmla="*/ 23 w 75"/>
                <a:gd name="T23" fmla="*/ 26 h 45"/>
                <a:gd name="T24" fmla="*/ 15 w 75"/>
                <a:gd name="T25" fmla="*/ 17 h 45"/>
                <a:gd name="T26" fmla="*/ 19 w 75"/>
                <a:gd name="T27" fmla="*/ 3 h 45"/>
                <a:gd name="T28" fmla="*/ 21 w 75"/>
                <a:gd name="T29" fmla="*/ 0 h 45"/>
                <a:gd name="T30" fmla="*/ 4 w 75"/>
                <a:gd name="T31" fmla="*/ 1 h 45"/>
                <a:gd name="T32" fmla="*/ 3 w 75"/>
                <a:gd name="T33" fmla="*/ 2 h 45"/>
                <a:gd name="T34" fmla="*/ 0 w 75"/>
                <a:gd name="T35" fmla="*/ 20 h 45"/>
                <a:gd name="T36" fmla="*/ 8 w 75"/>
                <a:gd name="T37" fmla="*/ 39 h 45"/>
                <a:gd name="T38" fmla="*/ 23 w 75"/>
                <a:gd name="T39" fmla="*/ 44 h 45"/>
                <a:gd name="T40" fmla="*/ 35 w 75"/>
                <a:gd name="T41" fmla="*/ 41 h 45"/>
                <a:gd name="T42" fmla="*/ 41 w 75"/>
                <a:gd name="T43" fmla="*/ 33 h 45"/>
                <a:gd name="T44" fmla="*/ 57 w 75"/>
                <a:gd name="T45" fmla="*/ 41 h 45"/>
                <a:gd name="T46" fmla="*/ 69 w 75"/>
                <a:gd name="T47" fmla="*/ 36 h 45"/>
                <a:gd name="T48" fmla="*/ 75 w 75"/>
                <a:gd name="T49" fmla="*/ 17 h 45"/>
                <a:gd name="T50" fmla="*/ 71 w 75"/>
                <a:gd name="T51" fmla="*/ 1 h 45"/>
                <a:gd name="T52" fmla="*/ 71 w 75"/>
                <a:gd name="T53" fmla="*/ 0 h 45"/>
                <a:gd name="T54" fmla="*/ 55 w 75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" h="45">
                  <a:moveTo>
                    <a:pt x="55" y="0"/>
                  </a:moveTo>
                  <a:cubicBezTo>
                    <a:pt x="55" y="0"/>
                    <a:pt x="56" y="3"/>
                    <a:pt x="57" y="3"/>
                  </a:cubicBezTo>
                  <a:cubicBezTo>
                    <a:pt x="57" y="3"/>
                    <a:pt x="58" y="6"/>
                    <a:pt x="58" y="6"/>
                  </a:cubicBezTo>
                  <a:cubicBezTo>
                    <a:pt x="59" y="8"/>
                    <a:pt x="60" y="12"/>
                    <a:pt x="60" y="1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0" y="17"/>
                    <a:pt x="60" y="19"/>
                    <a:pt x="58" y="21"/>
                  </a:cubicBezTo>
                  <a:cubicBezTo>
                    <a:pt x="57" y="22"/>
                    <a:pt x="55" y="23"/>
                    <a:pt x="54" y="23"/>
                  </a:cubicBezTo>
                  <a:cubicBezTo>
                    <a:pt x="50" y="23"/>
                    <a:pt x="47" y="20"/>
                    <a:pt x="46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22"/>
                    <a:pt x="28" y="25"/>
                    <a:pt x="23" y="26"/>
                  </a:cubicBezTo>
                  <a:cubicBezTo>
                    <a:pt x="19" y="26"/>
                    <a:pt x="15" y="22"/>
                    <a:pt x="15" y="17"/>
                  </a:cubicBezTo>
                  <a:cubicBezTo>
                    <a:pt x="15" y="12"/>
                    <a:pt x="16" y="8"/>
                    <a:pt x="19" y="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7"/>
                    <a:pt x="0" y="13"/>
                    <a:pt x="0" y="20"/>
                  </a:cubicBezTo>
                  <a:cubicBezTo>
                    <a:pt x="0" y="28"/>
                    <a:pt x="3" y="35"/>
                    <a:pt x="8" y="39"/>
                  </a:cubicBezTo>
                  <a:cubicBezTo>
                    <a:pt x="12" y="43"/>
                    <a:pt x="17" y="45"/>
                    <a:pt x="23" y="44"/>
                  </a:cubicBezTo>
                  <a:cubicBezTo>
                    <a:pt x="28" y="44"/>
                    <a:pt x="32" y="43"/>
                    <a:pt x="35" y="41"/>
                  </a:cubicBezTo>
                  <a:cubicBezTo>
                    <a:pt x="38" y="39"/>
                    <a:pt x="39" y="37"/>
                    <a:pt x="41" y="33"/>
                  </a:cubicBezTo>
                  <a:cubicBezTo>
                    <a:pt x="45" y="39"/>
                    <a:pt x="51" y="41"/>
                    <a:pt x="57" y="41"/>
                  </a:cubicBezTo>
                  <a:cubicBezTo>
                    <a:pt x="62" y="41"/>
                    <a:pt x="66" y="39"/>
                    <a:pt x="69" y="36"/>
                  </a:cubicBezTo>
                  <a:cubicBezTo>
                    <a:pt x="73" y="31"/>
                    <a:pt x="75" y="24"/>
                    <a:pt x="75" y="17"/>
                  </a:cubicBezTo>
                  <a:cubicBezTo>
                    <a:pt x="75" y="11"/>
                    <a:pt x="73" y="5"/>
                    <a:pt x="71" y="1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E95B5E90-1EE1-4661-8A53-2037B7B484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9675" y="6005513"/>
              <a:ext cx="68263" cy="47625"/>
            </a:xfrm>
            <a:custGeom>
              <a:avLst/>
              <a:gdLst>
                <a:gd name="T0" fmla="*/ 1 w 76"/>
                <a:gd name="T1" fmla="*/ 24 h 51"/>
                <a:gd name="T2" fmla="*/ 5 w 76"/>
                <a:gd name="T3" fmla="*/ 39 h 51"/>
                <a:gd name="T4" fmla="*/ 37 w 76"/>
                <a:gd name="T5" fmla="*/ 51 h 51"/>
                <a:gd name="T6" fmla="*/ 37 w 76"/>
                <a:gd name="T7" fmla="*/ 51 h 51"/>
                <a:gd name="T8" fmla="*/ 58 w 76"/>
                <a:gd name="T9" fmla="*/ 49 h 51"/>
                <a:gd name="T10" fmla="*/ 75 w 76"/>
                <a:gd name="T11" fmla="*/ 29 h 51"/>
                <a:gd name="T12" fmla="*/ 40 w 76"/>
                <a:gd name="T13" fmla="*/ 1 h 51"/>
                <a:gd name="T14" fmla="*/ 1 w 76"/>
                <a:gd name="T15" fmla="*/ 24 h 51"/>
                <a:gd name="T16" fmla="*/ 38 w 76"/>
                <a:gd name="T17" fmla="*/ 32 h 51"/>
                <a:gd name="T18" fmla="*/ 23 w 76"/>
                <a:gd name="T19" fmla="*/ 30 h 51"/>
                <a:gd name="T20" fmla="*/ 16 w 76"/>
                <a:gd name="T21" fmla="*/ 25 h 51"/>
                <a:gd name="T22" fmla="*/ 18 w 76"/>
                <a:gd name="T23" fmla="*/ 22 h 51"/>
                <a:gd name="T24" fmla="*/ 38 w 76"/>
                <a:gd name="T25" fmla="*/ 20 h 51"/>
                <a:gd name="T26" fmla="*/ 54 w 76"/>
                <a:gd name="T27" fmla="*/ 22 h 51"/>
                <a:gd name="T28" fmla="*/ 59 w 76"/>
                <a:gd name="T29" fmla="*/ 28 h 51"/>
                <a:gd name="T30" fmla="*/ 53 w 76"/>
                <a:gd name="T31" fmla="*/ 32 h 51"/>
                <a:gd name="T32" fmla="*/ 38 w 76"/>
                <a:gd name="T33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1">
                  <a:moveTo>
                    <a:pt x="1" y="24"/>
                  </a:moveTo>
                  <a:cubicBezTo>
                    <a:pt x="0" y="30"/>
                    <a:pt x="2" y="35"/>
                    <a:pt x="5" y="39"/>
                  </a:cubicBezTo>
                  <a:cubicBezTo>
                    <a:pt x="11" y="46"/>
                    <a:pt x="22" y="5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6" y="51"/>
                    <a:pt x="52" y="51"/>
                    <a:pt x="58" y="49"/>
                  </a:cubicBezTo>
                  <a:cubicBezTo>
                    <a:pt x="68" y="46"/>
                    <a:pt x="75" y="38"/>
                    <a:pt x="75" y="29"/>
                  </a:cubicBezTo>
                  <a:cubicBezTo>
                    <a:pt x="76" y="13"/>
                    <a:pt x="63" y="3"/>
                    <a:pt x="40" y="1"/>
                  </a:cubicBezTo>
                  <a:cubicBezTo>
                    <a:pt x="16" y="0"/>
                    <a:pt x="2" y="8"/>
                    <a:pt x="1" y="24"/>
                  </a:cubicBezTo>
                  <a:moveTo>
                    <a:pt x="38" y="32"/>
                  </a:moveTo>
                  <a:cubicBezTo>
                    <a:pt x="32" y="32"/>
                    <a:pt x="26" y="31"/>
                    <a:pt x="23" y="30"/>
                  </a:cubicBezTo>
                  <a:cubicBezTo>
                    <a:pt x="21" y="29"/>
                    <a:pt x="16" y="28"/>
                    <a:pt x="16" y="25"/>
                  </a:cubicBezTo>
                  <a:cubicBezTo>
                    <a:pt x="17" y="24"/>
                    <a:pt x="17" y="23"/>
                    <a:pt x="18" y="22"/>
                  </a:cubicBezTo>
                  <a:cubicBezTo>
                    <a:pt x="20" y="20"/>
                    <a:pt x="27" y="19"/>
                    <a:pt x="38" y="20"/>
                  </a:cubicBezTo>
                  <a:cubicBezTo>
                    <a:pt x="45" y="20"/>
                    <a:pt x="51" y="21"/>
                    <a:pt x="54" y="22"/>
                  </a:cubicBezTo>
                  <a:cubicBezTo>
                    <a:pt x="57" y="23"/>
                    <a:pt x="60" y="25"/>
                    <a:pt x="59" y="28"/>
                  </a:cubicBezTo>
                  <a:cubicBezTo>
                    <a:pt x="59" y="31"/>
                    <a:pt x="55" y="32"/>
                    <a:pt x="53" y="32"/>
                  </a:cubicBezTo>
                  <a:cubicBezTo>
                    <a:pt x="50" y="32"/>
                    <a:pt x="44" y="32"/>
                    <a:pt x="38" y="3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8773611A-7F8E-4917-B7AB-A4FABB04F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0363" y="5832475"/>
              <a:ext cx="180975" cy="293688"/>
            </a:xfrm>
            <a:custGeom>
              <a:avLst/>
              <a:gdLst>
                <a:gd name="T0" fmla="*/ 5 w 200"/>
                <a:gd name="T1" fmla="*/ 308 h 321"/>
                <a:gd name="T2" fmla="*/ 0 w 200"/>
                <a:gd name="T3" fmla="*/ 224 h 321"/>
                <a:gd name="T4" fmla="*/ 16 w 200"/>
                <a:gd name="T5" fmla="*/ 224 h 321"/>
                <a:gd name="T6" fmla="*/ 43 w 200"/>
                <a:gd name="T7" fmla="*/ 277 h 321"/>
                <a:gd name="T8" fmla="*/ 97 w 200"/>
                <a:gd name="T9" fmla="*/ 299 h 321"/>
                <a:gd name="T10" fmla="*/ 160 w 200"/>
                <a:gd name="T11" fmla="*/ 247 h 321"/>
                <a:gd name="T12" fmla="*/ 86 w 200"/>
                <a:gd name="T13" fmla="*/ 177 h 321"/>
                <a:gd name="T14" fmla="*/ 6 w 200"/>
                <a:gd name="T15" fmla="*/ 85 h 321"/>
                <a:gd name="T16" fmla="*/ 105 w 200"/>
                <a:gd name="T17" fmla="*/ 0 h 321"/>
                <a:gd name="T18" fmla="*/ 178 w 200"/>
                <a:gd name="T19" fmla="*/ 8 h 321"/>
                <a:gd name="T20" fmla="*/ 184 w 200"/>
                <a:gd name="T21" fmla="*/ 83 h 321"/>
                <a:gd name="T22" fmla="*/ 168 w 200"/>
                <a:gd name="T23" fmla="*/ 83 h 321"/>
                <a:gd name="T24" fmla="*/ 145 w 200"/>
                <a:gd name="T25" fmla="*/ 39 h 321"/>
                <a:gd name="T26" fmla="*/ 102 w 200"/>
                <a:gd name="T27" fmla="*/ 22 h 321"/>
                <a:gd name="T28" fmla="*/ 42 w 200"/>
                <a:gd name="T29" fmla="*/ 71 h 321"/>
                <a:gd name="T30" fmla="*/ 106 w 200"/>
                <a:gd name="T31" fmla="*/ 132 h 321"/>
                <a:gd name="T32" fmla="*/ 200 w 200"/>
                <a:gd name="T33" fmla="*/ 224 h 321"/>
                <a:gd name="T34" fmla="*/ 92 w 200"/>
                <a:gd name="T35" fmla="*/ 321 h 321"/>
                <a:gd name="T36" fmla="*/ 5 w 200"/>
                <a:gd name="T37" fmla="*/ 30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" h="321">
                  <a:moveTo>
                    <a:pt x="5" y="308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25" y="245"/>
                    <a:pt x="31" y="260"/>
                    <a:pt x="43" y="277"/>
                  </a:cubicBezTo>
                  <a:cubicBezTo>
                    <a:pt x="55" y="294"/>
                    <a:pt x="66" y="299"/>
                    <a:pt x="97" y="299"/>
                  </a:cubicBezTo>
                  <a:cubicBezTo>
                    <a:pt x="137" y="299"/>
                    <a:pt x="160" y="275"/>
                    <a:pt x="160" y="247"/>
                  </a:cubicBezTo>
                  <a:cubicBezTo>
                    <a:pt x="160" y="218"/>
                    <a:pt x="141" y="202"/>
                    <a:pt x="86" y="177"/>
                  </a:cubicBezTo>
                  <a:cubicBezTo>
                    <a:pt x="31" y="152"/>
                    <a:pt x="6" y="130"/>
                    <a:pt x="6" y="85"/>
                  </a:cubicBezTo>
                  <a:cubicBezTo>
                    <a:pt x="6" y="37"/>
                    <a:pt x="45" y="0"/>
                    <a:pt x="105" y="0"/>
                  </a:cubicBezTo>
                  <a:cubicBezTo>
                    <a:pt x="139" y="0"/>
                    <a:pt x="163" y="4"/>
                    <a:pt x="178" y="8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168" y="83"/>
                    <a:pt x="168" y="83"/>
                    <a:pt x="168" y="83"/>
                  </a:cubicBezTo>
                  <a:cubicBezTo>
                    <a:pt x="158" y="59"/>
                    <a:pt x="154" y="52"/>
                    <a:pt x="145" y="39"/>
                  </a:cubicBezTo>
                  <a:cubicBezTo>
                    <a:pt x="137" y="29"/>
                    <a:pt x="128" y="22"/>
                    <a:pt x="102" y="22"/>
                  </a:cubicBezTo>
                  <a:cubicBezTo>
                    <a:pt x="68" y="22"/>
                    <a:pt x="42" y="42"/>
                    <a:pt x="42" y="71"/>
                  </a:cubicBezTo>
                  <a:cubicBezTo>
                    <a:pt x="42" y="97"/>
                    <a:pt x="55" y="110"/>
                    <a:pt x="106" y="132"/>
                  </a:cubicBezTo>
                  <a:cubicBezTo>
                    <a:pt x="173" y="162"/>
                    <a:pt x="200" y="186"/>
                    <a:pt x="200" y="224"/>
                  </a:cubicBezTo>
                  <a:cubicBezTo>
                    <a:pt x="200" y="278"/>
                    <a:pt x="164" y="321"/>
                    <a:pt x="92" y="321"/>
                  </a:cubicBezTo>
                  <a:cubicBezTo>
                    <a:pt x="56" y="321"/>
                    <a:pt x="25" y="314"/>
                    <a:pt x="5" y="308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A216858F-3767-4930-B0B8-7CBB8930FC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4038" y="5913438"/>
              <a:ext cx="214313" cy="207963"/>
            </a:xfrm>
            <a:custGeom>
              <a:avLst/>
              <a:gdLst>
                <a:gd name="T0" fmla="*/ 35 w 235"/>
                <a:gd name="T1" fmla="*/ 47 h 227"/>
                <a:gd name="T2" fmla="*/ 11 w 235"/>
                <a:gd name="T3" fmla="*/ 17 h 227"/>
                <a:gd name="T4" fmla="*/ 0 w 235"/>
                <a:gd name="T5" fmla="*/ 13 h 227"/>
                <a:gd name="T6" fmla="*/ 0 w 235"/>
                <a:gd name="T7" fmla="*/ 0 h 227"/>
                <a:gd name="T8" fmla="*/ 102 w 235"/>
                <a:gd name="T9" fmla="*/ 0 h 227"/>
                <a:gd name="T10" fmla="*/ 102 w 235"/>
                <a:gd name="T11" fmla="*/ 13 h 227"/>
                <a:gd name="T12" fmla="*/ 90 w 235"/>
                <a:gd name="T13" fmla="*/ 16 h 227"/>
                <a:gd name="T14" fmla="*/ 78 w 235"/>
                <a:gd name="T15" fmla="*/ 31 h 227"/>
                <a:gd name="T16" fmla="*/ 84 w 235"/>
                <a:gd name="T17" fmla="*/ 54 h 227"/>
                <a:gd name="T18" fmla="*/ 129 w 235"/>
                <a:gd name="T19" fmla="*/ 175 h 227"/>
                <a:gd name="T20" fmla="*/ 131 w 235"/>
                <a:gd name="T21" fmla="*/ 175 h 227"/>
                <a:gd name="T22" fmla="*/ 174 w 235"/>
                <a:gd name="T23" fmla="*/ 54 h 227"/>
                <a:gd name="T24" fmla="*/ 179 w 235"/>
                <a:gd name="T25" fmla="*/ 30 h 227"/>
                <a:gd name="T26" fmla="*/ 168 w 235"/>
                <a:gd name="T27" fmla="*/ 16 h 227"/>
                <a:gd name="T28" fmla="*/ 155 w 235"/>
                <a:gd name="T29" fmla="*/ 13 h 227"/>
                <a:gd name="T30" fmla="*/ 155 w 235"/>
                <a:gd name="T31" fmla="*/ 0 h 227"/>
                <a:gd name="T32" fmla="*/ 235 w 235"/>
                <a:gd name="T33" fmla="*/ 0 h 227"/>
                <a:gd name="T34" fmla="*/ 235 w 235"/>
                <a:gd name="T35" fmla="*/ 13 h 227"/>
                <a:gd name="T36" fmla="*/ 223 w 235"/>
                <a:gd name="T37" fmla="*/ 17 h 227"/>
                <a:gd name="T38" fmla="*/ 200 w 235"/>
                <a:gd name="T39" fmla="*/ 51 h 227"/>
                <a:gd name="T40" fmla="*/ 132 w 235"/>
                <a:gd name="T41" fmla="*/ 227 h 227"/>
                <a:gd name="T42" fmla="*/ 107 w 235"/>
                <a:gd name="T43" fmla="*/ 227 h 227"/>
                <a:gd name="T44" fmla="*/ 35 w 235"/>
                <a:gd name="T45" fmla="*/ 4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5" h="227">
                  <a:moveTo>
                    <a:pt x="35" y="47"/>
                  </a:moveTo>
                  <a:cubicBezTo>
                    <a:pt x="27" y="27"/>
                    <a:pt x="24" y="21"/>
                    <a:pt x="11" y="1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79" y="19"/>
                    <a:pt x="78" y="23"/>
                    <a:pt x="78" y="31"/>
                  </a:cubicBezTo>
                  <a:cubicBezTo>
                    <a:pt x="78" y="36"/>
                    <a:pt x="80" y="44"/>
                    <a:pt x="84" y="54"/>
                  </a:cubicBezTo>
                  <a:cubicBezTo>
                    <a:pt x="129" y="175"/>
                    <a:pt x="129" y="175"/>
                    <a:pt x="129" y="175"/>
                  </a:cubicBezTo>
                  <a:cubicBezTo>
                    <a:pt x="131" y="175"/>
                    <a:pt x="131" y="175"/>
                    <a:pt x="131" y="17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8" y="42"/>
                    <a:pt x="179" y="35"/>
                    <a:pt x="179" y="30"/>
                  </a:cubicBezTo>
                  <a:cubicBezTo>
                    <a:pt x="179" y="23"/>
                    <a:pt x="177" y="18"/>
                    <a:pt x="168" y="16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35" y="13"/>
                    <a:pt x="235" y="13"/>
                    <a:pt x="235" y="13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11" y="20"/>
                    <a:pt x="208" y="29"/>
                    <a:pt x="200" y="51"/>
                  </a:cubicBezTo>
                  <a:cubicBezTo>
                    <a:pt x="132" y="227"/>
                    <a:pt x="132" y="227"/>
                    <a:pt x="132" y="227"/>
                  </a:cubicBezTo>
                  <a:cubicBezTo>
                    <a:pt x="107" y="227"/>
                    <a:pt x="107" y="227"/>
                    <a:pt x="107" y="227"/>
                  </a:cubicBezTo>
                  <a:lnTo>
                    <a:pt x="35" y="4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862DE7D5-C746-49F8-B2D7-212520369B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38350" y="5907088"/>
              <a:ext cx="182563" cy="219075"/>
            </a:xfrm>
            <a:custGeom>
              <a:avLst/>
              <a:gdLst>
                <a:gd name="T0" fmla="*/ 0 w 201"/>
                <a:gd name="T1" fmla="*/ 118 h 240"/>
                <a:gd name="T2" fmla="*/ 110 w 201"/>
                <a:gd name="T3" fmla="*/ 0 h 240"/>
                <a:gd name="T4" fmla="*/ 201 w 201"/>
                <a:gd name="T5" fmla="*/ 114 h 240"/>
                <a:gd name="T6" fmla="*/ 47 w 201"/>
                <a:gd name="T7" fmla="*/ 114 h 240"/>
                <a:gd name="T8" fmla="*/ 125 w 201"/>
                <a:gd name="T9" fmla="*/ 211 h 240"/>
                <a:gd name="T10" fmla="*/ 197 w 201"/>
                <a:gd name="T11" fmla="*/ 192 h 240"/>
                <a:gd name="T12" fmla="*/ 197 w 201"/>
                <a:gd name="T13" fmla="*/ 210 h 240"/>
                <a:gd name="T14" fmla="*/ 110 w 201"/>
                <a:gd name="T15" fmla="*/ 240 h 240"/>
                <a:gd name="T16" fmla="*/ 0 w 201"/>
                <a:gd name="T17" fmla="*/ 118 h 240"/>
                <a:gd name="T18" fmla="*/ 48 w 201"/>
                <a:gd name="T19" fmla="*/ 95 h 240"/>
                <a:gd name="T20" fmla="*/ 151 w 201"/>
                <a:gd name="T21" fmla="*/ 90 h 240"/>
                <a:gd name="T22" fmla="*/ 108 w 201"/>
                <a:gd name="T23" fmla="*/ 19 h 240"/>
                <a:gd name="T24" fmla="*/ 48 w 201"/>
                <a:gd name="T25" fmla="*/ 9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40">
                  <a:moveTo>
                    <a:pt x="0" y="118"/>
                  </a:moveTo>
                  <a:cubicBezTo>
                    <a:pt x="0" y="47"/>
                    <a:pt x="51" y="0"/>
                    <a:pt x="110" y="0"/>
                  </a:cubicBezTo>
                  <a:cubicBezTo>
                    <a:pt x="167" y="0"/>
                    <a:pt x="201" y="31"/>
                    <a:pt x="201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49" y="182"/>
                    <a:pt x="80" y="211"/>
                    <a:pt x="125" y="211"/>
                  </a:cubicBezTo>
                  <a:cubicBezTo>
                    <a:pt x="159" y="211"/>
                    <a:pt x="180" y="200"/>
                    <a:pt x="197" y="192"/>
                  </a:cubicBezTo>
                  <a:cubicBezTo>
                    <a:pt x="197" y="210"/>
                    <a:pt x="197" y="210"/>
                    <a:pt x="197" y="210"/>
                  </a:cubicBezTo>
                  <a:cubicBezTo>
                    <a:pt x="185" y="220"/>
                    <a:pt x="153" y="240"/>
                    <a:pt x="110" y="240"/>
                  </a:cubicBezTo>
                  <a:cubicBezTo>
                    <a:pt x="36" y="240"/>
                    <a:pt x="0" y="191"/>
                    <a:pt x="0" y="118"/>
                  </a:cubicBezTo>
                  <a:moveTo>
                    <a:pt x="48" y="95"/>
                  </a:moveTo>
                  <a:cubicBezTo>
                    <a:pt x="151" y="90"/>
                    <a:pt x="151" y="90"/>
                    <a:pt x="151" y="90"/>
                  </a:cubicBezTo>
                  <a:cubicBezTo>
                    <a:pt x="151" y="38"/>
                    <a:pt x="143" y="19"/>
                    <a:pt x="108" y="19"/>
                  </a:cubicBezTo>
                  <a:cubicBezTo>
                    <a:pt x="76" y="19"/>
                    <a:pt x="51" y="42"/>
                    <a:pt x="48" y="95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386FAC3-592B-4723-BA61-0DC908528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41550" y="5907088"/>
              <a:ext cx="227013" cy="214313"/>
            </a:xfrm>
            <a:custGeom>
              <a:avLst/>
              <a:gdLst>
                <a:gd name="T0" fmla="*/ 0 w 250"/>
                <a:gd name="T1" fmla="*/ 221 h 234"/>
                <a:gd name="T2" fmla="*/ 19 w 250"/>
                <a:gd name="T3" fmla="*/ 216 h 234"/>
                <a:gd name="T4" fmla="*/ 31 w 250"/>
                <a:gd name="T5" fmla="*/ 193 h 234"/>
                <a:gd name="T6" fmla="*/ 31 w 250"/>
                <a:gd name="T7" fmla="*/ 54 h 234"/>
                <a:gd name="T8" fmla="*/ 17 w 250"/>
                <a:gd name="T9" fmla="*/ 30 h 234"/>
                <a:gd name="T10" fmla="*/ 0 w 250"/>
                <a:gd name="T11" fmla="*/ 22 h 234"/>
                <a:gd name="T12" fmla="*/ 0 w 250"/>
                <a:gd name="T13" fmla="*/ 10 h 234"/>
                <a:gd name="T14" fmla="*/ 71 w 250"/>
                <a:gd name="T15" fmla="*/ 1 h 234"/>
                <a:gd name="T16" fmla="*/ 76 w 250"/>
                <a:gd name="T17" fmla="*/ 4 h 234"/>
                <a:gd name="T18" fmla="*/ 73 w 250"/>
                <a:gd name="T19" fmla="*/ 29 h 234"/>
                <a:gd name="T20" fmla="*/ 75 w 250"/>
                <a:gd name="T21" fmla="*/ 29 h 234"/>
                <a:gd name="T22" fmla="*/ 159 w 250"/>
                <a:gd name="T23" fmla="*/ 0 h 234"/>
                <a:gd name="T24" fmla="*/ 220 w 250"/>
                <a:gd name="T25" fmla="*/ 60 h 234"/>
                <a:gd name="T26" fmla="*/ 220 w 250"/>
                <a:gd name="T27" fmla="*/ 193 h 234"/>
                <a:gd name="T28" fmla="*/ 232 w 250"/>
                <a:gd name="T29" fmla="*/ 216 h 234"/>
                <a:gd name="T30" fmla="*/ 250 w 250"/>
                <a:gd name="T31" fmla="*/ 221 h 234"/>
                <a:gd name="T32" fmla="*/ 250 w 250"/>
                <a:gd name="T33" fmla="*/ 234 h 234"/>
                <a:gd name="T34" fmla="*/ 146 w 250"/>
                <a:gd name="T35" fmla="*/ 234 h 234"/>
                <a:gd name="T36" fmla="*/ 146 w 250"/>
                <a:gd name="T37" fmla="*/ 221 h 234"/>
                <a:gd name="T38" fmla="*/ 164 w 250"/>
                <a:gd name="T39" fmla="*/ 216 h 234"/>
                <a:gd name="T40" fmla="*/ 175 w 250"/>
                <a:gd name="T41" fmla="*/ 193 h 234"/>
                <a:gd name="T42" fmla="*/ 175 w 250"/>
                <a:gd name="T43" fmla="*/ 72 h 234"/>
                <a:gd name="T44" fmla="*/ 137 w 250"/>
                <a:gd name="T45" fmla="*/ 30 h 234"/>
                <a:gd name="T46" fmla="*/ 76 w 250"/>
                <a:gd name="T47" fmla="*/ 44 h 234"/>
                <a:gd name="T48" fmla="*/ 76 w 250"/>
                <a:gd name="T49" fmla="*/ 193 h 234"/>
                <a:gd name="T50" fmla="*/ 87 w 250"/>
                <a:gd name="T51" fmla="*/ 216 h 234"/>
                <a:gd name="T52" fmla="*/ 105 w 250"/>
                <a:gd name="T53" fmla="*/ 221 h 234"/>
                <a:gd name="T54" fmla="*/ 105 w 250"/>
                <a:gd name="T55" fmla="*/ 234 h 234"/>
                <a:gd name="T56" fmla="*/ 0 w 250"/>
                <a:gd name="T57" fmla="*/ 234 h 234"/>
                <a:gd name="T58" fmla="*/ 0 w 250"/>
                <a:gd name="T59" fmla="*/ 2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34">
                  <a:moveTo>
                    <a:pt x="0" y="221"/>
                  </a:moveTo>
                  <a:cubicBezTo>
                    <a:pt x="19" y="216"/>
                    <a:pt x="19" y="216"/>
                    <a:pt x="19" y="216"/>
                  </a:cubicBezTo>
                  <a:cubicBezTo>
                    <a:pt x="28" y="214"/>
                    <a:pt x="31" y="210"/>
                    <a:pt x="31" y="193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37"/>
                    <a:pt x="29" y="36"/>
                    <a:pt x="17" y="3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97" y="14"/>
                    <a:pt x="131" y="0"/>
                    <a:pt x="159" y="0"/>
                  </a:cubicBezTo>
                  <a:cubicBezTo>
                    <a:pt x="204" y="0"/>
                    <a:pt x="220" y="20"/>
                    <a:pt x="220" y="60"/>
                  </a:cubicBezTo>
                  <a:cubicBezTo>
                    <a:pt x="220" y="193"/>
                    <a:pt x="220" y="193"/>
                    <a:pt x="220" y="193"/>
                  </a:cubicBezTo>
                  <a:cubicBezTo>
                    <a:pt x="220" y="210"/>
                    <a:pt x="224" y="214"/>
                    <a:pt x="232" y="216"/>
                  </a:cubicBezTo>
                  <a:cubicBezTo>
                    <a:pt x="250" y="221"/>
                    <a:pt x="250" y="221"/>
                    <a:pt x="250" y="221"/>
                  </a:cubicBezTo>
                  <a:cubicBezTo>
                    <a:pt x="250" y="234"/>
                    <a:pt x="250" y="234"/>
                    <a:pt x="250" y="234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46" y="221"/>
                    <a:pt x="146" y="221"/>
                    <a:pt x="146" y="221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73" y="214"/>
                    <a:pt x="175" y="212"/>
                    <a:pt x="175" y="193"/>
                  </a:cubicBezTo>
                  <a:cubicBezTo>
                    <a:pt x="175" y="72"/>
                    <a:pt x="175" y="72"/>
                    <a:pt x="175" y="72"/>
                  </a:cubicBezTo>
                  <a:cubicBezTo>
                    <a:pt x="175" y="41"/>
                    <a:pt x="165" y="30"/>
                    <a:pt x="137" y="30"/>
                  </a:cubicBezTo>
                  <a:cubicBezTo>
                    <a:pt x="115" y="30"/>
                    <a:pt x="88" y="39"/>
                    <a:pt x="76" y="4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212"/>
                    <a:pt x="78" y="214"/>
                    <a:pt x="87" y="216"/>
                  </a:cubicBezTo>
                  <a:cubicBezTo>
                    <a:pt x="105" y="221"/>
                    <a:pt x="105" y="221"/>
                    <a:pt x="105" y="221"/>
                  </a:cubicBezTo>
                  <a:cubicBezTo>
                    <a:pt x="105" y="234"/>
                    <a:pt x="105" y="234"/>
                    <a:pt x="105" y="234"/>
                  </a:cubicBezTo>
                  <a:cubicBezTo>
                    <a:pt x="0" y="234"/>
                    <a:pt x="0" y="234"/>
                    <a:pt x="0" y="234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60944E54-25E5-44F7-AF21-61B05AB573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90788" y="5907088"/>
              <a:ext cx="146050" cy="219075"/>
            </a:xfrm>
            <a:custGeom>
              <a:avLst/>
              <a:gdLst>
                <a:gd name="T0" fmla="*/ 3 w 161"/>
                <a:gd name="T1" fmla="*/ 230 h 240"/>
                <a:gd name="T2" fmla="*/ 0 w 161"/>
                <a:gd name="T3" fmla="*/ 163 h 240"/>
                <a:gd name="T4" fmla="*/ 15 w 161"/>
                <a:gd name="T5" fmla="*/ 163 h 240"/>
                <a:gd name="T6" fmla="*/ 36 w 161"/>
                <a:gd name="T7" fmla="*/ 203 h 240"/>
                <a:gd name="T8" fmla="*/ 75 w 161"/>
                <a:gd name="T9" fmla="*/ 220 h 240"/>
                <a:gd name="T10" fmla="*/ 121 w 161"/>
                <a:gd name="T11" fmla="*/ 184 h 240"/>
                <a:gd name="T12" fmla="*/ 69 w 161"/>
                <a:gd name="T13" fmla="*/ 136 h 240"/>
                <a:gd name="T14" fmla="*/ 3 w 161"/>
                <a:gd name="T15" fmla="*/ 67 h 240"/>
                <a:gd name="T16" fmla="*/ 86 w 161"/>
                <a:gd name="T17" fmla="*/ 0 h 240"/>
                <a:gd name="T18" fmla="*/ 145 w 161"/>
                <a:gd name="T19" fmla="*/ 8 h 240"/>
                <a:gd name="T20" fmla="*/ 147 w 161"/>
                <a:gd name="T21" fmla="*/ 68 h 240"/>
                <a:gd name="T22" fmla="*/ 133 w 161"/>
                <a:gd name="T23" fmla="*/ 68 h 240"/>
                <a:gd name="T24" fmla="*/ 111 w 161"/>
                <a:gd name="T25" fmla="*/ 31 h 240"/>
                <a:gd name="T26" fmla="*/ 81 w 161"/>
                <a:gd name="T27" fmla="*/ 19 h 240"/>
                <a:gd name="T28" fmla="*/ 39 w 161"/>
                <a:gd name="T29" fmla="*/ 54 h 240"/>
                <a:gd name="T30" fmla="*/ 91 w 161"/>
                <a:gd name="T31" fmla="*/ 98 h 240"/>
                <a:gd name="T32" fmla="*/ 161 w 161"/>
                <a:gd name="T33" fmla="*/ 166 h 240"/>
                <a:gd name="T34" fmla="*/ 70 w 161"/>
                <a:gd name="T35" fmla="*/ 240 h 240"/>
                <a:gd name="T36" fmla="*/ 3 w 161"/>
                <a:gd name="T37" fmla="*/ 23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" h="240">
                  <a:moveTo>
                    <a:pt x="3" y="230"/>
                  </a:moveTo>
                  <a:cubicBezTo>
                    <a:pt x="0" y="163"/>
                    <a:pt x="0" y="163"/>
                    <a:pt x="0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22" y="181"/>
                    <a:pt x="25" y="190"/>
                    <a:pt x="36" y="203"/>
                  </a:cubicBezTo>
                  <a:cubicBezTo>
                    <a:pt x="44" y="213"/>
                    <a:pt x="53" y="220"/>
                    <a:pt x="75" y="220"/>
                  </a:cubicBezTo>
                  <a:cubicBezTo>
                    <a:pt x="102" y="220"/>
                    <a:pt x="121" y="207"/>
                    <a:pt x="121" y="184"/>
                  </a:cubicBezTo>
                  <a:cubicBezTo>
                    <a:pt x="121" y="160"/>
                    <a:pt x="105" y="150"/>
                    <a:pt x="69" y="136"/>
                  </a:cubicBezTo>
                  <a:cubicBezTo>
                    <a:pt x="30" y="121"/>
                    <a:pt x="3" y="102"/>
                    <a:pt x="3" y="67"/>
                  </a:cubicBezTo>
                  <a:cubicBezTo>
                    <a:pt x="3" y="25"/>
                    <a:pt x="40" y="0"/>
                    <a:pt x="86" y="0"/>
                  </a:cubicBezTo>
                  <a:cubicBezTo>
                    <a:pt x="111" y="0"/>
                    <a:pt x="129" y="2"/>
                    <a:pt x="145" y="8"/>
                  </a:cubicBezTo>
                  <a:cubicBezTo>
                    <a:pt x="147" y="68"/>
                    <a:pt x="147" y="68"/>
                    <a:pt x="147" y="68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26" y="53"/>
                    <a:pt x="119" y="42"/>
                    <a:pt x="111" y="31"/>
                  </a:cubicBezTo>
                  <a:cubicBezTo>
                    <a:pt x="104" y="23"/>
                    <a:pt x="97" y="19"/>
                    <a:pt x="81" y="19"/>
                  </a:cubicBezTo>
                  <a:cubicBezTo>
                    <a:pt x="52" y="19"/>
                    <a:pt x="39" y="32"/>
                    <a:pt x="39" y="54"/>
                  </a:cubicBezTo>
                  <a:cubicBezTo>
                    <a:pt x="39" y="71"/>
                    <a:pt x="53" y="83"/>
                    <a:pt x="91" y="98"/>
                  </a:cubicBezTo>
                  <a:cubicBezTo>
                    <a:pt x="133" y="114"/>
                    <a:pt x="161" y="131"/>
                    <a:pt x="161" y="166"/>
                  </a:cubicBezTo>
                  <a:cubicBezTo>
                    <a:pt x="161" y="208"/>
                    <a:pt x="126" y="240"/>
                    <a:pt x="70" y="240"/>
                  </a:cubicBezTo>
                  <a:cubicBezTo>
                    <a:pt x="45" y="240"/>
                    <a:pt x="20" y="237"/>
                    <a:pt x="3" y="23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46578A77-49C2-4321-BE7E-38C0C3B073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51125" y="5808663"/>
              <a:ext cx="209550" cy="312738"/>
            </a:xfrm>
            <a:custGeom>
              <a:avLst/>
              <a:gdLst>
                <a:gd name="T0" fmla="*/ 2 w 232"/>
                <a:gd name="T1" fmla="*/ 328 h 341"/>
                <a:gd name="T2" fmla="*/ 20 w 232"/>
                <a:gd name="T3" fmla="*/ 323 h 341"/>
                <a:gd name="T4" fmla="*/ 32 w 232"/>
                <a:gd name="T5" fmla="*/ 300 h 341"/>
                <a:gd name="T6" fmla="*/ 32 w 232"/>
                <a:gd name="T7" fmla="*/ 52 h 341"/>
                <a:gd name="T8" fmla="*/ 19 w 232"/>
                <a:gd name="T9" fmla="*/ 28 h 341"/>
                <a:gd name="T10" fmla="*/ 0 w 232"/>
                <a:gd name="T11" fmla="*/ 20 h 341"/>
                <a:gd name="T12" fmla="*/ 0 w 232"/>
                <a:gd name="T13" fmla="*/ 7 h 341"/>
                <a:gd name="T14" fmla="*/ 75 w 232"/>
                <a:gd name="T15" fmla="*/ 0 h 341"/>
                <a:gd name="T16" fmla="*/ 80 w 232"/>
                <a:gd name="T17" fmla="*/ 3 h 341"/>
                <a:gd name="T18" fmla="*/ 77 w 232"/>
                <a:gd name="T19" fmla="*/ 56 h 341"/>
                <a:gd name="T20" fmla="*/ 77 w 232"/>
                <a:gd name="T21" fmla="*/ 300 h 341"/>
                <a:gd name="T22" fmla="*/ 88 w 232"/>
                <a:gd name="T23" fmla="*/ 323 h 341"/>
                <a:gd name="T24" fmla="*/ 107 w 232"/>
                <a:gd name="T25" fmla="*/ 328 h 341"/>
                <a:gd name="T26" fmla="*/ 107 w 232"/>
                <a:gd name="T27" fmla="*/ 341 h 341"/>
                <a:gd name="T28" fmla="*/ 2 w 232"/>
                <a:gd name="T29" fmla="*/ 341 h 341"/>
                <a:gd name="T30" fmla="*/ 2 w 232"/>
                <a:gd name="T31" fmla="*/ 328 h 341"/>
                <a:gd name="T32" fmla="*/ 84 w 232"/>
                <a:gd name="T33" fmla="*/ 229 h 341"/>
                <a:gd name="T34" fmla="*/ 84 w 232"/>
                <a:gd name="T35" fmla="*/ 222 h 341"/>
                <a:gd name="T36" fmla="*/ 130 w 232"/>
                <a:gd name="T37" fmla="*/ 172 h 341"/>
                <a:gd name="T38" fmla="*/ 155 w 232"/>
                <a:gd name="T39" fmla="*/ 139 h 341"/>
                <a:gd name="T40" fmla="*/ 144 w 232"/>
                <a:gd name="T41" fmla="*/ 129 h 341"/>
                <a:gd name="T42" fmla="*/ 137 w 232"/>
                <a:gd name="T43" fmla="*/ 127 h 341"/>
                <a:gd name="T44" fmla="*/ 137 w 232"/>
                <a:gd name="T45" fmla="*/ 114 h 341"/>
                <a:gd name="T46" fmla="*/ 221 w 232"/>
                <a:gd name="T47" fmla="*/ 114 h 341"/>
                <a:gd name="T48" fmla="*/ 221 w 232"/>
                <a:gd name="T49" fmla="*/ 127 h 341"/>
                <a:gd name="T50" fmla="*/ 207 w 232"/>
                <a:gd name="T51" fmla="*/ 132 h 341"/>
                <a:gd name="T52" fmla="*/ 166 w 232"/>
                <a:gd name="T53" fmla="*/ 159 h 341"/>
                <a:gd name="T54" fmla="*/ 121 w 232"/>
                <a:gd name="T55" fmla="*/ 208 h 341"/>
                <a:gd name="T56" fmla="*/ 205 w 232"/>
                <a:gd name="T57" fmla="*/ 315 h 341"/>
                <a:gd name="T58" fmla="*/ 217 w 232"/>
                <a:gd name="T59" fmla="*/ 323 h 341"/>
                <a:gd name="T60" fmla="*/ 232 w 232"/>
                <a:gd name="T61" fmla="*/ 328 h 341"/>
                <a:gd name="T62" fmla="*/ 232 w 232"/>
                <a:gd name="T63" fmla="*/ 341 h 341"/>
                <a:gd name="T64" fmla="*/ 173 w 232"/>
                <a:gd name="T65" fmla="*/ 341 h 341"/>
                <a:gd name="T66" fmla="*/ 84 w 232"/>
                <a:gd name="T67" fmla="*/ 22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341">
                  <a:moveTo>
                    <a:pt x="2" y="328"/>
                  </a:moveTo>
                  <a:cubicBezTo>
                    <a:pt x="20" y="323"/>
                    <a:pt x="20" y="323"/>
                    <a:pt x="20" y="323"/>
                  </a:cubicBezTo>
                  <a:cubicBezTo>
                    <a:pt x="29" y="321"/>
                    <a:pt x="32" y="317"/>
                    <a:pt x="32" y="300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34"/>
                    <a:pt x="29" y="33"/>
                    <a:pt x="19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7" y="26"/>
                    <a:pt x="77" y="56"/>
                  </a:cubicBezTo>
                  <a:cubicBezTo>
                    <a:pt x="77" y="300"/>
                    <a:pt x="77" y="300"/>
                    <a:pt x="77" y="300"/>
                  </a:cubicBezTo>
                  <a:cubicBezTo>
                    <a:pt x="77" y="319"/>
                    <a:pt x="79" y="321"/>
                    <a:pt x="88" y="323"/>
                  </a:cubicBezTo>
                  <a:cubicBezTo>
                    <a:pt x="107" y="328"/>
                    <a:pt x="107" y="328"/>
                    <a:pt x="107" y="328"/>
                  </a:cubicBezTo>
                  <a:cubicBezTo>
                    <a:pt x="107" y="341"/>
                    <a:pt x="107" y="341"/>
                    <a:pt x="107" y="341"/>
                  </a:cubicBezTo>
                  <a:cubicBezTo>
                    <a:pt x="2" y="341"/>
                    <a:pt x="2" y="341"/>
                    <a:pt x="2" y="341"/>
                  </a:cubicBezTo>
                  <a:lnTo>
                    <a:pt x="2" y="328"/>
                  </a:lnTo>
                  <a:close/>
                  <a:moveTo>
                    <a:pt x="84" y="229"/>
                  </a:moveTo>
                  <a:cubicBezTo>
                    <a:pt x="84" y="222"/>
                    <a:pt x="84" y="222"/>
                    <a:pt x="84" y="222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49" y="151"/>
                    <a:pt x="155" y="144"/>
                    <a:pt x="155" y="139"/>
                  </a:cubicBezTo>
                  <a:cubicBezTo>
                    <a:pt x="155" y="134"/>
                    <a:pt x="152" y="131"/>
                    <a:pt x="144" y="129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221" y="114"/>
                    <a:pt x="221" y="114"/>
                    <a:pt x="221" y="114"/>
                  </a:cubicBezTo>
                  <a:cubicBezTo>
                    <a:pt x="221" y="127"/>
                    <a:pt x="221" y="127"/>
                    <a:pt x="221" y="127"/>
                  </a:cubicBezTo>
                  <a:cubicBezTo>
                    <a:pt x="207" y="132"/>
                    <a:pt x="207" y="132"/>
                    <a:pt x="207" y="132"/>
                  </a:cubicBezTo>
                  <a:cubicBezTo>
                    <a:pt x="195" y="136"/>
                    <a:pt x="184" y="141"/>
                    <a:pt x="166" y="159"/>
                  </a:cubicBezTo>
                  <a:cubicBezTo>
                    <a:pt x="121" y="208"/>
                    <a:pt x="121" y="208"/>
                    <a:pt x="121" y="208"/>
                  </a:cubicBezTo>
                  <a:cubicBezTo>
                    <a:pt x="147" y="247"/>
                    <a:pt x="175" y="283"/>
                    <a:pt x="205" y="315"/>
                  </a:cubicBezTo>
                  <a:cubicBezTo>
                    <a:pt x="209" y="320"/>
                    <a:pt x="212" y="322"/>
                    <a:pt x="217" y="323"/>
                  </a:cubicBezTo>
                  <a:cubicBezTo>
                    <a:pt x="232" y="328"/>
                    <a:pt x="232" y="328"/>
                    <a:pt x="232" y="328"/>
                  </a:cubicBezTo>
                  <a:cubicBezTo>
                    <a:pt x="232" y="341"/>
                    <a:pt x="232" y="341"/>
                    <a:pt x="232" y="341"/>
                  </a:cubicBezTo>
                  <a:cubicBezTo>
                    <a:pt x="173" y="341"/>
                    <a:pt x="173" y="341"/>
                    <a:pt x="173" y="341"/>
                  </a:cubicBezTo>
                  <a:cubicBezTo>
                    <a:pt x="138" y="304"/>
                    <a:pt x="113" y="271"/>
                    <a:pt x="84" y="229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2A5987AA-53D1-412F-8D9E-0163B200E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6550" y="5907088"/>
              <a:ext cx="188913" cy="219075"/>
            </a:xfrm>
            <a:custGeom>
              <a:avLst/>
              <a:gdLst>
                <a:gd name="T0" fmla="*/ 0 w 209"/>
                <a:gd name="T1" fmla="*/ 181 h 240"/>
                <a:gd name="T2" fmla="*/ 79 w 209"/>
                <a:gd name="T3" fmla="*/ 114 h 240"/>
                <a:gd name="T4" fmla="*/ 131 w 209"/>
                <a:gd name="T5" fmla="*/ 102 h 240"/>
                <a:gd name="T6" fmla="*/ 131 w 209"/>
                <a:gd name="T7" fmla="*/ 61 h 240"/>
                <a:gd name="T8" fmla="*/ 88 w 209"/>
                <a:gd name="T9" fmla="*/ 17 h 240"/>
                <a:gd name="T10" fmla="*/ 64 w 209"/>
                <a:gd name="T11" fmla="*/ 35 h 240"/>
                <a:gd name="T12" fmla="*/ 37 w 209"/>
                <a:gd name="T13" fmla="*/ 65 h 240"/>
                <a:gd name="T14" fmla="*/ 13 w 209"/>
                <a:gd name="T15" fmla="*/ 43 h 240"/>
                <a:gd name="T16" fmla="*/ 98 w 209"/>
                <a:gd name="T17" fmla="*/ 0 h 240"/>
                <a:gd name="T18" fmla="*/ 175 w 209"/>
                <a:gd name="T19" fmla="*/ 58 h 240"/>
                <a:gd name="T20" fmla="*/ 175 w 209"/>
                <a:gd name="T21" fmla="*/ 190 h 240"/>
                <a:gd name="T22" fmla="*/ 187 w 209"/>
                <a:gd name="T23" fmla="*/ 213 h 240"/>
                <a:gd name="T24" fmla="*/ 209 w 209"/>
                <a:gd name="T25" fmla="*/ 217 h 240"/>
                <a:gd name="T26" fmla="*/ 209 w 209"/>
                <a:gd name="T27" fmla="*/ 229 h 240"/>
                <a:gd name="T28" fmla="*/ 170 w 209"/>
                <a:gd name="T29" fmla="*/ 240 h 240"/>
                <a:gd name="T30" fmla="*/ 133 w 209"/>
                <a:gd name="T31" fmla="*/ 214 h 240"/>
                <a:gd name="T32" fmla="*/ 130 w 209"/>
                <a:gd name="T33" fmla="*/ 214 h 240"/>
                <a:gd name="T34" fmla="*/ 68 w 209"/>
                <a:gd name="T35" fmla="*/ 240 h 240"/>
                <a:gd name="T36" fmla="*/ 0 w 209"/>
                <a:gd name="T37" fmla="*/ 181 h 240"/>
                <a:gd name="T38" fmla="*/ 131 w 209"/>
                <a:gd name="T39" fmla="*/ 194 h 240"/>
                <a:gd name="T40" fmla="*/ 131 w 209"/>
                <a:gd name="T41" fmla="*/ 125 h 240"/>
                <a:gd name="T42" fmla="*/ 96 w 209"/>
                <a:gd name="T43" fmla="*/ 129 h 240"/>
                <a:gd name="T44" fmla="*/ 46 w 209"/>
                <a:gd name="T45" fmla="*/ 177 h 240"/>
                <a:gd name="T46" fmla="*/ 87 w 209"/>
                <a:gd name="T47" fmla="*/ 215 h 240"/>
                <a:gd name="T48" fmla="*/ 131 w 209"/>
                <a:gd name="T49" fmla="*/ 19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40">
                  <a:moveTo>
                    <a:pt x="0" y="181"/>
                  </a:moveTo>
                  <a:cubicBezTo>
                    <a:pt x="0" y="144"/>
                    <a:pt x="27" y="126"/>
                    <a:pt x="79" y="114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31"/>
                    <a:pt x="126" y="17"/>
                    <a:pt x="88" y="17"/>
                  </a:cubicBezTo>
                  <a:cubicBezTo>
                    <a:pt x="69" y="17"/>
                    <a:pt x="66" y="22"/>
                    <a:pt x="64" y="35"/>
                  </a:cubicBezTo>
                  <a:cubicBezTo>
                    <a:pt x="62" y="52"/>
                    <a:pt x="57" y="65"/>
                    <a:pt x="37" y="65"/>
                  </a:cubicBezTo>
                  <a:cubicBezTo>
                    <a:pt x="19" y="65"/>
                    <a:pt x="13" y="54"/>
                    <a:pt x="13" y="43"/>
                  </a:cubicBezTo>
                  <a:cubicBezTo>
                    <a:pt x="13" y="13"/>
                    <a:pt x="60" y="0"/>
                    <a:pt x="98" y="0"/>
                  </a:cubicBezTo>
                  <a:cubicBezTo>
                    <a:pt x="151" y="0"/>
                    <a:pt x="175" y="20"/>
                    <a:pt x="175" y="58"/>
                  </a:cubicBezTo>
                  <a:cubicBezTo>
                    <a:pt x="175" y="190"/>
                    <a:pt x="175" y="190"/>
                    <a:pt x="175" y="190"/>
                  </a:cubicBezTo>
                  <a:cubicBezTo>
                    <a:pt x="175" y="201"/>
                    <a:pt x="179" y="208"/>
                    <a:pt x="187" y="213"/>
                  </a:cubicBezTo>
                  <a:cubicBezTo>
                    <a:pt x="192" y="216"/>
                    <a:pt x="199" y="216"/>
                    <a:pt x="209" y="217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2" y="234"/>
                    <a:pt x="186" y="240"/>
                    <a:pt x="170" y="240"/>
                  </a:cubicBezTo>
                  <a:cubicBezTo>
                    <a:pt x="147" y="240"/>
                    <a:pt x="135" y="229"/>
                    <a:pt x="133" y="214"/>
                  </a:cubicBezTo>
                  <a:cubicBezTo>
                    <a:pt x="130" y="214"/>
                    <a:pt x="130" y="214"/>
                    <a:pt x="130" y="214"/>
                  </a:cubicBezTo>
                  <a:cubicBezTo>
                    <a:pt x="120" y="229"/>
                    <a:pt x="95" y="240"/>
                    <a:pt x="68" y="240"/>
                  </a:cubicBezTo>
                  <a:cubicBezTo>
                    <a:pt x="27" y="240"/>
                    <a:pt x="0" y="219"/>
                    <a:pt x="0" y="181"/>
                  </a:cubicBezTo>
                  <a:moveTo>
                    <a:pt x="131" y="194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64" y="132"/>
                    <a:pt x="46" y="144"/>
                    <a:pt x="46" y="177"/>
                  </a:cubicBezTo>
                  <a:cubicBezTo>
                    <a:pt x="46" y="203"/>
                    <a:pt x="62" y="215"/>
                    <a:pt x="87" y="215"/>
                  </a:cubicBezTo>
                  <a:cubicBezTo>
                    <a:pt x="109" y="215"/>
                    <a:pt x="125" y="205"/>
                    <a:pt x="131" y="194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D535FBE7-8036-4AA8-ADBC-1A46A24F4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5313" y="5838825"/>
              <a:ext cx="157163" cy="349250"/>
            </a:xfrm>
            <a:custGeom>
              <a:avLst/>
              <a:gdLst>
                <a:gd name="T0" fmla="*/ 0 w 174"/>
                <a:gd name="T1" fmla="*/ 349 h 382"/>
                <a:gd name="T2" fmla="*/ 25 w 174"/>
                <a:gd name="T3" fmla="*/ 327 h 382"/>
                <a:gd name="T4" fmla="*/ 53 w 174"/>
                <a:gd name="T5" fmla="*/ 353 h 382"/>
                <a:gd name="T6" fmla="*/ 65 w 174"/>
                <a:gd name="T7" fmla="*/ 364 h 382"/>
                <a:gd name="T8" fmla="*/ 90 w 174"/>
                <a:gd name="T9" fmla="*/ 321 h 382"/>
                <a:gd name="T10" fmla="*/ 90 w 174"/>
                <a:gd name="T11" fmla="*/ 44 h 382"/>
                <a:gd name="T12" fmla="*/ 76 w 174"/>
                <a:gd name="T13" fmla="*/ 17 h 382"/>
                <a:gd name="T14" fmla="*/ 55 w 174"/>
                <a:gd name="T15" fmla="*/ 13 h 382"/>
                <a:gd name="T16" fmla="*/ 55 w 174"/>
                <a:gd name="T17" fmla="*/ 0 h 382"/>
                <a:gd name="T18" fmla="*/ 174 w 174"/>
                <a:gd name="T19" fmla="*/ 0 h 382"/>
                <a:gd name="T20" fmla="*/ 174 w 174"/>
                <a:gd name="T21" fmla="*/ 13 h 382"/>
                <a:gd name="T22" fmla="*/ 153 w 174"/>
                <a:gd name="T23" fmla="*/ 17 h 382"/>
                <a:gd name="T24" fmla="*/ 139 w 174"/>
                <a:gd name="T25" fmla="*/ 44 h 382"/>
                <a:gd name="T26" fmla="*/ 139 w 174"/>
                <a:gd name="T27" fmla="*/ 283 h 382"/>
                <a:gd name="T28" fmla="*/ 51 w 174"/>
                <a:gd name="T29" fmla="*/ 382 h 382"/>
                <a:gd name="T30" fmla="*/ 0 w 174"/>
                <a:gd name="T31" fmla="*/ 34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382">
                  <a:moveTo>
                    <a:pt x="0" y="349"/>
                  </a:moveTo>
                  <a:cubicBezTo>
                    <a:pt x="0" y="337"/>
                    <a:pt x="8" y="327"/>
                    <a:pt x="25" y="327"/>
                  </a:cubicBezTo>
                  <a:cubicBezTo>
                    <a:pt x="43" y="327"/>
                    <a:pt x="48" y="337"/>
                    <a:pt x="53" y="353"/>
                  </a:cubicBezTo>
                  <a:cubicBezTo>
                    <a:pt x="56" y="362"/>
                    <a:pt x="56" y="364"/>
                    <a:pt x="65" y="364"/>
                  </a:cubicBezTo>
                  <a:cubicBezTo>
                    <a:pt x="80" y="364"/>
                    <a:pt x="90" y="353"/>
                    <a:pt x="90" y="321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22"/>
                    <a:pt x="88" y="20"/>
                    <a:pt x="76" y="17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42" y="20"/>
                    <a:pt x="139" y="22"/>
                    <a:pt x="139" y="44"/>
                  </a:cubicBezTo>
                  <a:cubicBezTo>
                    <a:pt x="139" y="283"/>
                    <a:pt x="139" y="283"/>
                    <a:pt x="139" y="283"/>
                  </a:cubicBezTo>
                  <a:cubicBezTo>
                    <a:pt x="139" y="341"/>
                    <a:pt x="110" y="382"/>
                    <a:pt x="51" y="382"/>
                  </a:cubicBezTo>
                  <a:cubicBezTo>
                    <a:pt x="17" y="382"/>
                    <a:pt x="0" y="368"/>
                    <a:pt x="0" y="349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6E996827-A314-499A-9FE6-A4D9706C4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03588" y="5818188"/>
              <a:ext cx="188913" cy="307975"/>
            </a:xfrm>
            <a:custGeom>
              <a:avLst/>
              <a:gdLst>
                <a:gd name="T0" fmla="*/ 0 w 209"/>
                <a:gd name="T1" fmla="*/ 278 h 337"/>
                <a:gd name="T2" fmla="*/ 79 w 209"/>
                <a:gd name="T3" fmla="*/ 211 h 337"/>
                <a:gd name="T4" fmla="*/ 131 w 209"/>
                <a:gd name="T5" fmla="*/ 199 h 337"/>
                <a:gd name="T6" fmla="*/ 131 w 209"/>
                <a:gd name="T7" fmla="*/ 158 h 337"/>
                <a:gd name="T8" fmla="*/ 88 w 209"/>
                <a:gd name="T9" fmla="*/ 114 h 337"/>
                <a:gd name="T10" fmla="*/ 64 w 209"/>
                <a:gd name="T11" fmla="*/ 132 h 337"/>
                <a:gd name="T12" fmla="*/ 37 w 209"/>
                <a:gd name="T13" fmla="*/ 162 h 337"/>
                <a:gd name="T14" fmla="*/ 13 w 209"/>
                <a:gd name="T15" fmla="*/ 140 h 337"/>
                <a:gd name="T16" fmla="*/ 98 w 209"/>
                <a:gd name="T17" fmla="*/ 97 h 337"/>
                <a:gd name="T18" fmla="*/ 175 w 209"/>
                <a:gd name="T19" fmla="*/ 155 h 337"/>
                <a:gd name="T20" fmla="*/ 175 w 209"/>
                <a:gd name="T21" fmla="*/ 287 h 337"/>
                <a:gd name="T22" fmla="*/ 187 w 209"/>
                <a:gd name="T23" fmla="*/ 310 h 337"/>
                <a:gd name="T24" fmla="*/ 209 w 209"/>
                <a:gd name="T25" fmla="*/ 314 h 337"/>
                <a:gd name="T26" fmla="*/ 209 w 209"/>
                <a:gd name="T27" fmla="*/ 326 h 337"/>
                <a:gd name="T28" fmla="*/ 170 w 209"/>
                <a:gd name="T29" fmla="*/ 337 h 337"/>
                <a:gd name="T30" fmla="*/ 133 w 209"/>
                <a:gd name="T31" fmla="*/ 311 h 337"/>
                <a:gd name="T32" fmla="*/ 130 w 209"/>
                <a:gd name="T33" fmla="*/ 311 h 337"/>
                <a:gd name="T34" fmla="*/ 68 w 209"/>
                <a:gd name="T35" fmla="*/ 337 h 337"/>
                <a:gd name="T36" fmla="*/ 0 w 209"/>
                <a:gd name="T37" fmla="*/ 278 h 337"/>
                <a:gd name="T38" fmla="*/ 25 w 209"/>
                <a:gd name="T39" fmla="*/ 28 h 337"/>
                <a:gd name="T40" fmla="*/ 54 w 209"/>
                <a:gd name="T41" fmla="*/ 0 h 337"/>
                <a:gd name="T42" fmla="*/ 84 w 209"/>
                <a:gd name="T43" fmla="*/ 28 h 337"/>
                <a:gd name="T44" fmla="*/ 54 w 209"/>
                <a:gd name="T45" fmla="*/ 56 h 337"/>
                <a:gd name="T46" fmla="*/ 25 w 209"/>
                <a:gd name="T47" fmla="*/ 28 h 337"/>
                <a:gd name="T48" fmla="*/ 131 w 209"/>
                <a:gd name="T49" fmla="*/ 291 h 337"/>
                <a:gd name="T50" fmla="*/ 131 w 209"/>
                <a:gd name="T51" fmla="*/ 222 h 337"/>
                <a:gd name="T52" fmla="*/ 96 w 209"/>
                <a:gd name="T53" fmla="*/ 226 h 337"/>
                <a:gd name="T54" fmla="*/ 46 w 209"/>
                <a:gd name="T55" fmla="*/ 274 h 337"/>
                <a:gd name="T56" fmla="*/ 88 w 209"/>
                <a:gd name="T57" fmla="*/ 312 h 337"/>
                <a:gd name="T58" fmla="*/ 131 w 209"/>
                <a:gd name="T59" fmla="*/ 291 h 337"/>
                <a:gd name="T60" fmla="*/ 114 w 209"/>
                <a:gd name="T61" fmla="*/ 28 h 337"/>
                <a:gd name="T62" fmla="*/ 144 w 209"/>
                <a:gd name="T63" fmla="*/ 0 h 337"/>
                <a:gd name="T64" fmla="*/ 173 w 209"/>
                <a:gd name="T65" fmla="*/ 28 h 337"/>
                <a:gd name="T66" fmla="*/ 144 w 209"/>
                <a:gd name="T67" fmla="*/ 56 h 337"/>
                <a:gd name="T68" fmla="*/ 114 w 209"/>
                <a:gd name="T69" fmla="*/ 2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" h="337">
                  <a:moveTo>
                    <a:pt x="0" y="278"/>
                  </a:moveTo>
                  <a:cubicBezTo>
                    <a:pt x="0" y="241"/>
                    <a:pt x="27" y="223"/>
                    <a:pt x="79" y="211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28"/>
                    <a:pt x="126" y="114"/>
                    <a:pt x="88" y="114"/>
                  </a:cubicBezTo>
                  <a:cubicBezTo>
                    <a:pt x="69" y="114"/>
                    <a:pt x="66" y="119"/>
                    <a:pt x="64" y="132"/>
                  </a:cubicBezTo>
                  <a:cubicBezTo>
                    <a:pt x="62" y="149"/>
                    <a:pt x="57" y="162"/>
                    <a:pt x="37" y="162"/>
                  </a:cubicBezTo>
                  <a:cubicBezTo>
                    <a:pt x="19" y="162"/>
                    <a:pt x="13" y="151"/>
                    <a:pt x="13" y="140"/>
                  </a:cubicBezTo>
                  <a:cubicBezTo>
                    <a:pt x="13" y="110"/>
                    <a:pt x="60" y="97"/>
                    <a:pt x="98" y="97"/>
                  </a:cubicBezTo>
                  <a:cubicBezTo>
                    <a:pt x="151" y="97"/>
                    <a:pt x="175" y="117"/>
                    <a:pt x="175" y="155"/>
                  </a:cubicBezTo>
                  <a:cubicBezTo>
                    <a:pt x="175" y="287"/>
                    <a:pt x="175" y="287"/>
                    <a:pt x="175" y="287"/>
                  </a:cubicBezTo>
                  <a:cubicBezTo>
                    <a:pt x="175" y="298"/>
                    <a:pt x="179" y="305"/>
                    <a:pt x="187" y="310"/>
                  </a:cubicBezTo>
                  <a:cubicBezTo>
                    <a:pt x="192" y="313"/>
                    <a:pt x="200" y="313"/>
                    <a:pt x="209" y="314"/>
                  </a:cubicBezTo>
                  <a:cubicBezTo>
                    <a:pt x="209" y="326"/>
                    <a:pt x="209" y="326"/>
                    <a:pt x="209" y="326"/>
                  </a:cubicBezTo>
                  <a:cubicBezTo>
                    <a:pt x="202" y="331"/>
                    <a:pt x="186" y="337"/>
                    <a:pt x="170" y="337"/>
                  </a:cubicBezTo>
                  <a:cubicBezTo>
                    <a:pt x="147" y="337"/>
                    <a:pt x="135" y="326"/>
                    <a:pt x="133" y="311"/>
                  </a:cubicBezTo>
                  <a:cubicBezTo>
                    <a:pt x="130" y="311"/>
                    <a:pt x="130" y="311"/>
                    <a:pt x="130" y="311"/>
                  </a:cubicBezTo>
                  <a:cubicBezTo>
                    <a:pt x="120" y="326"/>
                    <a:pt x="95" y="337"/>
                    <a:pt x="68" y="337"/>
                  </a:cubicBezTo>
                  <a:cubicBezTo>
                    <a:pt x="27" y="337"/>
                    <a:pt x="0" y="316"/>
                    <a:pt x="0" y="278"/>
                  </a:cubicBezTo>
                  <a:moveTo>
                    <a:pt x="25" y="28"/>
                  </a:moveTo>
                  <a:cubicBezTo>
                    <a:pt x="25" y="13"/>
                    <a:pt x="38" y="0"/>
                    <a:pt x="54" y="0"/>
                  </a:cubicBezTo>
                  <a:cubicBezTo>
                    <a:pt x="70" y="0"/>
                    <a:pt x="84" y="13"/>
                    <a:pt x="84" y="28"/>
                  </a:cubicBezTo>
                  <a:cubicBezTo>
                    <a:pt x="84" y="43"/>
                    <a:pt x="70" y="56"/>
                    <a:pt x="54" y="56"/>
                  </a:cubicBezTo>
                  <a:cubicBezTo>
                    <a:pt x="38" y="56"/>
                    <a:pt x="25" y="43"/>
                    <a:pt x="25" y="28"/>
                  </a:cubicBezTo>
                  <a:moveTo>
                    <a:pt x="131" y="291"/>
                  </a:moveTo>
                  <a:cubicBezTo>
                    <a:pt x="131" y="222"/>
                    <a:pt x="131" y="222"/>
                    <a:pt x="131" y="222"/>
                  </a:cubicBezTo>
                  <a:cubicBezTo>
                    <a:pt x="96" y="226"/>
                    <a:pt x="96" y="226"/>
                    <a:pt x="96" y="226"/>
                  </a:cubicBezTo>
                  <a:cubicBezTo>
                    <a:pt x="64" y="229"/>
                    <a:pt x="46" y="241"/>
                    <a:pt x="46" y="274"/>
                  </a:cubicBezTo>
                  <a:cubicBezTo>
                    <a:pt x="46" y="300"/>
                    <a:pt x="62" y="312"/>
                    <a:pt x="88" y="312"/>
                  </a:cubicBezTo>
                  <a:cubicBezTo>
                    <a:pt x="109" y="312"/>
                    <a:pt x="125" y="302"/>
                    <a:pt x="131" y="291"/>
                  </a:cubicBezTo>
                  <a:moveTo>
                    <a:pt x="114" y="28"/>
                  </a:moveTo>
                  <a:cubicBezTo>
                    <a:pt x="114" y="13"/>
                    <a:pt x="127" y="0"/>
                    <a:pt x="144" y="0"/>
                  </a:cubicBezTo>
                  <a:cubicBezTo>
                    <a:pt x="160" y="0"/>
                    <a:pt x="173" y="13"/>
                    <a:pt x="173" y="28"/>
                  </a:cubicBezTo>
                  <a:cubicBezTo>
                    <a:pt x="173" y="43"/>
                    <a:pt x="160" y="56"/>
                    <a:pt x="144" y="56"/>
                  </a:cubicBezTo>
                  <a:cubicBezTo>
                    <a:pt x="127" y="56"/>
                    <a:pt x="114" y="43"/>
                    <a:pt x="114" y="28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E5FB27CB-5133-498F-BB11-ECFDA82D0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94088" y="5892800"/>
              <a:ext cx="212725" cy="319088"/>
            </a:xfrm>
            <a:custGeom>
              <a:avLst/>
              <a:gdLst>
                <a:gd name="T0" fmla="*/ 0 w 234"/>
                <a:gd name="T1" fmla="*/ 296 h 349"/>
                <a:gd name="T2" fmla="*/ 52 w 234"/>
                <a:gd name="T3" fmla="*/ 243 h 349"/>
                <a:gd name="T4" fmla="*/ 52 w 234"/>
                <a:gd name="T5" fmla="*/ 241 h 349"/>
                <a:gd name="T6" fmla="*/ 22 w 234"/>
                <a:gd name="T7" fmla="*/ 204 h 349"/>
                <a:gd name="T8" fmla="*/ 56 w 234"/>
                <a:gd name="T9" fmla="*/ 154 h 349"/>
                <a:gd name="T10" fmla="*/ 56 w 234"/>
                <a:gd name="T11" fmla="*/ 152 h 349"/>
                <a:gd name="T12" fmla="*/ 18 w 234"/>
                <a:gd name="T13" fmla="*/ 93 h 349"/>
                <a:gd name="T14" fmla="*/ 107 w 234"/>
                <a:gd name="T15" fmla="*/ 15 h 349"/>
                <a:gd name="T16" fmla="*/ 154 w 234"/>
                <a:gd name="T17" fmla="*/ 24 h 349"/>
                <a:gd name="T18" fmla="*/ 210 w 234"/>
                <a:gd name="T19" fmla="*/ 0 h 349"/>
                <a:gd name="T20" fmla="*/ 234 w 234"/>
                <a:gd name="T21" fmla="*/ 21 h 349"/>
                <a:gd name="T22" fmla="*/ 215 w 234"/>
                <a:gd name="T23" fmla="*/ 43 h 349"/>
                <a:gd name="T24" fmla="*/ 195 w 234"/>
                <a:gd name="T25" fmla="*/ 30 h 349"/>
                <a:gd name="T26" fmla="*/ 165 w 234"/>
                <a:gd name="T27" fmla="*/ 35 h 349"/>
                <a:gd name="T28" fmla="*/ 165 w 234"/>
                <a:gd name="T29" fmla="*/ 36 h 349"/>
                <a:gd name="T30" fmla="*/ 195 w 234"/>
                <a:gd name="T31" fmla="*/ 89 h 349"/>
                <a:gd name="T32" fmla="*/ 107 w 234"/>
                <a:gd name="T33" fmla="*/ 165 h 349"/>
                <a:gd name="T34" fmla="*/ 72 w 234"/>
                <a:gd name="T35" fmla="*/ 158 h 349"/>
                <a:gd name="T36" fmla="*/ 56 w 234"/>
                <a:gd name="T37" fmla="*/ 183 h 349"/>
                <a:gd name="T38" fmla="*/ 84 w 234"/>
                <a:gd name="T39" fmla="*/ 203 h 349"/>
                <a:gd name="T40" fmla="*/ 155 w 234"/>
                <a:gd name="T41" fmla="*/ 203 h 349"/>
                <a:gd name="T42" fmla="*/ 220 w 234"/>
                <a:gd name="T43" fmla="*/ 260 h 349"/>
                <a:gd name="T44" fmla="*/ 97 w 234"/>
                <a:gd name="T45" fmla="*/ 349 h 349"/>
                <a:gd name="T46" fmla="*/ 0 w 234"/>
                <a:gd name="T47" fmla="*/ 296 h 349"/>
                <a:gd name="T48" fmla="*/ 186 w 234"/>
                <a:gd name="T49" fmla="*/ 278 h 349"/>
                <a:gd name="T50" fmla="*/ 146 w 234"/>
                <a:gd name="T51" fmla="*/ 244 h 349"/>
                <a:gd name="T52" fmla="*/ 78 w 234"/>
                <a:gd name="T53" fmla="*/ 244 h 349"/>
                <a:gd name="T54" fmla="*/ 42 w 234"/>
                <a:gd name="T55" fmla="*/ 289 h 349"/>
                <a:gd name="T56" fmla="*/ 105 w 234"/>
                <a:gd name="T57" fmla="*/ 331 h 349"/>
                <a:gd name="T58" fmla="*/ 186 w 234"/>
                <a:gd name="T59" fmla="*/ 278 h 349"/>
                <a:gd name="T60" fmla="*/ 150 w 234"/>
                <a:gd name="T61" fmla="*/ 94 h 349"/>
                <a:gd name="T62" fmla="*/ 107 w 234"/>
                <a:gd name="T63" fmla="*/ 33 h 349"/>
                <a:gd name="T64" fmla="*/ 64 w 234"/>
                <a:gd name="T65" fmla="*/ 88 h 349"/>
                <a:gd name="T66" fmla="*/ 107 w 234"/>
                <a:gd name="T67" fmla="*/ 147 h 349"/>
                <a:gd name="T68" fmla="*/ 150 w 234"/>
                <a:gd name="T69" fmla="*/ 9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4" h="349">
                  <a:moveTo>
                    <a:pt x="0" y="296"/>
                  </a:moveTo>
                  <a:cubicBezTo>
                    <a:pt x="0" y="274"/>
                    <a:pt x="20" y="254"/>
                    <a:pt x="52" y="243"/>
                  </a:cubicBezTo>
                  <a:cubicBezTo>
                    <a:pt x="52" y="241"/>
                    <a:pt x="52" y="241"/>
                    <a:pt x="52" y="241"/>
                  </a:cubicBezTo>
                  <a:cubicBezTo>
                    <a:pt x="37" y="236"/>
                    <a:pt x="22" y="225"/>
                    <a:pt x="22" y="204"/>
                  </a:cubicBezTo>
                  <a:cubicBezTo>
                    <a:pt x="22" y="180"/>
                    <a:pt x="41" y="164"/>
                    <a:pt x="56" y="154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38" y="144"/>
                    <a:pt x="18" y="121"/>
                    <a:pt x="18" y="93"/>
                  </a:cubicBezTo>
                  <a:cubicBezTo>
                    <a:pt x="18" y="40"/>
                    <a:pt x="64" y="15"/>
                    <a:pt x="107" y="15"/>
                  </a:cubicBezTo>
                  <a:cubicBezTo>
                    <a:pt x="124" y="15"/>
                    <a:pt x="138" y="18"/>
                    <a:pt x="154" y="24"/>
                  </a:cubicBezTo>
                  <a:cubicBezTo>
                    <a:pt x="170" y="11"/>
                    <a:pt x="190" y="0"/>
                    <a:pt x="210" y="0"/>
                  </a:cubicBezTo>
                  <a:cubicBezTo>
                    <a:pt x="224" y="0"/>
                    <a:pt x="234" y="7"/>
                    <a:pt x="234" y="21"/>
                  </a:cubicBezTo>
                  <a:cubicBezTo>
                    <a:pt x="234" y="32"/>
                    <a:pt x="228" y="43"/>
                    <a:pt x="215" y="43"/>
                  </a:cubicBezTo>
                  <a:cubicBezTo>
                    <a:pt x="204" y="43"/>
                    <a:pt x="199" y="38"/>
                    <a:pt x="195" y="30"/>
                  </a:cubicBezTo>
                  <a:cubicBezTo>
                    <a:pt x="193" y="23"/>
                    <a:pt x="177" y="28"/>
                    <a:pt x="165" y="35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83" y="47"/>
                    <a:pt x="195" y="64"/>
                    <a:pt x="195" y="89"/>
                  </a:cubicBezTo>
                  <a:cubicBezTo>
                    <a:pt x="195" y="142"/>
                    <a:pt x="149" y="165"/>
                    <a:pt x="107" y="165"/>
                  </a:cubicBezTo>
                  <a:cubicBezTo>
                    <a:pt x="92" y="165"/>
                    <a:pt x="83" y="163"/>
                    <a:pt x="72" y="158"/>
                  </a:cubicBezTo>
                  <a:cubicBezTo>
                    <a:pt x="65" y="163"/>
                    <a:pt x="56" y="172"/>
                    <a:pt x="56" y="183"/>
                  </a:cubicBezTo>
                  <a:cubicBezTo>
                    <a:pt x="56" y="194"/>
                    <a:pt x="65" y="203"/>
                    <a:pt x="84" y="203"/>
                  </a:cubicBezTo>
                  <a:cubicBezTo>
                    <a:pt x="155" y="203"/>
                    <a:pt x="155" y="203"/>
                    <a:pt x="155" y="203"/>
                  </a:cubicBezTo>
                  <a:cubicBezTo>
                    <a:pt x="193" y="203"/>
                    <a:pt x="220" y="216"/>
                    <a:pt x="220" y="260"/>
                  </a:cubicBezTo>
                  <a:cubicBezTo>
                    <a:pt x="220" y="295"/>
                    <a:pt x="190" y="349"/>
                    <a:pt x="97" y="349"/>
                  </a:cubicBezTo>
                  <a:cubicBezTo>
                    <a:pt x="37" y="349"/>
                    <a:pt x="0" y="327"/>
                    <a:pt x="0" y="296"/>
                  </a:cubicBezTo>
                  <a:moveTo>
                    <a:pt x="186" y="278"/>
                  </a:moveTo>
                  <a:cubicBezTo>
                    <a:pt x="186" y="258"/>
                    <a:pt x="178" y="244"/>
                    <a:pt x="146" y="244"/>
                  </a:cubicBezTo>
                  <a:cubicBezTo>
                    <a:pt x="78" y="244"/>
                    <a:pt x="78" y="244"/>
                    <a:pt x="78" y="244"/>
                  </a:cubicBezTo>
                  <a:cubicBezTo>
                    <a:pt x="63" y="248"/>
                    <a:pt x="42" y="265"/>
                    <a:pt x="42" y="289"/>
                  </a:cubicBezTo>
                  <a:cubicBezTo>
                    <a:pt x="42" y="316"/>
                    <a:pt x="62" y="331"/>
                    <a:pt x="105" y="331"/>
                  </a:cubicBezTo>
                  <a:cubicBezTo>
                    <a:pt x="149" y="331"/>
                    <a:pt x="186" y="308"/>
                    <a:pt x="186" y="278"/>
                  </a:cubicBezTo>
                  <a:moveTo>
                    <a:pt x="150" y="94"/>
                  </a:moveTo>
                  <a:cubicBezTo>
                    <a:pt x="150" y="51"/>
                    <a:pt x="135" y="33"/>
                    <a:pt x="107" y="33"/>
                  </a:cubicBezTo>
                  <a:cubicBezTo>
                    <a:pt x="79" y="33"/>
                    <a:pt x="64" y="49"/>
                    <a:pt x="64" y="88"/>
                  </a:cubicBezTo>
                  <a:cubicBezTo>
                    <a:pt x="64" y="131"/>
                    <a:pt x="79" y="147"/>
                    <a:pt x="107" y="147"/>
                  </a:cubicBezTo>
                  <a:cubicBezTo>
                    <a:pt x="135" y="147"/>
                    <a:pt x="150" y="133"/>
                    <a:pt x="150" y="94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C27558FE-9AF0-4FDA-A45E-3AD01B83BC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13163" y="5907088"/>
              <a:ext cx="188913" cy="219075"/>
            </a:xfrm>
            <a:custGeom>
              <a:avLst/>
              <a:gdLst>
                <a:gd name="T0" fmla="*/ 0 w 209"/>
                <a:gd name="T1" fmla="*/ 181 h 240"/>
                <a:gd name="T2" fmla="*/ 79 w 209"/>
                <a:gd name="T3" fmla="*/ 114 h 240"/>
                <a:gd name="T4" fmla="*/ 131 w 209"/>
                <a:gd name="T5" fmla="*/ 102 h 240"/>
                <a:gd name="T6" fmla="*/ 131 w 209"/>
                <a:gd name="T7" fmla="*/ 61 h 240"/>
                <a:gd name="T8" fmla="*/ 88 w 209"/>
                <a:gd name="T9" fmla="*/ 17 h 240"/>
                <a:gd name="T10" fmla="*/ 64 w 209"/>
                <a:gd name="T11" fmla="*/ 35 h 240"/>
                <a:gd name="T12" fmla="*/ 37 w 209"/>
                <a:gd name="T13" fmla="*/ 65 h 240"/>
                <a:gd name="T14" fmla="*/ 13 w 209"/>
                <a:gd name="T15" fmla="*/ 43 h 240"/>
                <a:gd name="T16" fmla="*/ 98 w 209"/>
                <a:gd name="T17" fmla="*/ 0 h 240"/>
                <a:gd name="T18" fmla="*/ 175 w 209"/>
                <a:gd name="T19" fmla="*/ 58 h 240"/>
                <a:gd name="T20" fmla="*/ 175 w 209"/>
                <a:gd name="T21" fmla="*/ 190 h 240"/>
                <a:gd name="T22" fmla="*/ 187 w 209"/>
                <a:gd name="T23" fmla="*/ 213 h 240"/>
                <a:gd name="T24" fmla="*/ 209 w 209"/>
                <a:gd name="T25" fmla="*/ 217 h 240"/>
                <a:gd name="T26" fmla="*/ 209 w 209"/>
                <a:gd name="T27" fmla="*/ 229 h 240"/>
                <a:gd name="T28" fmla="*/ 170 w 209"/>
                <a:gd name="T29" fmla="*/ 240 h 240"/>
                <a:gd name="T30" fmla="*/ 132 w 209"/>
                <a:gd name="T31" fmla="*/ 214 h 240"/>
                <a:gd name="T32" fmla="*/ 130 w 209"/>
                <a:gd name="T33" fmla="*/ 214 h 240"/>
                <a:gd name="T34" fmla="*/ 68 w 209"/>
                <a:gd name="T35" fmla="*/ 240 h 240"/>
                <a:gd name="T36" fmla="*/ 0 w 209"/>
                <a:gd name="T37" fmla="*/ 181 h 240"/>
                <a:gd name="T38" fmla="*/ 131 w 209"/>
                <a:gd name="T39" fmla="*/ 194 h 240"/>
                <a:gd name="T40" fmla="*/ 131 w 209"/>
                <a:gd name="T41" fmla="*/ 125 h 240"/>
                <a:gd name="T42" fmla="*/ 96 w 209"/>
                <a:gd name="T43" fmla="*/ 129 h 240"/>
                <a:gd name="T44" fmla="*/ 46 w 209"/>
                <a:gd name="T45" fmla="*/ 177 h 240"/>
                <a:gd name="T46" fmla="*/ 87 w 209"/>
                <a:gd name="T47" fmla="*/ 215 h 240"/>
                <a:gd name="T48" fmla="*/ 131 w 209"/>
                <a:gd name="T49" fmla="*/ 19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40">
                  <a:moveTo>
                    <a:pt x="0" y="181"/>
                  </a:moveTo>
                  <a:cubicBezTo>
                    <a:pt x="0" y="144"/>
                    <a:pt x="27" y="126"/>
                    <a:pt x="79" y="114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31"/>
                    <a:pt x="126" y="17"/>
                    <a:pt x="88" y="17"/>
                  </a:cubicBezTo>
                  <a:cubicBezTo>
                    <a:pt x="69" y="17"/>
                    <a:pt x="66" y="22"/>
                    <a:pt x="64" y="35"/>
                  </a:cubicBezTo>
                  <a:cubicBezTo>
                    <a:pt x="62" y="52"/>
                    <a:pt x="57" y="65"/>
                    <a:pt x="37" y="65"/>
                  </a:cubicBezTo>
                  <a:cubicBezTo>
                    <a:pt x="19" y="65"/>
                    <a:pt x="13" y="54"/>
                    <a:pt x="13" y="43"/>
                  </a:cubicBezTo>
                  <a:cubicBezTo>
                    <a:pt x="13" y="13"/>
                    <a:pt x="60" y="0"/>
                    <a:pt x="98" y="0"/>
                  </a:cubicBezTo>
                  <a:cubicBezTo>
                    <a:pt x="151" y="0"/>
                    <a:pt x="175" y="20"/>
                    <a:pt x="175" y="58"/>
                  </a:cubicBezTo>
                  <a:cubicBezTo>
                    <a:pt x="175" y="190"/>
                    <a:pt x="175" y="190"/>
                    <a:pt x="175" y="190"/>
                  </a:cubicBezTo>
                  <a:cubicBezTo>
                    <a:pt x="175" y="201"/>
                    <a:pt x="178" y="208"/>
                    <a:pt x="187" y="213"/>
                  </a:cubicBezTo>
                  <a:cubicBezTo>
                    <a:pt x="192" y="216"/>
                    <a:pt x="199" y="216"/>
                    <a:pt x="209" y="217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2" y="234"/>
                    <a:pt x="186" y="240"/>
                    <a:pt x="170" y="240"/>
                  </a:cubicBezTo>
                  <a:cubicBezTo>
                    <a:pt x="147" y="240"/>
                    <a:pt x="135" y="229"/>
                    <a:pt x="132" y="214"/>
                  </a:cubicBezTo>
                  <a:cubicBezTo>
                    <a:pt x="130" y="214"/>
                    <a:pt x="130" y="214"/>
                    <a:pt x="130" y="214"/>
                  </a:cubicBezTo>
                  <a:cubicBezTo>
                    <a:pt x="120" y="229"/>
                    <a:pt x="95" y="240"/>
                    <a:pt x="68" y="240"/>
                  </a:cubicBezTo>
                  <a:cubicBezTo>
                    <a:pt x="27" y="240"/>
                    <a:pt x="0" y="219"/>
                    <a:pt x="0" y="181"/>
                  </a:cubicBezTo>
                  <a:moveTo>
                    <a:pt x="131" y="194"/>
                  </a:moveTo>
                  <a:cubicBezTo>
                    <a:pt x="131" y="125"/>
                    <a:pt x="131" y="125"/>
                    <a:pt x="131" y="125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64" y="132"/>
                    <a:pt x="46" y="144"/>
                    <a:pt x="46" y="177"/>
                  </a:cubicBezTo>
                  <a:cubicBezTo>
                    <a:pt x="46" y="203"/>
                    <a:pt x="62" y="215"/>
                    <a:pt x="87" y="215"/>
                  </a:cubicBezTo>
                  <a:cubicBezTo>
                    <a:pt x="109" y="215"/>
                    <a:pt x="124" y="205"/>
                    <a:pt x="131" y="194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AFBFF190-2045-423A-A77A-2B38DA193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2713" y="5907088"/>
              <a:ext cx="155575" cy="214313"/>
            </a:xfrm>
            <a:custGeom>
              <a:avLst/>
              <a:gdLst>
                <a:gd name="T0" fmla="*/ 0 w 170"/>
                <a:gd name="T1" fmla="*/ 221 h 234"/>
                <a:gd name="T2" fmla="*/ 18 w 170"/>
                <a:gd name="T3" fmla="*/ 216 h 234"/>
                <a:gd name="T4" fmla="*/ 30 w 170"/>
                <a:gd name="T5" fmla="*/ 193 h 234"/>
                <a:gd name="T6" fmla="*/ 30 w 170"/>
                <a:gd name="T7" fmla="*/ 54 h 234"/>
                <a:gd name="T8" fmla="*/ 17 w 170"/>
                <a:gd name="T9" fmla="*/ 30 h 234"/>
                <a:gd name="T10" fmla="*/ 0 w 170"/>
                <a:gd name="T11" fmla="*/ 22 h 234"/>
                <a:gd name="T12" fmla="*/ 0 w 170"/>
                <a:gd name="T13" fmla="*/ 10 h 234"/>
                <a:gd name="T14" fmla="*/ 70 w 170"/>
                <a:gd name="T15" fmla="*/ 1 h 234"/>
                <a:gd name="T16" fmla="*/ 75 w 170"/>
                <a:gd name="T17" fmla="*/ 4 h 234"/>
                <a:gd name="T18" fmla="*/ 73 w 170"/>
                <a:gd name="T19" fmla="*/ 30 h 234"/>
                <a:gd name="T20" fmla="*/ 74 w 170"/>
                <a:gd name="T21" fmla="*/ 30 h 234"/>
                <a:gd name="T22" fmla="*/ 140 w 170"/>
                <a:gd name="T23" fmla="*/ 0 h 234"/>
                <a:gd name="T24" fmla="*/ 170 w 170"/>
                <a:gd name="T25" fmla="*/ 27 h 234"/>
                <a:gd name="T26" fmla="*/ 145 w 170"/>
                <a:gd name="T27" fmla="*/ 52 h 234"/>
                <a:gd name="T28" fmla="*/ 120 w 170"/>
                <a:gd name="T29" fmla="*/ 38 h 234"/>
                <a:gd name="T30" fmla="*/ 110 w 170"/>
                <a:gd name="T31" fmla="*/ 30 h 234"/>
                <a:gd name="T32" fmla="*/ 75 w 170"/>
                <a:gd name="T33" fmla="*/ 50 h 234"/>
                <a:gd name="T34" fmla="*/ 75 w 170"/>
                <a:gd name="T35" fmla="*/ 193 h 234"/>
                <a:gd name="T36" fmla="*/ 86 w 170"/>
                <a:gd name="T37" fmla="*/ 216 h 234"/>
                <a:gd name="T38" fmla="*/ 109 w 170"/>
                <a:gd name="T39" fmla="*/ 221 h 234"/>
                <a:gd name="T40" fmla="*/ 109 w 170"/>
                <a:gd name="T41" fmla="*/ 234 h 234"/>
                <a:gd name="T42" fmla="*/ 0 w 170"/>
                <a:gd name="T43" fmla="*/ 234 h 234"/>
                <a:gd name="T44" fmla="*/ 0 w 170"/>
                <a:gd name="T45" fmla="*/ 2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0" h="234">
                  <a:moveTo>
                    <a:pt x="0" y="221"/>
                  </a:moveTo>
                  <a:cubicBezTo>
                    <a:pt x="18" y="216"/>
                    <a:pt x="18" y="216"/>
                    <a:pt x="18" y="216"/>
                  </a:cubicBezTo>
                  <a:cubicBezTo>
                    <a:pt x="27" y="214"/>
                    <a:pt x="30" y="210"/>
                    <a:pt x="30" y="19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37"/>
                    <a:pt x="28" y="36"/>
                    <a:pt x="17" y="3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90" y="15"/>
                    <a:pt x="118" y="0"/>
                    <a:pt x="140" y="0"/>
                  </a:cubicBezTo>
                  <a:cubicBezTo>
                    <a:pt x="158" y="0"/>
                    <a:pt x="170" y="10"/>
                    <a:pt x="170" y="27"/>
                  </a:cubicBezTo>
                  <a:cubicBezTo>
                    <a:pt x="170" y="43"/>
                    <a:pt x="158" y="52"/>
                    <a:pt x="145" y="52"/>
                  </a:cubicBezTo>
                  <a:cubicBezTo>
                    <a:pt x="129" y="52"/>
                    <a:pt x="124" y="47"/>
                    <a:pt x="120" y="38"/>
                  </a:cubicBezTo>
                  <a:cubicBezTo>
                    <a:pt x="117" y="31"/>
                    <a:pt x="114" y="30"/>
                    <a:pt x="110" y="30"/>
                  </a:cubicBezTo>
                  <a:cubicBezTo>
                    <a:pt x="101" y="30"/>
                    <a:pt x="83" y="41"/>
                    <a:pt x="75" y="50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5" y="212"/>
                    <a:pt x="78" y="214"/>
                    <a:pt x="86" y="216"/>
                  </a:cubicBezTo>
                  <a:cubicBezTo>
                    <a:pt x="109" y="221"/>
                    <a:pt x="109" y="221"/>
                    <a:pt x="109" y="221"/>
                  </a:cubicBezTo>
                  <a:cubicBezTo>
                    <a:pt x="109" y="234"/>
                    <a:pt x="109" y="234"/>
                    <a:pt x="109" y="234"/>
                  </a:cubicBezTo>
                  <a:cubicBezTo>
                    <a:pt x="0" y="234"/>
                    <a:pt x="0" y="234"/>
                    <a:pt x="0" y="234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1AB2ABDD-BCDF-4D55-8F09-6D909A6185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89400" y="5907088"/>
              <a:ext cx="182563" cy="219075"/>
            </a:xfrm>
            <a:custGeom>
              <a:avLst/>
              <a:gdLst>
                <a:gd name="T0" fmla="*/ 0 w 201"/>
                <a:gd name="T1" fmla="*/ 118 h 240"/>
                <a:gd name="T2" fmla="*/ 110 w 201"/>
                <a:gd name="T3" fmla="*/ 0 h 240"/>
                <a:gd name="T4" fmla="*/ 201 w 201"/>
                <a:gd name="T5" fmla="*/ 114 h 240"/>
                <a:gd name="T6" fmla="*/ 47 w 201"/>
                <a:gd name="T7" fmla="*/ 114 h 240"/>
                <a:gd name="T8" fmla="*/ 125 w 201"/>
                <a:gd name="T9" fmla="*/ 211 h 240"/>
                <a:gd name="T10" fmla="*/ 196 w 201"/>
                <a:gd name="T11" fmla="*/ 192 h 240"/>
                <a:gd name="T12" fmla="*/ 196 w 201"/>
                <a:gd name="T13" fmla="*/ 210 h 240"/>
                <a:gd name="T14" fmla="*/ 110 w 201"/>
                <a:gd name="T15" fmla="*/ 240 h 240"/>
                <a:gd name="T16" fmla="*/ 0 w 201"/>
                <a:gd name="T17" fmla="*/ 118 h 240"/>
                <a:gd name="T18" fmla="*/ 47 w 201"/>
                <a:gd name="T19" fmla="*/ 95 h 240"/>
                <a:gd name="T20" fmla="*/ 151 w 201"/>
                <a:gd name="T21" fmla="*/ 90 h 240"/>
                <a:gd name="T22" fmla="*/ 108 w 201"/>
                <a:gd name="T23" fmla="*/ 19 h 240"/>
                <a:gd name="T24" fmla="*/ 47 w 201"/>
                <a:gd name="T25" fmla="*/ 9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40">
                  <a:moveTo>
                    <a:pt x="0" y="118"/>
                  </a:moveTo>
                  <a:cubicBezTo>
                    <a:pt x="0" y="47"/>
                    <a:pt x="51" y="0"/>
                    <a:pt x="110" y="0"/>
                  </a:cubicBezTo>
                  <a:cubicBezTo>
                    <a:pt x="166" y="0"/>
                    <a:pt x="201" y="31"/>
                    <a:pt x="201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48" y="182"/>
                    <a:pt x="79" y="211"/>
                    <a:pt x="125" y="211"/>
                  </a:cubicBezTo>
                  <a:cubicBezTo>
                    <a:pt x="159" y="211"/>
                    <a:pt x="179" y="200"/>
                    <a:pt x="196" y="192"/>
                  </a:cubicBezTo>
                  <a:cubicBezTo>
                    <a:pt x="196" y="210"/>
                    <a:pt x="196" y="210"/>
                    <a:pt x="196" y="210"/>
                  </a:cubicBezTo>
                  <a:cubicBezTo>
                    <a:pt x="184" y="220"/>
                    <a:pt x="153" y="240"/>
                    <a:pt x="110" y="240"/>
                  </a:cubicBezTo>
                  <a:cubicBezTo>
                    <a:pt x="36" y="240"/>
                    <a:pt x="0" y="191"/>
                    <a:pt x="0" y="118"/>
                  </a:cubicBezTo>
                  <a:moveTo>
                    <a:pt x="47" y="95"/>
                  </a:moveTo>
                  <a:cubicBezTo>
                    <a:pt x="151" y="90"/>
                    <a:pt x="151" y="90"/>
                    <a:pt x="151" y="90"/>
                  </a:cubicBezTo>
                  <a:cubicBezTo>
                    <a:pt x="151" y="38"/>
                    <a:pt x="142" y="19"/>
                    <a:pt x="108" y="19"/>
                  </a:cubicBezTo>
                  <a:cubicBezTo>
                    <a:pt x="75" y="19"/>
                    <a:pt x="51" y="42"/>
                    <a:pt x="47" y="95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70E3396D-04C1-4687-8E28-0012A09E47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1013" y="5808663"/>
              <a:ext cx="157163" cy="312738"/>
            </a:xfrm>
            <a:custGeom>
              <a:avLst/>
              <a:gdLst>
                <a:gd name="T0" fmla="*/ 1 w 173"/>
                <a:gd name="T1" fmla="*/ 329 h 342"/>
                <a:gd name="T2" fmla="*/ 19 w 173"/>
                <a:gd name="T3" fmla="*/ 324 h 342"/>
                <a:gd name="T4" fmla="*/ 31 w 173"/>
                <a:gd name="T5" fmla="*/ 301 h 342"/>
                <a:gd name="T6" fmla="*/ 31 w 173"/>
                <a:gd name="T7" fmla="*/ 139 h 342"/>
                <a:gd name="T8" fmla="*/ 0 w 173"/>
                <a:gd name="T9" fmla="*/ 139 h 342"/>
                <a:gd name="T10" fmla="*/ 0 w 173"/>
                <a:gd name="T11" fmla="*/ 125 h 342"/>
                <a:gd name="T12" fmla="*/ 31 w 173"/>
                <a:gd name="T13" fmla="*/ 115 h 342"/>
                <a:gd name="T14" fmla="*/ 31 w 173"/>
                <a:gd name="T15" fmla="*/ 90 h 342"/>
                <a:gd name="T16" fmla="*/ 131 w 173"/>
                <a:gd name="T17" fmla="*/ 0 h 342"/>
                <a:gd name="T18" fmla="*/ 173 w 173"/>
                <a:gd name="T19" fmla="*/ 28 h 342"/>
                <a:gd name="T20" fmla="*/ 151 w 173"/>
                <a:gd name="T21" fmla="*/ 50 h 342"/>
                <a:gd name="T22" fmla="*/ 123 w 173"/>
                <a:gd name="T23" fmla="*/ 28 h 342"/>
                <a:gd name="T24" fmla="*/ 114 w 173"/>
                <a:gd name="T25" fmla="*/ 17 h 342"/>
                <a:gd name="T26" fmla="*/ 76 w 173"/>
                <a:gd name="T27" fmla="*/ 67 h 342"/>
                <a:gd name="T28" fmla="*/ 76 w 173"/>
                <a:gd name="T29" fmla="*/ 115 h 342"/>
                <a:gd name="T30" fmla="*/ 128 w 173"/>
                <a:gd name="T31" fmla="*/ 115 h 342"/>
                <a:gd name="T32" fmla="*/ 121 w 173"/>
                <a:gd name="T33" fmla="*/ 139 h 342"/>
                <a:gd name="T34" fmla="*/ 76 w 173"/>
                <a:gd name="T35" fmla="*/ 139 h 342"/>
                <a:gd name="T36" fmla="*/ 76 w 173"/>
                <a:gd name="T37" fmla="*/ 299 h 342"/>
                <a:gd name="T38" fmla="*/ 88 w 173"/>
                <a:gd name="T39" fmla="*/ 324 h 342"/>
                <a:gd name="T40" fmla="*/ 112 w 173"/>
                <a:gd name="T41" fmla="*/ 329 h 342"/>
                <a:gd name="T42" fmla="*/ 112 w 173"/>
                <a:gd name="T43" fmla="*/ 342 h 342"/>
                <a:gd name="T44" fmla="*/ 1 w 173"/>
                <a:gd name="T45" fmla="*/ 342 h 342"/>
                <a:gd name="T46" fmla="*/ 1 w 173"/>
                <a:gd name="T47" fmla="*/ 32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3" h="342">
                  <a:moveTo>
                    <a:pt x="1" y="329"/>
                  </a:moveTo>
                  <a:cubicBezTo>
                    <a:pt x="19" y="324"/>
                    <a:pt x="19" y="324"/>
                    <a:pt x="19" y="324"/>
                  </a:cubicBezTo>
                  <a:cubicBezTo>
                    <a:pt x="28" y="322"/>
                    <a:pt x="31" y="318"/>
                    <a:pt x="31" y="301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1" y="35"/>
                    <a:pt x="73" y="0"/>
                    <a:pt x="131" y="0"/>
                  </a:cubicBezTo>
                  <a:cubicBezTo>
                    <a:pt x="160" y="0"/>
                    <a:pt x="173" y="11"/>
                    <a:pt x="173" y="28"/>
                  </a:cubicBezTo>
                  <a:cubicBezTo>
                    <a:pt x="173" y="38"/>
                    <a:pt x="165" y="50"/>
                    <a:pt x="151" y="50"/>
                  </a:cubicBezTo>
                  <a:cubicBezTo>
                    <a:pt x="134" y="50"/>
                    <a:pt x="125" y="41"/>
                    <a:pt x="123" y="28"/>
                  </a:cubicBezTo>
                  <a:cubicBezTo>
                    <a:pt x="122" y="19"/>
                    <a:pt x="121" y="17"/>
                    <a:pt x="114" y="17"/>
                  </a:cubicBezTo>
                  <a:cubicBezTo>
                    <a:pt x="97" y="17"/>
                    <a:pt x="76" y="29"/>
                    <a:pt x="76" y="67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28" y="115"/>
                    <a:pt x="128" y="115"/>
                    <a:pt x="128" y="115"/>
                  </a:cubicBezTo>
                  <a:cubicBezTo>
                    <a:pt x="121" y="139"/>
                    <a:pt x="121" y="139"/>
                    <a:pt x="121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6" y="299"/>
                    <a:pt x="76" y="299"/>
                    <a:pt x="76" y="299"/>
                  </a:cubicBezTo>
                  <a:cubicBezTo>
                    <a:pt x="76" y="320"/>
                    <a:pt x="78" y="322"/>
                    <a:pt x="88" y="324"/>
                  </a:cubicBezTo>
                  <a:cubicBezTo>
                    <a:pt x="112" y="329"/>
                    <a:pt x="112" y="329"/>
                    <a:pt x="112" y="329"/>
                  </a:cubicBezTo>
                  <a:cubicBezTo>
                    <a:pt x="112" y="342"/>
                    <a:pt x="112" y="342"/>
                    <a:pt x="112" y="342"/>
                  </a:cubicBezTo>
                  <a:cubicBezTo>
                    <a:pt x="1" y="342"/>
                    <a:pt x="1" y="342"/>
                    <a:pt x="1" y="342"/>
                  </a:cubicBezTo>
                  <a:lnTo>
                    <a:pt x="1" y="32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94993D42-1CF3-4C5D-A320-1BAFC8A6AB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30713" y="5818188"/>
              <a:ext cx="204788" cy="307975"/>
            </a:xfrm>
            <a:custGeom>
              <a:avLst/>
              <a:gdLst>
                <a:gd name="T0" fmla="*/ 0 w 226"/>
                <a:gd name="T1" fmla="*/ 218 h 337"/>
                <a:gd name="T2" fmla="*/ 113 w 226"/>
                <a:gd name="T3" fmla="*/ 97 h 337"/>
                <a:gd name="T4" fmla="*/ 226 w 226"/>
                <a:gd name="T5" fmla="*/ 215 h 337"/>
                <a:gd name="T6" fmla="*/ 113 w 226"/>
                <a:gd name="T7" fmla="*/ 337 h 337"/>
                <a:gd name="T8" fmla="*/ 0 w 226"/>
                <a:gd name="T9" fmla="*/ 218 h 337"/>
                <a:gd name="T10" fmla="*/ 39 w 226"/>
                <a:gd name="T11" fmla="*/ 28 h 337"/>
                <a:gd name="T12" fmla="*/ 68 w 226"/>
                <a:gd name="T13" fmla="*/ 0 h 337"/>
                <a:gd name="T14" fmla="*/ 98 w 226"/>
                <a:gd name="T15" fmla="*/ 28 h 337"/>
                <a:gd name="T16" fmla="*/ 68 w 226"/>
                <a:gd name="T17" fmla="*/ 56 h 337"/>
                <a:gd name="T18" fmla="*/ 39 w 226"/>
                <a:gd name="T19" fmla="*/ 28 h 337"/>
                <a:gd name="T20" fmla="*/ 177 w 226"/>
                <a:gd name="T21" fmla="*/ 221 h 337"/>
                <a:gd name="T22" fmla="*/ 112 w 226"/>
                <a:gd name="T23" fmla="*/ 116 h 337"/>
                <a:gd name="T24" fmla="*/ 50 w 226"/>
                <a:gd name="T25" fmla="*/ 211 h 337"/>
                <a:gd name="T26" fmla="*/ 115 w 226"/>
                <a:gd name="T27" fmla="*/ 318 h 337"/>
                <a:gd name="T28" fmla="*/ 177 w 226"/>
                <a:gd name="T29" fmla="*/ 221 h 337"/>
                <a:gd name="T30" fmla="*/ 129 w 226"/>
                <a:gd name="T31" fmla="*/ 28 h 337"/>
                <a:gd name="T32" fmla="*/ 158 w 226"/>
                <a:gd name="T33" fmla="*/ 0 h 337"/>
                <a:gd name="T34" fmla="*/ 187 w 226"/>
                <a:gd name="T35" fmla="*/ 28 h 337"/>
                <a:gd name="T36" fmla="*/ 158 w 226"/>
                <a:gd name="T37" fmla="*/ 56 h 337"/>
                <a:gd name="T38" fmla="*/ 129 w 226"/>
                <a:gd name="T39" fmla="*/ 2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337">
                  <a:moveTo>
                    <a:pt x="0" y="218"/>
                  </a:moveTo>
                  <a:cubicBezTo>
                    <a:pt x="0" y="139"/>
                    <a:pt x="55" y="97"/>
                    <a:pt x="113" y="97"/>
                  </a:cubicBezTo>
                  <a:cubicBezTo>
                    <a:pt x="177" y="97"/>
                    <a:pt x="226" y="136"/>
                    <a:pt x="226" y="215"/>
                  </a:cubicBezTo>
                  <a:cubicBezTo>
                    <a:pt x="226" y="293"/>
                    <a:pt x="171" y="337"/>
                    <a:pt x="113" y="337"/>
                  </a:cubicBezTo>
                  <a:cubicBezTo>
                    <a:pt x="50" y="337"/>
                    <a:pt x="0" y="297"/>
                    <a:pt x="0" y="218"/>
                  </a:cubicBezTo>
                  <a:moveTo>
                    <a:pt x="39" y="28"/>
                  </a:moveTo>
                  <a:cubicBezTo>
                    <a:pt x="39" y="13"/>
                    <a:pt x="52" y="0"/>
                    <a:pt x="68" y="0"/>
                  </a:cubicBezTo>
                  <a:cubicBezTo>
                    <a:pt x="84" y="0"/>
                    <a:pt x="98" y="13"/>
                    <a:pt x="98" y="28"/>
                  </a:cubicBezTo>
                  <a:cubicBezTo>
                    <a:pt x="98" y="43"/>
                    <a:pt x="84" y="56"/>
                    <a:pt x="68" y="56"/>
                  </a:cubicBezTo>
                  <a:cubicBezTo>
                    <a:pt x="52" y="56"/>
                    <a:pt x="39" y="43"/>
                    <a:pt x="39" y="28"/>
                  </a:cubicBezTo>
                  <a:moveTo>
                    <a:pt x="177" y="221"/>
                  </a:moveTo>
                  <a:cubicBezTo>
                    <a:pt x="177" y="145"/>
                    <a:pt x="155" y="116"/>
                    <a:pt x="112" y="116"/>
                  </a:cubicBezTo>
                  <a:cubicBezTo>
                    <a:pt x="71" y="116"/>
                    <a:pt x="50" y="144"/>
                    <a:pt x="50" y="211"/>
                  </a:cubicBezTo>
                  <a:cubicBezTo>
                    <a:pt x="50" y="287"/>
                    <a:pt x="71" y="318"/>
                    <a:pt x="115" y="318"/>
                  </a:cubicBezTo>
                  <a:cubicBezTo>
                    <a:pt x="155" y="318"/>
                    <a:pt x="177" y="288"/>
                    <a:pt x="177" y="221"/>
                  </a:cubicBezTo>
                  <a:moveTo>
                    <a:pt x="129" y="28"/>
                  </a:moveTo>
                  <a:cubicBezTo>
                    <a:pt x="129" y="13"/>
                    <a:pt x="142" y="0"/>
                    <a:pt x="158" y="0"/>
                  </a:cubicBezTo>
                  <a:cubicBezTo>
                    <a:pt x="174" y="0"/>
                    <a:pt x="187" y="13"/>
                    <a:pt x="187" y="28"/>
                  </a:cubicBezTo>
                  <a:cubicBezTo>
                    <a:pt x="187" y="43"/>
                    <a:pt x="174" y="56"/>
                    <a:pt x="158" y="56"/>
                  </a:cubicBezTo>
                  <a:cubicBezTo>
                    <a:pt x="142" y="56"/>
                    <a:pt x="129" y="43"/>
                    <a:pt x="129" y="28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CF5AC0DA-8E61-4189-8265-FACEEFC23A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2963" y="5907088"/>
              <a:ext cx="153988" cy="214313"/>
            </a:xfrm>
            <a:custGeom>
              <a:avLst/>
              <a:gdLst>
                <a:gd name="T0" fmla="*/ 0 w 170"/>
                <a:gd name="T1" fmla="*/ 221 h 234"/>
                <a:gd name="T2" fmla="*/ 19 w 170"/>
                <a:gd name="T3" fmla="*/ 216 h 234"/>
                <a:gd name="T4" fmla="*/ 31 w 170"/>
                <a:gd name="T5" fmla="*/ 193 h 234"/>
                <a:gd name="T6" fmla="*/ 31 w 170"/>
                <a:gd name="T7" fmla="*/ 54 h 234"/>
                <a:gd name="T8" fmla="*/ 17 w 170"/>
                <a:gd name="T9" fmla="*/ 30 h 234"/>
                <a:gd name="T10" fmla="*/ 0 w 170"/>
                <a:gd name="T11" fmla="*/ 22 h 234"/>
                <a:gd name="T12" fmla="*/ 0 w 170"/>
                <a:gd name="T13" fmla="*/ 10 h 234"/>
                <a:gd name="T14" fmla="*/ 71 w 170"/>
                <a:gd name="T15" fmla="*/ 1 h 234"/>
                <a:gd name="T16" fmla="*/ 75 w 170"/>
                <a:gd name="T17" fmla="*/ 4 h 234"/>
                <a:gd name="T18" fmla="*/ 73 w 170"/>
                <a:gd name="T19" fmla="*/ 30 h 234"/>
                <a:gd name="T20" fmla="*/ 75 w 170"/>
                <a:gd name="T21" fmla="*/ 30 h 234"/>
                <a:gd name="T22" fmla="*/ 141 w 170"/>
                <a:gd name="T23" fmla="*/ 0 h 234"/>
                <a:gd name="T24" fmla="*/ 170 w 170"/>
                <a:gd name="T25" fmla="*/ 27 h 234"/>
                <a:gd name="T26" fmla="*/ 146 w 170"/>
                <a:gd name="T27" fmla="*/ 52 h 234"/>
                <a:gd name="T28" fmla="*/ 121 w 170"/>
                <a:gd name="T29" fmla="*/ 38 h 234"/>
                <a:gd name="T30" fmla="*/ 110 w 170"/>
                <a:gd name="T31" fmla="*/ 30 h 234"/>
                <a:gd name="T32" fmla="*/ 75 w 170"/>
                <a:gd name="T33" fmla="*/ 50 h 234"/>
                <a:gd name="T34" fmla="*/ 75 w 170"/>
                <a:gd name="T35" fmla="*/ 193 h 234"/>
                <a:gd name="T36" fmla="*/ 87 w 170"/>
                <a:gd name="T37" fmla="*/ 216 h 234"/>
                <a:gd name="T38" fmla="*/ 110 w 170"/>
                <a:gd name="T39" fmla="*/ 221 h 234"/>
                <a:gd name="T40" fmla="*/ 110 w 170"/>
                <a:gd name="T41" fmla="*/ 234 h 234"/>
                <a:gd name="T42" fmla="*/ 0 w 170"/>
                <a:gd name="T43" fmla="*/ 234 h 234"/>
                <a:gd name="T44" fmla="*/ 0 w 170"/>
                <a:gd name="T45" fmla="*/ 2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0" h="234">
                  <a:moveTo>
                    <a:pt x="0" y="221"/>
                  </a:moveTo>
                  <a:cubicBezTo>
                    <a:pt x="19" y="216"/>
                    <a:pt x="19" y="216"/>
                    <a:pt x="19" y="216"/>
                  </a:cubicBezTo>
                  <a:cubicBezTo>
                    <a:pt x="28" y="214"/>
                    <a:pt x="31" y="210"/>
                    <a:pt x="31" y="193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37"/>
                    <a:pt x="29" y="36"/>
                    <a:pt x="17" y="3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91" y="15"/>
                    <a:pt x="118" y="0"/>
                    <a:pt x="141" y="0"/>
                  </a:cubicBezTo>
                  <a:cubicBezTo>
                    <a:pt x="159" y="0"/>
                    <a:pt x="170" y="10"/>
                    <a:pt x="170" y="27"/>
                  </a:cubicBezTo>
                  <a:cubicBezTo>
                    <a:pt x="170" y="43"/>
                    <a:pt x="159" y="52"/>
                    <a:pt x="146" y="52"/>
                  </a:cubicBezTo>
                  <a:cubicBezTo>
                    <a:pt x="129" y="52"/>
                    <a:pt x="125" y="47"/>
                    <a:pt x="121" y="38"/>
                  </a:cubicBezTo>
                  <a:cubicBezTo>
                    <a:pt x="118" y="31"/>
                    <a:pt x="115" y="30"/>
                    <a:pt x="110" y="30"/>
                  </a:cubicBezTo>
                  <a:cubicBezTo>
                    <a:pt x="101" y="30"/>
                    <a:pt x="83" y="41"/>
                    <a:pt x="75" y="50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5" y="212"/>
                    <a:pt x="78" y="214"/>
                    <a:pt x="87" y="216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0" y="234"/>
                    <a:pt x="0" y="234"/>
                    <a:pt x="0" y="234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38DFB056-3B95-47A0-8F8E-4DCDE25A6F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06950" y="5808663"/>
              <a:ext cx="222250" cy="317500"/>
            </a:xfrm>
            <a:custGeom>
              <a:avLst/>
              <a:gdLst>
                <a:gd name="T0" fmla="*/ 33 w 245"/>
                <a:gd name="T1" fmla="*/ 330 h 347"/>
                <a:gd name="T2" fmla="*/ 33 w 245"/>
                <a:gd name="T3" fmla="*/ 52 h 347"/>
                <a:gd name="T4" fmla="*/ 20 w 245"/>
                <a:gd name="T5" fmla="*/ 28 h 347"/>
                <a:gd name="T6" fmla="*/ 0 w 245"/>
                <a:gd name="T7" fmla="*/ 20 h 347"/>
                <a:gd name="T8" fmla="*/ 0 w 245"/>
                <a:gd name="T9" fmla="*/ 7 h 347"/>
                <a:gd name="T10" fmla="*/ 76 w 245"/>
                <a:gd name="T11" fmla="*/ 0 h 347"/>
                <a:gd name="T12" fmla="*/ 80 w 245"/>
                <a:gd name="T13" fmla="*/ 3 h 347"/>
                <a:gd name="T14" fmla="*/ 77 w 245"/>
                <a:gd name="T15" fmla="*/ 56 h 347"/>
                <a:gd name="T16" fmla="*/ 77 w 245"/>
                <a:gd name="T17" fmla="*/ 96 h 347"/>
                <a:gd name="T18" fmla="*/ 75 w 245"/>
                <a:gd name="T19" fmla="*/ 134 h 347"/>
                <a:gd name="T20" fmla="*/ 77 w 245"/>
                <a:gd name="T21" fmla="*/ 134 h 347"/>
                <a:gd name="T22" fmla="*/ 155 w 245"/>
                <a:gd name="T23" fmla="*/ 107 h 347"/>
                <a:gd name="T24" fmla="*/ 245 w 245"/>
                <a:gd name="T25" fmla="*/ 217 h 347"/>
                <a:gd name="T26" fmla="*/ 117 w 245"/>
                <a:gd name="T27" fmla="*/ 347 h 347"/>
                <a:gd name="T28" fmla="*/ 33 w 245"/>
                <a:gd name="T29" fmla="*/ 330 h 347"/>
                <a:gd name="T30" fmla="*/ 198 w 245"/>
                <a:gd name="T31" fmla="*/ 226 h 347"/>
                <a:gd name="T32" fmla="*/ 133 w 245"/>
                <a:gd name="T33" fmla="*/ 136 h 347"/>
                <a:gd name="T34" fmla="*/ 77 w 245"/>
                <a:gd name="T35" fmla="*/ 151 h 347"/>
                <a:gd name="T36" fmla="*/ 77 w 245"/>
                <a:gd name="T37" fmla="*/ 311 h 347"/>
                <a:gd name="T38" fmla="*/ 122 w 245"/>
                <a:gd name="T39" fmla="*/ 327 h 347"/>
                <a:gd name="T40" fmla="*/ 198 w 245"/>
                <a:gd name="T41" fmla="*/ 22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5" h="347">
                  <a:moveTo>
                    <a:pt x="33" y="330"/>
                  </a:moveTo>
                  <a:cubicBezTo>
                    <a:pt x="33" y="52"/>
                    <a:pt x="33" y="52"/>
                    <a:pt x="33" y="52"/>
                  </a:cubicBezTo>
                  <a:cubicBezTo>
                    <a:pt x="33" y="34"/>
                    <a:pt x="29" y="33"/>
                    <a:pt x="20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7" y="21"/>
                    <a:pt x="77" y="56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7" y="116"/>
                    <a:pt x="75" y="134"/>
                    <a:pt x="75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96" y="120"/>
                    <a:pt x="125" y="107"/>
                    <a:pt x="155" y="107"/>
                  </a:cubicBezTo>
                  <a:cubicBezTo>
                    <a:pt x="198" y="107"/>
                    <a:pt x="245" y="132"/>
                    <a:pt x="245" y="217"/>
                  </a:cubicBezTo>
                  <a:cubicBezTo>
                    <a:pt x="245" y="302"/>
                    <a:pt x="191" y="347"/>
                    <a:pt x="117" y="347"/>
                  </a:cubicBezTo>
                  <a:cubicBezTo>
                    <a:pt x="83" y="347"/>
                    <a:pt x="58" y="343"/>
                    <a:pt x="33" y="330"/>
                  </a:cubicBezTo>
                  <a:moveTo>
                    <a:pt x="198" y="226"/>
                  </a:moveTo>
                  <a:cubicBezTo>
                    <a:pt x="198" y="165"/>
                    <a:pt x="172" y="136"/>
                    <a:pt x="133" y="136"/>
                  </a:cubicBezTo>
                  <a:cubicBezTo>
                    <a:pt x="103" y="136"/>
                    <a:pt x="88" y="145"/>
                    <a:pt x="77" y="151"/>
                  </a:cubicBezTo>
                  <a:cubicBezTo>
                    <a:pt x="77" y="311"/>
                    <a:pt x="77" y="311"/>
                    <a:pt x="77" y="311"/>
                  </a:cubicBezTo>
                  <a:cubicBezTo>
                    <a:pt x="90" y="322"/>
                    <a:pt x="103" y="327"/>
                    <a:pt x="122" y="327"/>
                  </a:cubicBezTo>
                  <a:cubicBezTo>
                    <a:pt x="173" y="327"/>
                    <a:pt x="198" y="300"/>
                    <a:pt x="198" y="226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9A2375DE-3B19-4D3D-8304-BF2FC325B7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1900" y="5908675"/>
              <a:ext cx="227013" cy="217488"/>
            </a:xfrm>
            <a:custGeom>
              <a:avLst/>
              <a:gdLst>
                <a:gd name="T0" fmla="*/ 31 w 250"/>
                <a:gd name="T1" fmla="*/ 180 h 239"/>
                <a:gd name="T2" fmla="*/ 31 w 250"/>
                <a:gd name="T3" fmla="*/ 49 h 239"/>
                <a:gd name="T4" fmla="*/ 19 w 250"/>
                <a:gd name="T5" fmla="*/ 28 h 239"/>
                <a:gd name="T6" fmla="*/ 0 w 250"/>
                <a:gd name="T7" fmla="*/ 20 h 239"/>
                <a:gd name="T8" fmla="*/ 0 w 250"/>
                <a:gd name="T9" fmla="*/ 7 h 239"/>
                <a:gd name="T10" fmla="*/ 69 w 250"/>
                <a:gd name="T11" fmla="*/ 0 h 239"/>
                <a:gd name="T12" fmla="*/ 75 w 250"/>
                <a:gd name="T13" fmla="*/ 4 h 239"/>
                <a:gd name="T14" fmla="*/ 75 w 250"/>
                <a:gd name="T15" fmla="*/ 170 h 239"/>
                <a:gd name="T16" fmla="*/ 114 w 250"/>
                <a:gd name="T17" fmla="*/ 210 h 239"/>
                <a:gd name="T18" fmla="*/ 175 w 250"/>
                <a:gd name="T19" fmla="*/ 193 h 239"/>
                <a:gd name="T20" fmla="*/ 175 w 250"/>
                <a:gd name="T21" fmla="*/ 49 h 239"/>
                <a:gd name="T22" fmla="*/ 163 w 250"/>
                <a:gd name="T23" fmla="*/ 28 h 239"/>
                <a:gd name="T24" fmla="*/ 145 w 250"/>
                <a:gd name="T25" fmla="*/ 20 h 239"/>
                <a:gd name="T26" fmla="*/ 145 w 250"/>
                <a:gd name="T27" fmla="*/ 7 h 239"/>
                <a:gd name="T28" fmla="*/ 214 w 250"/>
                <a:gd name="T29" fmla="*/ 0 h 239"/>
                <a:gd name="T30" fmla="*/ 220 w 250"/>
                <a:gd name="T31" fmla="*/ 4 h 239"/>
                <a:gd name="T32" fmla="*/ 220 w 250"/>
                <a:gd name="T33" fmla="*/ 182 h 239"/>
                <a:gd name="T34" fmla="*/ 233 w 250"/>
                <a:gd name="T35" fmla="*/ 210 h 239"/>
                <a:gd name="T36" fmla="*/ 250 w 250"/>
                <a:gd name="T37" fmla="*/ 217 h 239"/>
                <a:gd name="T38" fmla="*/ 250 w 250"/>
                <a:gd name="T39" fmla="*/ 229 h 239"/>
                <a:gd name="T40" fmla="*/ 180 w 250"/>
                <a:gd name="T41" fmla="*/ 239 h 239"/>
                <a:gd name="T42" fmla="*/ 175 w 250"/>
                <a:gd name="T43" fmla="*/ 235 h 239"/>
                <a:gd name="T44" fmla="*/ 177 w 250"/>
                <a:gd name="T45" fmla="*/ 208 h 239"/>
                <a:gd name="T46" fmla="*/ 176 w 250"/>
                <a:gd name="T47" fmla="*/ 208 h 239"/>
                <a:gd name="T48" fmla="*/ 91 w 250"/>
                <a:gd name="T49" fmla="*/ 239 h 239"/>
                <a:gd name="T50" fmla="*/ 31 w 250"/>
                <a:gd name="T51" fmla="*/ 18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0" h="239">
                  <a:moveTo>
                    <a:pt x="31" y="180"/>
                  </a:moveTo>
                  <a:cubicBezTo>
                    <a:pt x="31" y="49"/>
                    <a:pt x="31" y="49"/>
                    <a:pt x="31" y="49"/>
                  </a:cubicBezTo>
                  <a:cubicBezTo>
                    <a:pt x="31" y="32"/>
                    <a:pt x="29" y="32"/>
                    <a:pt x="19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5" y="196"/>
                    <a:pt x="87" y="210"/>
                    <a:pt x="114" y="210"/>
                  </a:cubicBezTo>
                  <a:cubicBezTo>
                    <a:pt x="136" y="210"/>
                    <a:pt x="159" y="200"/>
                    <a:pt x="175" y="193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32"/>
                    <a:pt x="174" y="32"/>
                    <a:pt x="163" y="28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7"/>
                    <a:pt x="145" y="7"/>
                    <a:pt x="145" y="7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20" y="202"/>
                    <a:pt x="223" y="205"/>
                    <a:pt x="233" y="210"/>
                  </a:cubicBezTo>
                  <a:cubicBezTo>
                    <a:pt x="250" y="217"/>
                    <a:pt x="250" y="217"/>
                    <a:pt x="250" y="217"/>
                  </a:cubicBezTo>
                  <a:cubicBezTo>
                    <a:pt x="250" y="229"/>
                    <a:pt x="250" y="229"/>
                    <a:pt x="250" y="229"/>
                  </a:cubicBezTo>
                  <a:cubicBezTo>
                    <a:pt x="180" y="239"/>
                    <a:pt x="180" y="239"/>
                    <a:pt x="180" y="239"/>
                  </a:cubicBezTo>
                  <a:cubicBezTo>
                    <a:pt x="175" y="235"/>
                    <a:pt x="175" y="235"/>
                    <a:pt x="175" y="235"/>
                  </a:cubicBezTo>
                  <a:cubicBezTo>
                    <a:pt x="177" y="208"/>
                    <a:pt x="177" y="208"/>
                    <a:pt x="177" y="208"/>
                  </a:cubicBezTo>
                  <a:cubicBezTo>
                    <a:pt x="176" y="208"/>
                    <a:pt x="176" y="208"/>
                    <a:pt x="176" y="208"/>
                  </a:cubicBezTo>
                  <a:cubicBezTo>
                    <a:pt x="152" y="224"/>
                    <a:pt x="122" y="239"/>
                    <a:pt x="91" y="239"/>
                  </a:cubicBezTo>
                  <a:cubicBezTo>
                    <a:pt x="53" y="239"/>
                    <a:pt x="31" y="218"/>
                    <a:pt x="31" y="18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271CE2FD-F301-4D84-A8B7-010E9182F1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9550" y="5907088"/>
              <a:ext cx="227013" cy="214313"/>
            </a:xfrm>
            <a:custGeom>
              <a:avLst/>
              <a:gdLst>
                <a:gd name="T0" fmla="*/ 0 w 250"/>
                <a:gd name="T1" fmla="*/ 221 h 234"/>
                <a:gd name="T2" fmla="*/ 19 w 250"/>
                <a:gd name="T3" fmla="*/ 216 h 234"/>
                <a:gd name="T4" fmla="*/ 31 w 250"/>
                <a:gd name="T5" fmla="*/ 193 h 234"/>
                <a:gd name="T6" fmla="*/ 31 w 250"/>
                <a:gd name="T7" fmla="*/ 54 h 234"/>
                <a:gd name="T8" fmla="*/ 17 w 250"/>
                <a:gd name="T9" fmla="*/ 30 h 234"/>
                <a:gd name="T10" fmla="*/ 0 w 250"/>
                <a:gd name="T11" fmla="*/ 22 h 234"/>
                <a:gd name="T12" fmla="*/ 0 w 250"/>
                <a:gd name="T13" fmla="*/ 10 h 234"/>
                <a:gd name="T14" fmla="*/ 71 w 250"/>
                <a:gd name="T15" fmla="*/ 1 h 234"/>
                <a:gd name="T16" fmla="*/ 75 w 250"/>
                <a:gd name="T17" fmla="*/ 4 h 234"/>
                <a:gd name="T18" fmla="*/ 73 w 250"/>
                <a:gd name="T19" fmla="*/ 29 h 234"/>
                <a:gd name="T20" fmla="*/ 75 w 250"/>
                <a:gd name="T21" fmla="*/ 29 h 234"/>
                <a:gd name="T22" fmla="*/ 159 w 250"/>
                <a:gd name="T23" fmla="*/ 0 h 234"/>
                <a:gd name="T24" fmla="*/ 220 w 250"/>
                <a:gd name="T25" fmla="*/ 60 h 234"/>
                <a:gd name="T26" fmla="*/ 220 w 250"/>
                <a:gd name="T27" fmla="*/ 193 h 234"/>
                <a:gd name="T28" fmla="*/ 232 w 250"/>
                <a:gd name="T29" fmla="*/ 216 h 234"/>
                <a:gd name="T30" fmla="*/ 250 w 250"/>
                <a:gd name="T31" fmla="*/ 221 h 234"/>
                <a:gd name="T32" fmla="*/ 250 w 250"/>
                <a:gd name="T33" fmla="*/ 234 h 234"/>
                <a:gd name="T34" fmla="*/ 145 w 250"/>
                <a:gd name="T35" fmla="*/ 234 h 234"/>
                <a:gd name="T36" fmla="*/ 145 w 250"/>
                <a:gd name="T37" fmla="*/ 221 h 234"/>
                <a:gd name="T38" fmla="*/ 164 w 250"/>
                <a:gd name="T39" fmla="*/ 216 h 234"/>
                <a:gd name="T40" fmla="*/ 175 w 250"/>
                <a:gd name="T41" fmla="*/ 193 h 234"/>
                <a:gd name="T42" fmla="*/ 175 w 250"/>
                <a:gd name="T43" fmla="*/ 72 h 234"/>
                <a:gd name="T44" fmla="*/ 136 w 250"/>
                <a:gd name="T45" fmla="*/ 30 h 234"/>
                <a:gd name="T46" fmla="*/ 75 w 250"/>
                <a:gd name="T47" fmla="*/ 44 h 234"/>
                <a:gd name="T48" fmla="*/ 75 w 250"/>
                <a:gd name="T49" fmla="*/ 193 h 234"/>
                <a:gd name="T50" fmla="*/ 87 w 250"/>
                <a:gd name="T51" fmla="*/ 216 h 234"/>
                <a:gd name="T52" fmla="*/ 105 w 250"/>
                <a:gd name="T53" fmla="*/ 221 h 234"/>
                <a:gd name="T54" fmla="*/ 105 w 250"/>
                <a:gd name="T55" fmla="*/ 234 h 234"/>
                <a:gd name="T56" fmla="*/ 0 w 250"/>
                <a:gd name="T57" fmla="*/ 234 h 234"/>
                <a:gd name="T58" fmla="*/ 0 w 250"/>
                <a:gd name="T59" fmla="*/ 2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34">
                  <a:moveTo>
                    <a:pt x="0" y="221"/>
                  </a:moveTo>
                  <a:cubicBezTo>
                    <a:pt x="19" y="216"/>
                    <a:pt x="19" y="216"/>
                    <a:pt x="19" y="216"/>
                  </a:cubicBezTo>
                  <a:cubicBezTo>
                    <a:pt x="28" y="214"/>
                    <a:pt x="31" y="210"/>
                    <a:pt x="31" y="193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37"/>
                    <a:pt x="28" y="36"/>
                    <a:pt x="17" y="3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97" y="14"/>
                    <a:pt x="131" y="0"/>
                    <a:pt x="159" y="0"/>
                  </a:cubicBezTo>
                  <a:cubicBezTo>
                    <a:pt x="204" y="0"/>
                    <a:pt x="220" y="20"/>
                    <a:pt x="220" y="60"/>
                  </a:cubicBezTo>
                  <a:cubicBezTo>
                    <a:pt x="220" y="193"/>
                    <a:pt x="220" y="193"/>
                    <a:pt x="220" y="193"/>
                  </a:cubicBezTo>
                  <a:cubicBezTo>
                    <a:pt x="220" y="210"/>
                    <a:pt x="224" y="214"/>
                    <a:pt x="232" y="216"/>
                  </a:cubicBezTo>
                  <a:cubicBezTo>
                    <a:pt x="250" y="221"/>
                    <a:pt x="250" y="221"/>
                    <a:pt x="250" y="221"/>
                  </a:cubicBezTo>
                  <a:cubicBezTo>
                    <a:pt x="250" y="234"/>
                    <a:pt x="250" y="234"/>
                    <a:pt x="250" y="234"/>
                  </a:cubicBezTo>
                  <a:cubicBezTo>
                    <a:pt x="145" y="234"/>
                    <a:pt x="145" y="234"/>
                    <a:pt x="145" y="234"/>
                  </a:cubicBezTo>
                  <a:cubicBezTo>
                    <a:pt x="145" y="221"/>
                    <a:pt x="145" y="221"/>
                    <a:pt x="145" y="221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73" y="214"/>
                    <a:pt x="175" y="212"/>
                    <a:pt x="175" y="193"/>
                  </a:cubicBezTo>
                  <a:cubicBezTo>
                    <a:pt x="175" y="72"/>
                    <a:pt x="175" y="72"/>
                    <a:pt x="175" y="72"/>
                  </a:cubicBezTo>
                  <a:cubicBezTo>
                    <a:pt x="175" y="41"/>
                    <a:pt x="165" y="30"/>
                    <a:pt x="136" y="30"/>
                  </a:cubicBezTo>
                  <a:cubicBezTo>
                    <a:pt x="115" y="30"/>
                    <a:pt x="88" y="39"/>
                    <a:pt x="75" y="44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5" y="212"/>
                    <a:pt x="78" y="214"/>
                    <a:pt x="87" y="216"/>
                  </a:cubicBezTo>
                  <a:cubicBezTo>
                    <a:pt x="105" y="221"/>
                    <a:pt x="105" y="221"/>
                    <a:pt x="105" y="221"/>
                  </a:cubicBezTo>
                  <a:cubicBezTo>
                    <a:pt x="105" y="234"/>
                    <a:pt x="105" y="234"/>
                    <a:pt x="105" y="234"/>
                  </a:cubicBezTo>
                  <a:cubicBezTo>
                    <a:pt x="0" y="234"/>
                    <a:pt x="0" y="234"/>
                    <a:pt x="0" y="234"/>
                  </a:cubicBezTo>
                  <a:lnTo>
                    <a:pt x="0" y="2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E90F75AD-2D38-46F6-AE71-ED0666270E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32438" y="5808663"/>
              <a:ext cx="219075" cy="317500"/>
            </a:xfrm>
            <a:custGeom>
              <a:avLst/>
              <a:gdLst>
                <a:gd name="T0" fmla="*/ 0 w 242"/>
                <a:gd name="T1" fmla="*/ 235 h 347"/>
                <a:gd name="T2" fmla="*/ 126 w 242"/>
                <a:gd name="T3" fmla="*/ 107 h 347"/>
                <a:gd name="T4" fmla="*/ 169 w 242"/>
                <a:gd name="T5" fmla="*/ 113 h 347"/>
                <a:gd name="T6" fmla="*/ 167 w 242"/>
                <a:gd name="T7" fmla="*/ 79 h 347"/>
                <a:gd name="T8" fmla="*/ 167 w 242"/>
                <a:gd name="T9" fmla="*/ 52 h 347"/>
                <a:gd name="T10" fmla="*/ 154 w 242"/>
                <a:gd name="T11" fmla="*/ 28 h 347"/>
                <a:gd name="T12" fmla="*/ 135 w 242"/>
                <a:gd name="T13" fmla="*/ 20 h 347"/>
                <a:gd name="T14" fmla="*/ 135 w 242"/>
                <a:gd name="T15" fmla="*/ 7 h 347"/>
                <a:gd name="T16" fmla="*/ 210 w 242"/>
                <a:gd name="T17" fmla="*/ 0 h 347"/>
                <a:gd name="T18" fmla="*/ 215 w 242"/>
                <a:gd name="T19" fmla="*/ 3 h 347"/>
                <a:gd name="T20" fmla="*/ 212 w 242"/>
                <a:gd name="T21" fmla="*/ 56 h 347"/>
                <a:gd name="T22" fmla="*/ 212 w 242"/>
                <a:gd name="T23" fmla="*/ 290 h 347"/>
                <a:gd name="T24" fmla="*/ 225 w 242"/>
                <a:gd name="T25" fmla="*/ 318 h 347"/>
                <a:gd name="T26" fmla="*/ 242 w 242"/>
                <a:gd name="T27" fmla="*/ 325 h 347"/>
                <a:gd name="T28" fmla="*/ 242 w 242"/>
                <a:gd name="T29" fmla="*/ 337 h 347"/>
                <a:gd name="T30" fmla="*/ 171 w 242"/>
                <a:gd name="T31" fmla="*/ 347 h 347"/>
                <a:gd name="T32" fmla="*/ 168 w 242"/>
                <a:gd name="T33" fmla="*/ 344 h 347"/>
                <a:gd name="T34" fmla="*/ 170 w 242"/>
                <a:gd name="T35" fmla="*/ 320 h 347"/>
                <a:gd name="T36" fmla="*/ 168 w 242"/>
                <a:gd name="T37" fmla="*/ 320 h 347"/>
                <a:gd name="T38" fmla="*/ 90 w 242"/>
                <a:gd name="T39" fmla="*/ 347 h 347"/>
                <a:gd name="T40" fmla="*/ 0 w 242"/>
                <a:gd name="T41" fmla="*/ 235 h 347"/>
                <a:gd name="T42" fmla="*/ 167 w 242"/>
                <a:gd name="T43" fmla="*/ 302 h 347"/>
                <a:gd name="T44" fmla="*/ 167 w 242"/>
                <a:gd name="T45" fmla="*/ 146 h 347"/>
                <a:gd name="T46" fmla="*/ 123 w 242"/>
                <a:gd name="T47" fmla="*/ 127 h 347"/>
                <a:gd name="T48" fmla="*/ 47 w 242"/>
                <a:gd name="T49" fmla="*/ 226 h 347"/>
                <a:gd name="T50" fmla="*/ 115 w 242"/>
                <a:gd name="T51" fmla="*/ 316 h 347"/>
                <a:gd name="T52" fmla="*/ 167 w 242"/>
                <a:gd name="T53" fmla="*/ 302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2" h="347">
                  <a:moveTo>
                    <a:pt x="0" y="235"/>
                  </a:moveTo>
                  <a:cubicBezTo>
                    <a:pt x="0" y="148"/>
                    <a:pt x="62" y="107"/>
                    <a:pt x="126" y="107"/>
                  </a:cubicBezTo>
                  <a:cubicBezTo>
                    <a:pt x="145" y="107"/>
                    <a:pt x="160" y="110"/>
                    <a:pt x="169" y="113"/>
                  </a:cubicBezTo>
                  <a:cubicBezTo>
                    <a:pt x="169" y="113"/>
                    <a:pt x="167" y="95"/>
                    <a:pt x="167" y="79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34"/>
                    <a:pt x="164" y="33"/>
                    <a:pt x="154" y="28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5" y="3"/>
                    <a:pt x="212" y="21"/>
                    <a:pt x="212" y="56"/>
                  </a:cubicBezTo>
                  <a:cubicBezTo>
                    <a:pt x="212" y="290"/>
                    <a:pt x="212" y="290"/>
                    <a:pt x="212" y="290"/>
                  </a:cubicBezTo>
                  <a:cubicBezTo>
                    <a:pt x="212" y="310"/>
                    <a:pt x="215" y="313"/>
                    <a:pt x="225" y="318"/>
                  </a:cubicBezTo>
                  <a:cubicBezTo>
                    <a:pt x="242" y="325"/>
                    <a:pt x="242" y="325"/>
                    <a:pt x="242" y="325"/>
                  </a:cubicBezTo>
                  <a:cubicBezTo>
                    <a:pt x="242" y="337"/>
                    <a:pt x="242" y="337"/>
                    <a:pt x="242" y="337"/>
                  </a:cubicBezTo>
                  <a:cubicBezTo>
                    <a:pt x="171" y="347"/>
                    <a:pt x="171" y="347"/>
                    <a:pt x="171" y="347"/>
                  </a:cubicBezTo>
                  <a:cubicBezTo>
                    <a:pt x="168" y="344"/>
                    <a:pt x="168" y="344"/>
                    <a:pt x="168" y="344"/>
                  </a:cubicBezTo>
                  <a:cubicBezTo>
                    <a:pt x="170" y="320"/>
                    <a:pt x="170" y="320"/>
                    <a:pt x="170" y="320"/>
                  </a:cubicBezTo>
                  <a:cubicBezTo>
                    <a:pt x="168" y="320"/>
                    <a:pt x="168" y="320"/>
                    <a:pt x="168" y="320"/>
                  </a:cubicBezTo>
                  <a:cubicBezTo>
                    <a:pt x="149" y="335"/>
                    <a:pt x="120" y="347"/>
                    <a:pt x="90" y="347"/>
                  </a:cubicBezTo>
                  <a:cubicBezTo>
                    <a:pt x="47" y="347"/>
                    <a:pt x="0" y="319"/>
                    <a:pt x="0" y="235"/>
                  </a:cubicBezTo>
                  <a:moveTo>
                    <a:pt x="167" y="302"/>
                  </a:moveTo>
                  <a:cubicBezTo>
                    <a:pt x="167" y="146"/>
                    <a:pt x="167" y="146"/>
                    <a:pt x="167" y="146"/>
                  </a:cubicBezTo>
                  <a:cubicBezTo>
                    <a:pt x="157" y="136"/>
                    <a:pt x="144" y="127"/>
                    <a:pt x="123" y="127"/>
                  </a:cubicBezTo>
                  <a:cubicBezTo>
                    <a:pt x="76" y="127"/>
                    <a:pt x="47" y="153"/>
                    <a:pt x="47" y="226"/>
                  </a:cubicBezTo>
                  <a:cubicBezTo>
                    <a:pt x="47" y="290"/>
                    <a:pt x="71" y="316"/>
                    <a:pt x="115" y="316"/>
                  </a:cubicBezTo>
                  <a:cubicBezTo>
                    <a:pt x="142" y="316"/>
                    <a:pt x="157" y="307"/>
                    <a:pt x="167" y="302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DE162B07-D0D9-4E1C-AB3D-8AE6855EEE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5800" y="5907088"/>
              <a:ext cx="182563" cy="219075"/>
            </a:xfrm>
            <a:custGeom>
              <a:avLst/>
              <a:gdLst>
                <a:gd name="T0" fmla="*/ 0 w 201"/>
                <a:gd name="T1" fmla="*/ 118 h 240"/>
                <a:gd name="T2" fmla="*/ 110 w 201"/>
                <a:gd name="T3" fmla="*/ 0 h 240"/>
                <a:gd name="T4" fmla="*/ 201 w 201"/>
                <a:gd name="T5" fmla="*/ 114 h 240"/>
                <a:gd name="T6" fmla="*/ 47 w 201"/>
                <a:gd name="T7" fmla="*/ 114 h 240"/>
                <a:gd name="T8" fmla="*/ 125 w 201"/>
                <a:gd name="T9" fmla="*/ 211 h 240"/>
                <a:gd name="T10" fmla="*/ 197 w 201"/>
                <a:gd name="T11" fmla="*/ 192 h 240"/>
                <a:gd name="T12" fmla="*/ 197 w 201"/>
                <a:gd name="T13" fmla="*/ 210 h 240"/>
                <a:gd name="T14" fmla="*/ 110 w 201"/>
                <a:gd name="T15" fmla="*/ 240 h 240"/>
                <a:gd name="T16" fmla="*/ 0 w 201"/>
                <a:gd name="T17" fmla="*/ 118 h 240"/>
                <a:gd name="T18" fmla="*/ 48 w 201"/>
                <a:gd name="T19" fmla="*/ 95 h 240"/>
                <a:gd name="T20" fmla="*/ 151 w 201"/>
                <a:gd name="T21" fmla="*/ 90 h 240"/>
                <a:gd name="T22" fmla="*/ 108 w 201"/>
                <a:gd name="T23" fmla="*/ 19 h 240"/>
                <a:gd name="T24" fmla="*/ 48 w 201"/>
                <a:gd name="T25" fmla="*/ 9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40">
                  <a:moveTo>
                    <a:pt x="0" y="118"/>
                  </a:moveTo>
                  <a:cubicBezTo>
                    <a:pt x="0" y="47"/>
                    <a:pt x="51" y="0"/>
                    <a:pt x="110" y="0"/>
                  </a:cubicBezTo>
                  <a:cubicBezTo>
                    <a:pt x="167" y="0"/>
                    <a:pt x="201" y="31"/>
                    <a:pt x="201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48" y="182"/>
                    <a:pt x="79" y="211"/>
                    <a:pt x="125" y="211"/>
                  </a:cubicBezTo>
                  <a:cubicBezTo>
                    <a:pt x="159" y="211"/>
                    <a:pt x="180" y="200"/>
                    <a:pt x="197" y="192"/>
                  </a:cubicBezTo>
                  <a:cubicBezTo>
                    <a:pt x="197" y="210"/>
                    <a:pt x="197" y="210"/>
                    <a:pt x="197" y="210"/>
                  </a:cubicBezTo>
                  <a:cubicBezTo>
                    <a:pt x="185" y="220"/>
                    <a:pt x="153" y="240"/>
                    <a:pt x="110" y="240"/>
                  </a:cubicBezTo>
                  <a:cubicBezTo>
                    <a:pt x="36" y="240"/>
                    <a:pt x="0" y="191"/>
                    <a:pt x="0" y="118"/>
                  </a:cubicBezTo>
                  <a:moveTo>
                    <a:pt x="48" y="95"/>
                  </a:moveTo>
                  <a:cubicBezTo>
                    <a:pt x="151" y="90"/>
                    <a:pt x="151" y="90"/>
                    <a:pt x="151" y="90"/>
                  </a:cubicBezTo>
                  <a:cubicBezTo>
                    <a:pt x="151" y="38"/>
                    <a:pt x="143" y="19"/>
                    <a:pt x="108" y="19"/>
                  </a:cubicBezTo>
                  <a:cubicBezTo>
                    <a:pt x="76" y="19"/>
                    <a:pt x="51" y="42"/>
                    <a:pt x="48" y="95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FE06A334-722C-4255-9E49-B02235CB56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650" y="5862638"/>
              <a:ext cx="128588" cy="263525"/>
            </a:xfrm>
            <a:custGeom>
              <a:avLst/>
              <a:gdLst>
                <a:gd name="T0" fmla="*/ 31 w 141"/>
                <a:gd name="T1" fmla="*/ 241 h 288"/>
                <a:gd name="T2" fmla="*/ 31 w 141"/>
                <a:gd name="T3" fmla="*/ 79 h 288"/>
                <a:gd name="T4" fmla="*/ 0 w 141"/>
                <a:gd name="T5" fmla="*/ 79 h 288"/>
                <a:gd name="T6" fmla="*/ 0 w 141"/>
                <a:gd name="T7" fmla="*/ 66 h 288"/>
                <a:gd name="T8" fmla="*/ 58 w 141"/>
                <a:gd name="T9" fmla="*/ 0 h 288"/>
                <a:gd name="T10" fmla="*/ 76 w 141"/>
                <a:gd name="T11" fmla="*/ 0 h 288"/>
                <a:gd name="T12" fmla="*/ 76 w 141"/>
                <a:gd name="T13" fmla="*/ 55 h 288"/>
                <a:gd name="T14" fmla="*/ 140 w 141"/>
                <a:gd name="T15" fmla="*/ 55 h 288"/>
                <a:gd name="T16" fmla="*/ 134 w 141"/>
                <a:gd name="T17" fmla="*/ 79 h 288"/>
                <a:gd name="T18" fmla="*/ 76 w 141"/>
                <a:gd name="T19" fmla="*/ 79 h 288"/>
                <a:gd name="T20" fmla="*/ 76 w 141"/>
                <a:gd name="T21" fmla="*/ 234 h 288"/>
                <a:gd name="T22" fmla="*/ 106 w 141"/>
                <a:gd name="T23" fmla="*/ 262 h 288"/>
                <a:gd name="T24" fmla="*/ 141 w 141"/>
                <a:gd name="T25" fmla="*/ 256 h 288"/>
                <a:gd name="T26" fmla="*/ 141 w 141"/>
                <a:gd name="T27" fmla="*/ 270 h 288"/>
                <a:gd name="T28" fmla="*/ 83 w 141"/>
                <a:gd name="T29" fmla="*/ 288 h 288"/>
                <a:gd name="T30" fmla="*/ 31 w 141"/>
                <a:gd name="T31" fmla="*/ 24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1" h="288">
                  <a:moveTo>
                    <a:pt x="31" y="241"/>
                  </a:moveTo>
                  <a:cubicBezTo>
                    <a:pt x="31" y="79"/>
                    <a:pt x="31" y="79"/>
                    <a:pt x="31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1" y="57"/>
                    <a:pt x="46" y="36"/>
                    <a:pt x="5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76" y="79"/>
                    <a:pt x="76" y="79"/>
                    <a:pt x="76" y="79"/>
                  </a:cubicBezTo>
                  <a:cubicBezTo>
                    <a:pt x="76" y="234"/>
                    <a:pt x="76" y="234"/>
                    <a:pt x="76" y="234"/>
                  </a:cubicBezTo>
                  <a:cubicBezTo>
                    <a:pt x="76" y="253"/>
                    <a:pt x="86" y="262"/>
                    <a:pt x="106" y="262"/>
                  </a:cubicBezTo>
                  <a:cubicBezTo>
                    <a:pt x="119" y="262"/>
                    <a:pt x="133" y="258"/>
                    <a:pt x="141" y="256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33" y="277"/>
                    <a:pt x="113" y="288"/>
                    <a:pt x="83" y="288"/>
                  </a:cubicBezTo>
                  <a:cubicBezTo>
                    <a:pt x="55" y="288"/>
                    <a:pt x="31" y="275"/>
                    <a:pt x="31" y="241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237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2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1007943" rtl="0" eaLnBrk="1" latinLnBrk="0" hangingPunct="1">
        <a:lnSpc>
          <a:spcPts val="4860"/>
        </a:lnSpc>
        <a:spcBef>
          <a:spcPct val="0"/>
        </a:spcBef>
        <a:buNone/>
        <a:defRPr sz="35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088" indent="-319088" algn="l" defTabSz="1007943" rtl="0" eaLnBrk="1" latinLnBrk="0" hangingPunct="1">
        <a:lnSpc>
          <a:spcPts val="3200"/>
        </a:lnSpc>
        <a:spcBef>
          <a:spcPts val="0"/>
        </a:spcBef>
        <a:buSzPct val="84000"/>
        <a:buFont typeface="Arial" panose="020B0604020202020204" pitchFamily="34" charset="0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7" userDrawn="1">
          <p15:clr>
            <a:srgbClr val="F26B43"/>
          </p15:clr>
        </p15:guide>
        <p15:guide id="3" orient="horz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4" Type="http://schemas.openxmlformats.org/officeDocument/2006/relationships/oleObject" Target="../embeddings/oleObject3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ubrik 1"/>
          <p:cNvSpPr>
            <a:spLocks noGrp="1"/>
          </p:cNvSpPr>
          <p:nvPr>
            <p:ph type="ctrTitle"/>
          </p:nvPr>
        </p:nvSpPr>
        <p:spPr>
          <a:xfrm>
            <a:off x="899094" y="733646"/>
            <a:ext cx="9088041" cy="994790"/>
          </a:xfrm>
        </p:spPr>
        <p:txBody>
          <a:bodyPr/>
          <a:lstStyle/>
          <a:p>
            <a:pPr eaLnBrk="1" hangingPunct="1"/>
            <a:r>
              <a:rPr lang="sv-SE" altLang="sv-SE" sz="6000" b="1" dirty="0"/>
              <a:t>Jaktskyttets ABC II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87068" y="2065312"/>
            <a:ext cx="7484269" cy="165367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v-SE" sz="4000" b="1" dirty="0">
                <a:solidFill>
                  <a:schemeClr val="tx1"/>
                </a:solidFill>
              </a:rPr>
              <a:t>Handbok i jaktskytte</a:t>
            </a:r>
          </a:p>
          <a:p>
            <a:pPr>
              <a:defRPr/>
            </a:pPr>
            <a:r>
              <a:rPr lang="sv-SE" sz="4000" b="1" dirty="0">
                <a:solidFill>
                  <a:schemeClr val="tx1"/>
                </a:solidFill>
              </a:rPr>
              <a:t>för jägare</a:t>
            </a:r>
          </a:p>
        </p:txBody>
      </p:sp>
      <p:pic>
        <p:nvPicPr>
          <p:cNvPr id="4" name="Platshållare för innehåll 3" descr="Förstasida 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27" y="3125972"/>
            <a:ext cx="5506251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676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ubrik 1"/>
          <p:cNvSpPr>
            <a:spLocks noGrp="1"/>
          </p:cNvSpPr>
          <p:nvPr>
            <p:ph type="title"/>
          </p:nvPr>
        </p:nvSpPr>
        <p:spPr>
          <a:xfrm>
            <a:off x="1342533" y="735181"/>
            <a:ext cx="8747765" cy="761005"/>
          </a:xfrm>
        </p:spPr>
        <p:txBody>
          <a:bodyPr/>
          <a:lstStyle/>
          <a:p>
            <a:pPr eaLnBrk="1" hangingPunct="1"/>
            <a:r>
              <a:rPr lang="sv-SE" altLang="sv-SE" sz="3200" b="1" dirty="0"/>
              <a:t>ABC anpassning – kulvapen/kikare.</a:t>
            </a:r>
          </a:p>
        </p:txBody>
      </p:sp>
      <p:sp>
        <p:nvSpPr>
          <p:cNvPr id="11267" name="textruta 2"/>
          <p:cNvSpPr txBox="1">
            <a:spLocks noChangeArrowheads="1"/>
          </p:cNvSpPr>
          <p:nvPr/>
        </p:nvSpPr>
        <p:spPr bwMode="auto">
          <a:xfrm>
            <a:off x="584709" y="1496186"/>
            <a:ext cx="9605925" cy="4891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  1. Kolvlängd.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 Lätt att lyfta vapnet till anläggning, om kolven är för lång kan den ”fastna” i armhålan vid lyft.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Man ska kunna repetera med vapnet kvar i anläggning.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  2. Kikarmontage.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Rätt avstånd till kikarsiktet (normalt 8-9 cm).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  3. Kolvhöjd.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 Kolvkammens höjd anpassas så att siktlinjen för ögat blir rätt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 /rakt in i kikaren, (eller rakt in mot ”öppet riktmedel).</a:t>
            </a:r>
          </a:p>
        </p:txBody>
      </p:sp>
      <p:sp>
        <p:nvSpPr>
          <p:cNvPr id="1126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2256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72456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 anpassning – kolvlängd.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68" y="2283652"/>
            <a:ext cx="3782971" cy="212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29" y="2283652"/>
            <a:ext cx="3729140" cy="2126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ruta 4"/>
          <p:cNvSpPr txBox="1">
            <a:spLocks noChangeArrowheads="1"/>
          </p:cNvSpPr>
          <p:nvPr/>
        </p:nvSpPr>
        <p:spPr bwMode="auto">
          <a:xfrm>
            <a:off x="918830" y="4672299"/>
            <a:ext cx="3758840" cy="13518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Kolvlängd – Mätmetod.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Kolven ska få ”plats”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i underarmen.</a:t>
            </a:r>
          </a:p>
        </p:txBody>
      </p:sp>
      <p:sp>
        <p:nvSpPr>
          <p:cNvPr id="12294" name="textruta 5"/>
          <p:cNvSpPr txBox="1">
            <a:spLocks noChangeArrowheads="1"/>
          </p:cNvSpPr>
          <p:nvPr/>
        </p:nvSpPr>
        <p:spPr bwMode="auto">
          <a:xfrm>
            <a:off x="5596497" y="4647800"/>
            <a:ext cx="3591780" cy="17672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Det ska helst vara möjligt att kunna repetera med vapnet kvar i anläggning.</a:t>
            </a:r>
          </a:p>
        </p:txBody>
      </p:sp>
      <p:sp>
        <p:nvSpPr>
          <p:cNvPr id="7" name="Ellips 6"/>
          <p:cNvSpPr/>
          <p:nvPr/>
        </p:nvSpPr>
        <p:spPr>
          <a:xfrm>
            <a:off x="6001152" y="3155115"/>
            <a:ext cx="53830" cy="787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2296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92927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7060" y="1879424"/>
            <a:ext cx="3543703" cy="323483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v-SE" sz="3600" b="1" dirty="0">
                <a:solidFill>
                  <a:schemeClr val="accent1"/>
                </a:solidFill>
              </a:rPr>
              <a:t>A</a:t>
            </a:r>
            <a:r>
              <a:rPr lang="sv-SE" sz="2800" dirty="0"/>
              <a:t>npassat</a:t>
            </a:r>
            <a:r>
              <a:rPr lang="sv-SE" sz="2800" b="1" dirty="0"/>
              <a:t> </a:t>
            </a:r>
            <a:r>
              <a:rPr lang="sv-SE" sz="2800" dirty="0"/>
              <a:t>vapen</a:t>
            </a:r>
            <a:br>
              <a:rPr lang="sv-SE" sz="2800" dirty="0"/>
            </a:br>
            <a:r>
              <a:rPr lang="sv-SE" sz="2800" dirty="0"/>
              <a:t>+</a:t>
            </a:r>
            <a:r>
              <a:rPr lang="sv-SE" sz="2800" b="1" dirty="0"/>
              <a:t>   </a:t>
            </a:r>
            <a:br>
              <a:rPr lang="sv-SE" sz="2800" dirty="0">
                <a:solidFill>
                  <a:srgbClr val="FF0000"/>
                </a:solidFill>
              </a:rPr>
            </a:br>
            <a:r>
              <a:rPr lang="sv-SE" sz="3600" b="1" dirty="0">
                <a:solidFill>
                  <a:schemeClr val="accent1"/>
                </a:solidFill>
              </a:rPr>
              <a:t>B</a:t>
            </a:r>
            <a:r>
              <a:rPr lang="sv-SE" sz="2800" dirty="0"/>
              <a:t>ra</a:t>
            </a:r>
            <a:r>
              <a:rPr lang="sv-SE" sz="2800" b="1" dirty="0"/>
              <a:t> </a:t>
            </a:r>
            <a:r>
              <a:rPr lang="sv-SE" sz="2800" dirty="0"/>
              <a:t>anläggning </a:t>
            </a:r>
            <a:br>
              <a:rPr lang="sv-SE" sz="2800" dirty="0"/>
            </a:br>
            <a:r>
              <a:rPr lang="sv-SE" sz="2800" dirty="0"/>
              <a:t>=</a:t>
            </a:r>
            <a:br>
              <a:rPr lang="sv-SE" sz="2800" dirty="0"/>
            </a:br>
            <a:r>
              <a:rPr lang="sv-SE" sz="3600" b="1" dirty="0">
                <a:solidFill>
                  <a:schemeClr val="accent1"/>
                </a:solidFill>
              </a:rPr>
              <a:t>C</a:t>
            </a:r>
            <a:r>
              <a:rPr lang="sv-SE" sz="3600" dirty="0"/>
              <a:t> </a:t>
            </a:r>
            <a:r>
              <a:rPr lang="sv-SE" sz="2800" dirty="0"/>
              <a:t>Se rätt</a:t>
            </a:r>
          </a:p>
        </p:txBody>
      </p:sp>
      <p:pic>
        <p:nvPicPr>
          <p:cNvPr id="13315" name="Platshållare för innehåll 3" descr="Förstasida 1_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8760" y="1924567"/>
            <a:ext cx="6974207" cy="4052615"/>
          </a:xfrm>
          <a:solidFill>
            <a:schemeClr val="bg1"/>
          </a:solidFill>
        </p:spPr>
      </p:pic>
      <p:sp>
        <p:nvSpPr>
          <p:cNvPr id="13316" name="textruta 9"/>
          <p:cNvSpPr txBox="1">
            <a:spLocks noChangeArrowheads="1"/>
          </p:cNvSpPr>
          <p:nvPr/>
        </p:nvSpPr>
        <p:spPr bwMode="auto">
          <a:xfrm>
            <a:off x="4333655" y="3855182"/>
            <a:ext cx="1568504" cy="81318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b="1" dirty="0">
                <a:solidFill>
                  <a:schemeClr val="bg1"/>
                </a:solidFill>
              </a:rPr>
              <a:t>Kindbens - kontakt</a:t>
            </a:r>
          </a:p>
        </p:txBody>
      </p:sp>
      <p:sp>
        <p:nvSpPr>
          <p:cNvPr id="14" name="Höger 13"/>
          <p:cNvSpPr/>
          <p:nvPr/>
        </p:nvSpPr>
        <p:spPr>
          <a:xfrm rot="18174626">
            <a:off x="4607465" y="3311970"/>
            <a:ext cx="591475" cy="28214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3318" name="textruta 6"/>
          <p:cNvSpPr txBox="1">
            <a:spLocks noChangeArrowheads="1"/>
          </p:cNvSpPr>
          <p:nvPr/>
        </p:nvSpPr>
        <p:spPr bwMode="auto">
          <a:xfrm>
            <a:off x="7590598" y="3453042"/>
            <a:ext cx="2830731" cy="1875010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b="1" dirty="0"/>
              <a:t>Se rätt.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Siktlinjen faller rakt in i kikarens centrum när anpassningen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är korrekt.</a:t>
            </a:r>
          </a:p>
        </p:txBody>
      </p:sp>
      <p:sp>
        <p:nvSpPr>
          <p:cNvPr id="13319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  <p:cxnSp>
        <p:nvCxnSpPr>
          <p:cNvPr id="10" name="Rak pil 9"/>
          <p:cNvCxnSpPr/>
          <p:nvPr/>
        </p:nvCxnSpPr>
        <p:spPr>
          <a:xfrm flipV="1">
            <a:off x="5453888" y="1898985"/>
            <a:ext cx="4467276" cy="9909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/>
          <p:cNvSpPr txBox="1"/>
          <p:nvPr/>
        </p:nvSpPr>
        <p:spPr>
          <a:xfrm>
            <a:off x="2167372" y="754912"/>
            <a:ext cx="590107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ts val="3200"/>
              </a:lnSpc>
            </a:pPr>
            <a:r>
              <a:rPr lang="sv-SE" sz="3600" b="1" dirty="0"/>
              <a:t>ABC </a:t>
            </a:r>
            <a:r>
              <a:rPr lang="sv-SE" sz="3200" b="1" dirty="0"/>
              <a:t>med kikarsikte 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88616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ubrik 1"/>
          <p:cNvSpPr>
            <a:spLocks noGrp="1"/>
          </p:cNvSpPr>
          <p:nvPr>
            <p:ph type="title"/>
          </p:nvPr>
        </p:nvSpPr>
        <p:spPr>
          <a:xfrm>
            <a:off x="1006021" y="342097"/>
            <a:ext cx="8269167" cy="877475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ABC anpassning med kikarsikte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50" y="1990258"/>
            <a:ext cx="7768271" cy="478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ruta 5"/>
          <p:cNvSpPr txBox="1">
            <a:spLocks noChangeArrowheads="1"/>
          </p:cNvSpPr>
          <p:nvPr/>
        </p:nvSpPr>
        <p:spPr bwMode="auto">
          <a:xfrm>
            <a:off x="828867" y="1183944"/>
            <a:ext cx="8623477" cy="52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Kolvkam mot kindben och siktlinje rakt in i kikarens optiken.</a:t>
            </a:r>
          </a:p>
        </p:txBody>
      </p:sp>
      <p:sp>
        <p:nvSpPr>
          <p:cNvPr id="14341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  <p:cxnSp>
        <p:nvCxnSpPr>
          <p:cNvPr id="8" name="Rak pil 7"/>
          <p:cNvCxnSpPr/>
          <p:nvPr/>
        </p:nvCxnSpPr>
        <p:spPr>
          <a:xfrm flipV="1">
            <a:off x="4511082" y="3476227"/>
            <a:ext cx="5388600" cy="71571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58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ubrik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937960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Skytte med </a:t>
            </a:r>
            <a:r>
              <a:rPr lang="sv-SE" altLang="sv-SE" sz="3600" b="1" dirty="0" err="1"/>
              <a:t>oanpassat</a:t>
            </a:r>
            <a:r>
              <a:rPr lang="sv-SE" altLang="sv-SE" sz="3600" b="1" dirty="0"/>
              <a:t> vapen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40" y="2204907"/>
            <a:ext cx="3966737" cy="2441146"/>
          </a:xfrm>
        </p:spPr>
      </p:pic>
      <p:cxnSp>
        <p:nvCxnSpPr>
          <p:cNvPr id="6" name="Rak 5"/>
          <p:cNvCxnSpPr/>
          <p:nvPr/>
        </p:nvCxnSpPr>
        <p:spPr>
          <a:xfrm rot="10800000" flipV="1">
            <a:off x="2171774" y="3149865"/>
            <a:ext cx="3341192" cy="1452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/>
          <p:cNvCxnSpPr/>
          <p:nvPr/>
        </p:nvCxnSpPr>
        <p:spPr>
          <a:xfrm rot="10800000" flipV="1">
            <a:off x="2255305" y="2834880"/>
            <a:ext cx="5011787" cy="23624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ruta 12"/>
          <p:cNvSpPr txBox="1">
            <a:spLocks noChangeArrowheads="1"/>
          </p:cNvSpPr>
          <p:nvPr/>
        </p:nvSpPr>
        <p:spPr bwMode="auto">
          <a:xfrm rot="-170201">
            <a:off x="7192845" y="2490641"/>
            <a:ext cx="3257661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>
                <a:solidFill>
                  <a:srgbClr val="FF0000"/>
                </a:solidFill>
              </a:rPr>
              <a:t> </a:t>
            </a:r>
            <a:r>
              <a:rPr lang="sv-SE" altLang="sv-SE" sz="2300" dirty="0">
                <a:solidFill>
                  <a:schemeClr val="accent1"/>
                </a:solidFill>
              </a:rPr>
              <a:t>Kikarens centrumlinje</a:t>
            </a:r>
          </a:p>
        </p:txBody>
      </p:sp>
      <p:sp>
        <p:nvSpPr>
          <p:cNvPr id="15367" name="textruta 13"/>
          <p:cNvSpPr txBox="1">
            <a:spLocks noChangeArrowheads="1"/>
          </p:cNvSpPr>
          <p:nvPr/>
        </p:nvSpPr>
        <p:spPr bwMode="auto">
          <a:xfrm rot="-185553">
            <a:off x="5440576" y="2883498"/>
            <a:ext cx="2513319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/>
              <a:t> </a:t>
            </a:r>
            <a:r>
              <a:rPr lang="sv-SE" altLang="sv-SE" sz="2300"/>
              <a:t>Ögats siktlinje</a:t>
            </a:r>
          </a:p>
        </p:txBody>
      </p:sp>
      <p:sp>
        <p:nvSpPr>
          <p:cNvPr id="15368" name="textruta 15"/>
          <p:cNvSpPr txBox="1">
            <a:spLocks noChangeArrowheads="1"/>
          </p:cNvSpPr>
          <p:nvPr/>
        </p:nvSpPr>
        <p:spPr bwMode="auto">
          <a:xfrm>
            <a:off x="668238" y="1319444"/>
            <a:ext cx="6348264" cy="8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Vapen med ”för låg” kolv.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Om skytten har kindkontakt, ser han/hon inget.</a:t>
            </a:r>
          </a:p>
        </p:txBody>
      </p:sp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29" y="4961037"/>
            <a:ext cx="3842370" cy="23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ak 11"/>
          <p:cNvCxnSpPr/>
          <p:nvPr/>
        </p:nvCxnSpPr>
        <p:spPr>
          <a:xfrm flipV="1">
            <a:off x="7307931" y="5736253"/>
            <a:ext cx="3174132" cy="18199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ruta 17"/>
          <p:cNvSpPr txBox="1">
            <a:spLocks noChangeArrowheads="1"/>
          </p:cNvSpPr>
          <p:nvPr/>
        </p:nvSpPr>
        <p:spPr bwMode="auto">
          <a:xfrm>
            <a:off x="670097" y="4969787"/>
            <a:ext cx="5349619" cy="2505952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För att kunna se i kikaren och sikta,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måste skytten lyfta huvudet från kolven.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Ser i siktet, men har ingen kindkontakt.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u="sng" dirty="0"/>
              <a:t>”Glappkontakt” mellan kolv och kindben.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Detta medför instabil anläggning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och svårt att hålla ”rätt” siktlinje.</a:t>
            </a:r>
          </a:p>
        </p:txBody>
      </p:sp>
      <p:cxnSp>
        <p:nvCxnSpPr>
          <p:cNvPr id="19" name="Rak 18"/>
          <p:cNvCxnSpPr/>
          <p:nvPr/>
        </p:nvCxnSpPr>
        <p:spPr>
          <a:xfrm>
            <a:off x="334119" y="4803546"/>
            <a:ext cx="9772986" cy="1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öger 14"/>
          <p:cNvSpPr/>
          <p:nvPr/>
        </p:nvSpPr>
        <p:spPr>
          <a:xfrm rot="21024105">
            <a:off x="5778406" y="6247231"/>
            <a:ext cx="844578" cy="18899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5374" name="textruta 1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sp>
        <p:nvSpPr>
          <p:cNvPr id="16" name="Ellips 15"/>
          <p:cNvSpPr/>
          <p:nvPr/>
        </p:nvSpPr>
        <p:spPr>
          <a:xfrm>
            <a:off x="6693521" y="6045991"/>
            <a:ext cx="1009782" cy="55647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894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title"/>
          </p:nvPr>
        </p:nvSpPr>
        <p:spPr>
          <a:xfrm>
            <a:off x="2490982" y="303745"/>
            <a:ext cx="5547232" cy="1016706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Ändring av kolvmått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9" y="4724799"/>
            <a:ext cx="3172276" cy="194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9" y="2598640"/>
            <a:ext cx="3220538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32" y="2598639"/>
            <a:ext cx="6270303" cy="338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ruta 5"/>
          <p:cNvSpPr txBox="1">
            <a:spLocks noChangeArrowheads="1"/>
          </p:cNvSpPr>
          <p:nvPr/>
        </p:nvSpPr>
        <p:spPr bwMode="auto">
          <a:xfrm>
            <a:off x="547586" y="1319444"/>
            <a:ext cx="9605925" cy="10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/>
              <a:t>Hjälpmedel för att prova sig fram till rätt kolvmått.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/>
              <a:t>Kolvkammar av gummi, modellera, wellpapp och dyl. + tejp.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/>
          </a:p>
        </p:txBody>
      </p:sp>
      <p:cxnSp>
        <p:nvCxnSpPr>
          <p:cNvPr id="8" name="Rak 7"/>
          <p:cNvCxnSpPr/>
          <p:nvPr/>
        </p:nvCxnSpPr>
        <p:spPr>
          <a:xfrm rot="10800000" flipV="1">
            <a:off x="7267092" y="3925083"/>
            <a:ext cx="3257661" cy="542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ruta 9"/>
          <p:cNvSpPr txBox="1">
            <a:spLocks noChangeArrowheads="1"/>
          </p:cNvSpPr>
          <p:nvPr/>
        </p:nvSpPr>
        <p:spPr bwMode="auto">
          <a:xfrm>
            <a:off x="3998293" y="6063492"/>
            <a:ext cx="6314852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/>
              <a:t>Siktlinjen ska vara rätt, även till ”öppna riktmedel”</a:t>
            </a:r>
          </a:p>
        </p:txBody>
      </p:sp>
      <p:sp>
        <p:nvSpPr>
          <p:cNvPr id="16393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519864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ubrik 1"/>
          <p:cNvSpPr>
            <a:spLocks noGrp="1"/>
          </p:cNvSpPr>
          <p:nvPr>
            <p:ph type="title"/>
          </p:nvPr>
        </p:nvSpPr>
        <p:spPr>
          <a:xfrm>
            <a:off x="2338835" y="102337"/>
            <a:ext cx="5598359" cy="100445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Ändring av kolvmått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9" y="2043097"/>
            <a:ext cx="6348264" cy="34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ruta 4"/>
          <p:cNvSpPr txBox="1">
            <a:spLocks noChangeArrowheads="1"/>
          </p:cNvSpPr>
          <p:nvPr/>
        </p:nvSpPr>
        <p:spPr bwMode="auto">
          <a:xfrm>
            <a:off x="255180" y="1106794"/>
            <a:ext cx="10102513" cy="9363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Justerbara kolvar/kolvkammar på vapnet, möjliggör finjustering av egna kolvmått. </a:t>
            </a:r>
          </a:p>
        </p:txBody>
      </p:sp>
      <p:sp>
        <p:nvSpPr>
          <p:cNvPr id="6" name="Rundad rektangulär 5"/>
          <p:cNvSpPr/>
          <p:nvPr/>
        </p:nvSpPr>
        <p:spPr>
          <a:xfrm>
            <a:off x="819746" y="5892741"/>
            <a:ext cx="9021217" cy="787466"/>
          </a:xfrm>
          <a:prstGeom prst="wedgeRoundRectCallout">
            <a:avLst>
              <a:gd name="adj1" fmla="val 15350"/>
              <a:gd name="adj2" fmla="val -48356"/>
              <a:gd name="adj3" fmla="val 1666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Denna typ av ombyggnad gör det möjligt att ändra kolvhöjden, beroende på om man skjuter med kikarsikte eller öppet riktmedel</a:t>
            </a:r>
          </a:p>
        </p:txBody>
      </p:sp>
      <p:sp>
        <p:nvSpPr>
          <p:cNvPr id="7" name="Upp 6"/>
          <p:cNvSpPr/>
          <p:nvPr/>
        </p:nvSpPr>
        <p:spPr>
          <a:xfrm>
            <a:off x="2338835" y="4793948"/>
            <a:ext cx="501179" cy="866213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7415" name="textruta 7"/>
          <p:cNvSpPr txBox="1">
            <a:spLocks noChangeArrowheads="1"/>
          </p:cNvSpPr>
          <p:nvPr/>
        </p:nvSpPr>
        <p:spPr bwMode="auto">
          <a:xfrm>
            <a:off x="7029497" y="2060655"/>
            <a:ext cx="3328197" cy="3429281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b="1" dirty="0"/>
              <a:t>Fast ombyggnad.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Vid fast/permanent ombyggnad av kolvhöjd,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måste man beakta att det ska gå att ta loss slutstycket på vapnet.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Kan medföra vissa begränsningar.</a:t>
            </a:r>
          </a:p>
        </p:txBody>
      </p:sp>
      <p:sp>
        <p:nvSpPr>
          <p:cNvPr id="17416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9427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ubrik 1"/>
          <p:cNvSpPr>
            <a:spLocks noGrp="1"/>
          </p:cNvSpPr>
          <p:nvPr>
            <p:ph type="title"/>
          </p:nvPr>
        </p:nvSpPr>
        <p:spPr>
          <a:xfrm>
            <a:off x="3139435" y="678930"/>
            <a:ext cx="4707393" cy="618242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Se ”rätt” målbild</a:t>
            </a:r>
          </a:p>
        </p:txBody>
      </p:sp>
      <p:sp>
        <p:nvSpPr>
          <p:cNvPr id="19459" name="Platshållare för innehåll 2"/>
          <p:cNvSpPr>
            <a:spLocks noGrp="1"/>
          </p:cNvSpPr>
          <p:nvPr>
            <p:ph idx="1"/>
          </p:nvPr>
        </p:nvSpPr>
        <p:spPr>
          <a:xfrm>
            <a:off x="555856" y="1455426"/>
            <a:ext cx="9622632" cy="5270773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Målbild är förhållandet mellan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mål och riktmedel.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Den upplevelsen är individuell.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”Jag” skjuter med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sz="6200" b="1" dirty="0">
              <a:solidFill>
                <a:srgbClr val="FF0000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endParaRPr lang="sv-SE" altLang="sv-SE" sz="6200" b="1" dirty="0">
              <a:solidFill>
                <a:srgbClr val="FF0000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sz="6200" b="1" dirty="0">
                <a:solidFill>
                  <a:schemeClr val="accent1"/>
                </a:solidFill>
              </a:rPr>
              <a:t>Min egen målbild.</a:t>
            </a:r>
          </a:p>
        </p:txBody>
      </p:sp>
      <p:sp>
        <p:nvSpPr>
          <p:cNvPr id="1946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97573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6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937960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Kikarsikte och parallax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473" y="4331066"/>
            <a:ext cx="9622632" cy="1966915"/>
          </a:xfrm>
        </p:spPr>
      </p:pic>
      <p:sp>
        <p:nvSpPr>
          <p:cNvPr id="13" name="Flödesschema: Process 12"/>
          <p:cNvSpPr/>
          <p:nvPr/>
        </p:nvSpPr>
        <p:spPr>
          <a:xfrm>
            <a:off x="334119" y="3149865"/>
            <a:ext cx="2088245" cy="78746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Okularlinser</a:t>
            </a:r>
          </a:p>
          <a:p>
            <a:pPr algn="ctr">
              <a:defRPr/>
            </a:pPr>
            <a:r>
              <a:rPr lang="sv-SE" dirty="0"/>
              <a:t>(justerar skärpa)</a:t>
            </a:r>
          </a:p>
        </p:txBody>
      </p:sp>
      <p:sp>
        <p:nvSpPr>
          <p:cNvPr id="14" name="Flödesschema: Process 13"/>
          <p:cNvSpPr/>
          <p:nvPr/>
        </p:nvSpPr>
        <p:spPr>
          <a:xfrm>
            <a:off x="2589426" y="3149865"/>
            <a:ext cx="2422363" cy="78746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Förstoringslinser</a:t>
            </a:r>
          </a:p>
          <a:p>
            <a:pPr algn="ctr">
              <a:defRPr/>
            </a:pPr>
            <a:r>
              <a:rPr lang="sv-SE" dirty="0"/>
              <a:t>(variabel förstoring)</a:t>
            </a:r>
          </a:p>
        </p:txBody>
      </p:sp>
      <p:sp>
        <p:nvSpPr>
          <p:cNvPr id="15" name="Flödesschema: Process 14"/>
          <p:cNvSpPr/>
          <p:nvPr/>
        </p:nvSpPr>
        <p:spPr>
          <a:xfrm>
            <a:off x="5152862" y="3149865"/>
            <a:ext cx="2840013" cy="78746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Riktmedel</a:t>
            </a:r>
          </a:p>
          <a:p>
            <a:pPr algn="ctr">
              <a:defRPr/>
            </a:pPr>
            <a:r>
              <a:rPr lang="sv-SE" dirty="0"/>
              <a:t>(förstorande placering)</a:t>
            </a:r>
          </a:p>
        </p:txBody>
      </p:sp>
      <p:sp>
        <p:nvSpPr>
          <p:cNvPr id="16" name="Flödesschema: Process 15"/>
          <p:cNvSpPr/>
          <p:nvPr/>
        </p:nvSpPr>
        <p:spPr>
          <a:xfrm>
            <a:off x="8102392" y="3149865"/>
            <a:ext cx="2357396" cy="78746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Frontlins </a:t>
            </a:r>
          </a:p>
          <a:p>
            <a:pPr algn="ctr">
              <a:defRPr/>
            </a:pPr>
            <a:r>
              <a:rPr lang="sv-SE" dirty="0"/>
              <a:t>(kan vara justerbar)</a:t>
            </a:r>
          </a:p>
        </p:txBody>
      </p:sp>
      <p:sp>
        <p:nvSpPr>
          <p:cNvPr id="17" name="Ned 16"/>
          <p:cNvSpPr/>
          <p:nvPr/>
        </p:nvSpPr>
        <p:spPr>
          <a:xfrm>
            <a:off x="918828" y="3937333"/>
            <a:ext cx="250589" cy="8662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8" name="Ned 17"/>
          <p:cNvSpPr/>
          <p:nvPr/>
        </p:nvSpPr>
        <p:spPr>
          <a:xfrm>
            <a:off x="1420008" y="3937333"/>
            <a:ext cx="250589" cy="8662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9" name="Ned 18"/>
          <p:cNvSpPr/>
          <p:nvPr/>
        </p:nvSpPr>
        <p:spPr>
          <a:xfrm>
            <a:off x="4594140" y="3937332"/>
            <a:ext cx="250589" cy="94495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0" name="Ned 19"/>
          <p:cNvSpPr/>
          <p:nvPr/>
        </p:nvSpPr>
        <p:spPr>
          <a:xfrm>
            <a:off x="5956603" y="3937330"/>
            <a:ext cx="224602" cy="10237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1" name="Ned 20"/>
          <p:cNvSpPr/>
          <p:nvPr/>
        </p:nvSpPr>
        <p:spPr>
          <a:xfrm>
            <a:off x="9355338" y="3937331"/>
            <a:ext cx="250590" cy="70872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2" name="Ned 21"/>
          <p:cNvSpPr/>
          <p:nvPr/>
        </p:nvSpPr>
        <p:spPr>
          <a:xfrm>
            <a:off x="3925902" y="3937332"/>
            <a:ext cx="250589" cy="94495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0494" name="textruta 22"/>
          <p:cNvSpPr txBox="1">
            <a:spLocks noChangeArrowheads="1"/>
          </p:cNvSpPr>
          <p:nvPr/>
        </p:nvSpPr>
        <p:spPr bwMode="auto">
          <a:xfrm>
            <a:off x="126223" y="1240697"/>
            <a:ext cx="10439367" cy="1767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700" dirty="0"/>
              <a:t>  Siktets </a:t>
            </a:r>
            <a:r>
              <a:rPr lang="sv-SE" altLang="sv-SE" sz="2700" b="1" u="sng" dirty="0"/>
              <a:t>alla</a:t>
            </a:r>
            <a:r>
              <a:rPr lang="sv-SE" altLang="sv-SE" sz="2700" dirty="0"/>
              <a:t> linser ska sitta i ett parallellt förhållande till varandra.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700" dirty="0"/>
              <a:t>  Om någon av kikarsiktets linser sitter ”snett”, så uppstår parallaxfel.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700" dirty="0"/>
              <a:t>  Om siktet har ett parallaxfel,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      ändras träffläget beroende på ögats siktlinje in i optiken.</a:t>
            </a:r>
          </a:p>
        </p:txBody>
      </p:sp>
      <p:sp>
        <p:nvSpPr>
          <p:cNvPr id="24" name="Ellips 23"/>
          <p:cNvSpPr/>
          <p:nvPr/>
        </p:nvSpPr>
        <p:spPr>
          <a:xfrm>
            <a:off x="3296643" y="5507015"/>
            <a:ext cx="83530" cy="103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5" name="Ellips 24"/>
          <p:cNvSpPr/>
          <p:nvPr/>
        </p:nvSpPr>
        <p:spPr>
          <a:xfrm>
            <a:off x="3328200" y="4961039"/>
            <a:ext cx="83529" cy="78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31" name="Ellips 30"/>
          <p:cNvSpPr/>
          <p:nvPr/>
        </p:nvSpPr>
        <p:spPr>
          <a:xfrm>
            <a:off x="5011788" y="5512263"/>
            <a:ext cx="918828" cy="50748"/>
          </a:xfrm>
          <a:prstGeom prst="ellipse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32" name="Rektangel 31"/>
          <p:cNvSpPr/>
          <p:nvPr/>
        </p:nvSpPr>
        <p:spPr>
          <a:xfrm>
            <a:off x="5693021" y="4924288"/>
            <a:ext cx="180053" cy="5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35" name="Rektangel 34"/>
          <p:cNvSpPr/>
          <p:nvPr/>
        </p:nvSpPr>
        <p:spPr>
          <a:xfrm>
            <a:off x="2672953" y="6614717"/>
            <a:ext cx="1420007" cy="551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>
                <a:solidFill>
                  <a:schemeClr val="tx1"/>
                </a:solidFill>
              </a:rPr>
              <a:t>Innertub</a:t>
            </a:r>
          </a:p>
        </p:txBody>
      </p:sp>
      <p:sp>
        <p:nvSpPr>
          <p:cNvPr id="40" name="Rektangel 39"/>
          <p:cNvSpPr/>
          <p:nvPr/>
        </p:nvSpPr>
        <p:spPr>
          <a:xfrm>
            <a:off x="4594139" y="6614717"/>
            <a:ext cx="1252946" cy="551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>
                <a:solidFill>
                  <a:schemeClr val="tx1"/>
                </a:solidFill>
              </a:rPr>
              <a:t>Fjäder</a:t>
            </a:r>
          </a:p>
        </p:txBody>
      </p:sp>
      <p:sp>
        <p:nvSpPr>
          <p:cNvPr id="41" name="Rektangel 40"/>
          <p:cNvSpPr/>
          <p:nvPr/>
        </p:nvSpPr>
        <p:spPr>
          <a:xfrm>
            <a:off x="6068904" y="6616466"/>
            <a:ext cx="1921185" cy="551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>
                <a:solidFill>
                  <a:schemeClr val="tx1"/>
                </a:solidFill>
              </a:rPr>
              <a:t>Justerskruv</a:t>
            </a:r>
          </a:p>
        </p:txBody>
      </p:sp>
      <p:cxnSp>
        <p:nvCxnSpPr>
          <p:cNvPr id="51" name="Rak 50"/>
          <p:cNvCxnSpPr/>
          <p:nvPr/>
        </p:nvCxnSpPr>
        <p:spPr>
          <a:xfrm rot="5400000" flipH="1" flipV="1">
            <a:off x="5949568" y="5631205"/>
            <a:ext cx="1968666" cy="1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 26"/>
          <p:cNvCxnSpPr/>
          <p:nvPr/>
        </p:nvCxnSpPr>
        <p:spPr>
          <a:xfrm rot="5400000" flipH="1" flipV="1">
            <a:off x="4809130" y="5956597"/>
            <a:ext cx="1058705" cy="2190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 28"/>
          <p:cNvCxnSpPr/>
          <p:nvPr/>
        </p:nvCxnSpPr>
        <p:spPr>
          <a:xfrm rot="5400000" flipH="1" flipV="1">
            <a:off x="2831731" y="5854665"/>
            <a:ext cx="1102453" cy="4176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/>
          <p:cNvCxnSpPr/>
          <p:nvPr/>
        </p:nvCxnSpPr>
        <p:spPr>
          <a:xfrm rot="10800000">
            <a:off x="6181204" y="4646053"/>
            <a:ext cx="751769" cy="17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6" name="textruta 2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902756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ubrik 1"/>
          <p:cNvSpPr>
            <a:spLocks noGrp="1"/>
          </p:cNvSpPr>
          <p:nvPr>
            <p:ph type="title"/>
          </p:nvPr>
        </p:nvSpPr>
        <p:spPr>
          <a:xfrm>
            <a:off x="2261643" y="774663"/>
            <a:ext cx="5600528" cy="57571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”Här kan det bli fel” 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2852" y="2725932"/>
            <a:ext cx="6671246" cy="4105324"/>
          </a:xfrm>
        </p:spPr>
      </p:pic>
      <p:sp>
        <p:nvSpPr>
          <p:cNvPr id="21508" name="textruta 4"/>
          <p:cNvSpPr txBox="1">
            <a:spLocks noChangeArrowheads="1"/>
          </p:cNvSpPr>
          <p:nvPr/>
        </p:nvSpPr>
        <p:spPr bwMode="auto">
          <a:xfrm>
            <a:off x="1136007" y="1350375"/>
            <a:ext cx="7851800" cy="135180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Vapen med för låg kolv och kikare med parallaxfel.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Stor risk för variation av ögats siktlinje in i optiken.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Variation av siktlinje = variation av träffläget</a:t>
            </a:r>
          </a:p>
        </p:txBody>
      </p:sp>
      <p:sp>
        <p:nvSpPr>
          <p:cNvPr id="21509" name="textruta 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7" name="Rak pil 6"/>
          <p:cNvCxnSpPr/>
          <p:nvPr/>
        </p:nvCxnSpPr>
        <p:spPr>
          <a:xfrm flipV="1">
            <a:off x="4132576" y="4177071"/>
            <a:ext cx="4631262" cy="23799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 7"/>
          <p:cNvSpPr/>
          <p:nvPr/>
        </p:nvSpPr>
        <p:spPr>
          <a:xfrm rot="20972379">
            <a:off x="2657048" y="4696457"/>
            <a:ext cx="2104951" cy="103945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1512" name="textruta 8"/>
          <p:cNvSpPr txBox="1">
            <a:spLocks noChangeArrowheads="1"/>
          </p:cNvSpPr>
          <p:nvPr/>
        </p:nvSpPr>
        <p:spPr bwMode="auto">
          <a:xfrm>
            <a:off x="0" y="4754202"/>
            <a:ext cx="1852505" cy="107479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 dirty="0">
                <a:latin typeface="Arial" pitchFamily="34" charset="0"/>
              </a:rPr>
              <a:t>Glappkontakt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 dirty="0">
                <a:latin typeface="Arial" pitchFamily="34" charset="0"/>
              </a:rPr>
              <a:t>mellan kolv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 dirty="0">
                <a:latin typeface="Arial" pitchFamily="34" charset="0"/>
              </a:rPr>
              <a:t>och kindben.</a:t>
            </a:r>
          </a:p>
        </p:txBody>
      </p:sp>
      <p:cxnSp>
        <p:nvCxnSpPr>
          <p:cNvPr id="11" name="Rak pil 10"/>
          <p:cNvCxnSpPr/>
          <p:nvPr/>
        </p:nvCxnSpPr>
        <p:spPr>
          <a:xfrm flipV="1">
            <a:off x="1852504" y="5271738"/>
            <a:ext cx="926251" cy="7541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62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title"/>
          </p:nvPr>
        </p:nvSpPr>
        <p:spPr>
          <a:xfrm>
            <a:off x="733648" y="753358"/>
            <a:ext cx="7357730" cy="554447"/>
          </a:xfrm>
        </p:spPr>
        <p:txBody>
          <a:bodyPr/>
          <a:lstStyle/>
          <a:p>
            <a:pPr eaLnBrk="1" hangingPunct="1"/>
            <a:r>
              <a:rPr lang="sv-SE" altLang="sv-SE" b="1" dirty="0"/>
              <a:t>Jaktskyttets ABC II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1728" y="1722474"/>
            <a:ext cx="9138160" cy="4869712"/>
          </a:xfrm>
          <a:solidFill>
            <a:schemeClr val="bg1"/>
          </a:solidFill>
          <a:ln>
            <a:noFill/>
          </a:ln>
        </p:spPr>
        <p:txBody>
          <a:bodyPr rtlCol="0">
            <a:normAutofit fontScale="25000" lnSpcReduction="20000"/>
          </a:bodyPr>
          <a:lstStyle/>
          <a:p>
            <a:pPr>
              <a:buNone/>
              <a:defRPr/>
            </a:pPr>
            <a:endParaRPr lang="sv-SE" sz="9100" dirty="0"/>
          </a:p>
          <a:p>
            <a:pPr>
              <a:buNone/>
              <a:defRPr/>
            </a:pPr>
            <a:r>
              <a:rPr lang="sv-SE" sz="9100" dirty="0"/>
              <a:t>Jägareförbundets skytteverksamhet - förbättra jägarnas</a:t>
            </a:r>
          </a:p>
          <a:p>
            <a:pPr>
              <a:buNone/>
              <a:defRPr/>
            </a:pPr>
            <a:r>
              <a:rPr lang="sv-SE" sz="9100" dirty="0"/>
              <a:t>förmåga att skjuta väl vid jakt. </a:t>
            </a:r>
          </a:p>
          <a:p>
            <a:pPr>
              <a:buNone/>
              <a:defRPr/>
            </a:pPr>
            <a:endParaRPr lang="sv-SE" sz="10900" dirty="0"/>
          </a:p>
          <a:p>
            <a:pPr>
              <a:buNone/>
              <a:defRPr/>
            </a:pPr>
            <a:r>
              <a:rPr lang="sv-SE" sz="9100" dirty="0"/>
              <a:t>Jaktskyttets ABC II kan ses som en del i denna verksamhet.</a:t>
            </a:r>
          </a:p>
          <a:p>
            <a:pPr>
              <a:buNone/>
              <a:defRPr/>
            </a:pPr>
            <a:endParaRPr lang="sv-SE" sz="10900" dirty="0"/>
          </a:p>
          <a:p>
            <a:pPr>
              <a:buNone/>
              <a:defRPr/>
            </a:pPr>
            <a:r>
              <a:rPr lang="sv-SE" sz="9100" dirty="0"/>
              <a:t>Jaktlagen §27 säger att: </a:t>
            </a:r>
          </a:p>
          <a:p>
            <a:pPr>
              <a:buNone/>
              <a:defRPr/>
            </a:pPr>
            <a:r>
              <a:rPr lang="sv-SE" sz="9100" dirty="0">
                <a:solidFill>
                  <a:schemeClr val="accent1"/>
                </a:solidFill>
              </a:rPr>
              <a:t>”Jakt ska bedrivas så att viltet inte utsätts för onödigt lidande och</a:t>
            </a:r>
          </a:p>
          <a:p>
            <a:pPr>
              <a:buNone/>
              <a:defRPr/>
            </a:pPr>
            <a:r>
              <a:rPr lang="sv-SE" sz="9100" dirty="0">
                <a:solidFill>
                  <a:schemeClr val="accent1"/>
                </a:solidFill>
              </a:rPr>
              <a:t>så att människor och egendom inte utsätts för fara”.</a:t>
            </a:r>
          </a:p>
          <a:p>
            <a:pPr>
              <a:buNone/>
              <a:defRPr/>
            </a:pPr>
            <a:endParaRPr lang="sv-SE" sz="10900" dirty="0"/>
          </a:p>
          <a:p>
            <a:pPr>
              <a:buNone/>
              <a:defRPr/>
            </a:pPr>
            <a:r>
              <a:rPr lang="sv-SE" sz="9100" dirty="0"/>
              <a:t>Jägaren måste ha sådan kunskap om vapen, ammunition och sitt eget </a:t>
            </a:r>
          </a:p>
          <a:p>
            <a:pPr>
              <a:buNone/>
              <a:defRPr/>
            </a:pPr>
            <a:r>
              <a:rPr lang="sv-SE" sz="9100" dirty="0"/>
              <a:t>skytte så att han/hon kan värdera varje situation på ett bra sätt.</a:t>
            </a:r>
          </a:p>
          <a:p>
            <a:pPr>
              <a:buNone/>
              <a:defRPr/>
            </a:pPr>
            <a:endParaRPr lang="sv-SE" sz="9100" dirty="0"/>
          </a:p>
          <a:p>
            <a:pPr>
              <a:buNone/>
              <a:defRPr/>
            </a:pPr>
            <a:endParaRPr lang="sv-SE" sz="9100" dirty="0"/>
          </a:p>
        </p:txBody>
      </p:sp>
      <p:sp>
        <p:nvSpPr>
          <p:cNvPr id="3076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77011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ubrik 1"/>
          <p:cNvSpPr>
            <a:spLocks noGrp="1"/>
          </p:cNvSpPr>
          <p:nvPr>
            <p:ph type="title"/>
          </p:nvPr>
        </p:nvSpPr>
        <p:spPr>
          <a:xfrm>
            <a:off x="534591" y="302739"/>
            <a:ext cx="9622632" cy="1095453"/>
          </a:xfrm>
        </p:spPr>
        <p:txBody>
          <a:bodyPr/>
          <a:lstStyle/>
          <a:p>
            <a:r>
              <a:rPr lang="sv-SE" altLang="sv-SE" sz="3600" b="1" dirty="0"/>
              <a:t>Kikarsikten och eventuella fel</a:t>
            </a:r>
          </a:p>
        </p:txBody>
      </p:sp>
      <p:sp>
        <p:nvSpPr>
          <p:cNvPr id="22531" name="textruta 2"/>
          <p:cNvSpPr txBox="1">
            <a:spLocks noChangeArrowheads="1"/>
          </p:cNvSpPr>
          <p:nvPr/>
        </p:nvSpPr>
        <p:spPr bwMode="auto">
          <a:xfrm>
            <a:off x="801234" y="1576206"/>
            <a:ext cx="8938189" cy="48142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b="1" dirty="0">
                <a:latin typeface="Arial" pitchFamily="34" charset="0"/>
              </a:rPr>
              <a:t>Du kan själv testa  eventuella fel i optiken, hos ett kikarsikte</a:t>
            </a:r>
            <a:r>
              <a:rPr lang="sv-SE" altLang="sv-SE" sz="1800" dirty="0">
                <a:latin typeface="Arial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Inskjutning gör man sittande vid skjutbänk med stöd för vapnet.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Börja med att skjuta och konstatera att du har en samlad träffbild.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b="1" dirty="0">
                <a:latin typeface="Arial" pitchFamily="34" charset="0"/>
              </a:rPr>
              <a:t>Parallaxfel.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Flytta ögat i höjd- och sidled mellan skotten så att du får ”olika” siktlinjer in i optiken.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Ögat skall inte flyttas mer än att man upplever full bild i kikare.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Förändras träffläget vid olika siktlinjer har din kikare parallaxfel.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b="1" dirty="0">
                <a:latin typeface="Arial" pitchFamily="34" charset="0"/>
              </a:rPr>
              <a:t>Deviationsfel.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Förekommer endast på kikare med variabel förstoring.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Testa att skjuta med olika förstoringar.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Förändras träffläget vid olika förstoringar har din kikare deviationsfel.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---------------------------------------------------------------------------------------------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Blir det så stora skillnader vid dessa testskjutningar, att de inte kan accepteras, måste kikaren lämnas in för service/reparation.</a:t>
            </a:r>
          </a:p>
        </p:txBody>
      </p:sp>
      <p:sp>
        <p:nvSpPr>
          <p:cNvPr id="22532" name="Rektangel 3"/>
          <p:cNvSpPr>
            <a:spLocks noChangeArrowheads="1"/>
          </p:cNvSpPr>
          <p:nvPr/>
        </p:nvSpPr>
        <p:spPr bwMode="auto">
          <a:xfrm>
            <a:off x="9386895" y="1"/>
            <a:ext cx="1249331" cy="52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55112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ubrik 1"/>
          <p:cNvSpPr>
            <a:spLocks noGrp="1"/>
          </p:cNvSpPr>
          <p:nvPr>
            <p:ph type="title"/>
          </p:nvPr>
        </p:nvSpPr>
        <p:spPr>
          <a:xfrm>
            <a:off x="1249822" y="260403"/>
            <a:ext cx="8747765" cy="962341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Glasögon, kan ge problem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12580" r="36826" b="7428"/>
          <a:stretch/>
        </p:blipFill>
        <p:spPr bwMode="auto">
          <a:xfrm>
            <a:off x="293281" y="2690509"/>
            <a:ext cx="4540102" cy="40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1" y="2690509"/>
            <a:ext cx="4970951" cy="312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ruta 5"/>
          <p:cNvSpPr txBox="1">
            <a:spLocks noChangeArrowheads="1"/>
          </p:cNvSpPr>
          <p:nvPr/>
        </p:nvSpPr>
        <p:spPr bwMode="auto">
          <a:xfrm>
            <a:off x="293281" y="1227824"/>
            <a:ext cx="4907839" cy="13518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Glasögon med låg överdel.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Risk att siktlinjen skyms.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Tittar genom eller över glaset.</a:t>
            </a:r>
          </a:p>
        </p:txBody>
      </p:sp>
      <p:sp>
        <p:nvSpPr>
          <p:cNvPr id="23558" name="textruta 6"/>
          <p:cNvSpPr txBox="1">
            <a:spLocks noChangeArrowheads="1"/>
          </p:cNvSpPr>
          <p:nvPr/>
        </p:nvSpPr>
        <p:spPr bwMode="auto">
          <a:xfrm>
            <a:off x="5511112" y="1227824"/>
            <a:ext cx="4970950" cy="13518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Glasögon med hög överdel.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Stor glasöppning ger fri siktlinje in mot kikaren.</a:t>
            </a:r>
          </a:p>
        </p:txBody>
      </p:sp>
      <p:cxnSp>
        <p:nvCxnSpPr>
          <p:cNvPr id="9" name="Rak 8"/>
          <p:cNvCxnSpPr/>
          <p:nvPr/>
        </p:nvCxnSpPr>
        <p:spPr>
          <a:xfrm flipH="1">
            <a:off x="2463449" y="4609000"/>
            <a:ext cx="2369934" cy="2815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/>
          <p:cNvCxnSpPr/>
          <p:nvPr/>
        </p:nvCxnSpPr>
        <p:spPr>
          <a:xfrm flipV="1">
            <a:off x="7346328" y="3789764"/>
            <a:ext cx="3341192" cy="314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ruta 12"/>
          <p:cNvSpPr txBox="1">
            <a:spLocks noChangeArrowheads="1"/>
          </p:cNvSpPr>
          <p:nvPr/>
        </p:nvSpPr>
        <p:spPr bwMode="auto">
          <a:xfrm>
            <a:off x="232026" y="5825695"/>
            <a:ext cx="4969095" cy="936303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Detta är ett vanligt problem för personer som behöver glasögon.</a:t>
            </a:r>
          </a:p>
        </p:txBody>
      </p:sp>
      <p:sp>
        <p:nvSpPr>
          <p:cNvPr id="23562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953095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745833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Kikarsikte - Val av riktmedel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9340" y="2232030"/>
            <a:ext cx="9535126" cy="3016870"/>
          </a:xfrm>
          <a:noFill/>
          <a:ln w="19050">
            <a:solidFill>
              <a:schemeClr val="bg1"/>
            </a:solidFill>
          </a:ln>
        </p:spPr>
        <p:txBody>
          <a:bodyPr rtlCol="0">
            <a:normAutofit fontScale="25000" lnSpcReduction="20000"/>
          </a:bodyPr>
          <a:lstStyle/>
          <a:p>
            <a:pPr lvl="3">
              <a:buNone/>
              <a:defRPr/>
            </a:pPr>
            <a:r>
              <a:rPr lang="sv-SE" dirty="0"/>
              <a:t>			</a:t>
            </a:r>
            <a:endParaRPr lang="sv-SE" sz="3400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sv-SE" sz="12800" dirty="0"/>
              <a:t>Snabba skott				  Precision</a:t>
            </a:r>
          </a:p>
          <a:p>
            <a:pPr>
              <a:buNone/>
              <a:defRPr/>
            </a:pPr>
            <a:r>
              <a:rPr lang="sv-SE" sz="12800" dirty="0"/>
              <a:t>Korta avstånd				  Långa avstånd</a:t>
            </a:r>
          </a:p>
          <a:p>
            <a:pPr>
              <a:buNone/>
              <a:defRPr/>
            </a:pPr>
            <a:r>
              <a:rPr lang="sv-SE" sz="12800" dirty="0"/>
              <a:t>Grova rikmedel				  Tunna riktmedel</a:t>
            </a:r>
          </a:p>
          <a:p>
            <a:pPr>
              <a:buNone/>
              <a:defRPr/>
            </a:pPr>
            <a:r>
              <a:rPr lang="sv-SE" sz="12800" dirty="0"/>
              <a:t>Låg förstoring				  Hög förstoring</a:t>
            </a:r>
          </a:p>
          <a:p>
            <a:pPr>
              <a:defRPr/>
            </a:pPr>
            <a:endParaRPr lang="sv-SE" sz="12800" dirty="0"/>
          </a:p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r>
              <a:rPr lang="sv-SE" dirty="0"/>
              <a:t>		</a:t>
            </a:r>
          </a:p>
        </p:txBody>
      </p:sp>
      <p:sp>
        <p:nvSpPr>
          <p:cNvPr id="4" name="Eller 3"/>
          <p:cNvSpPr/>
          <p:nvPr/>
        </p:nvSpPr>
        <p:spPr>
          <a:xfrm>
            <a:off x="4092962" y="2519892"/>
            <a:ext cx="2422363" cy="2441146"/>
          </a:xfrm>
          <a:prstGeom prst="flowChartOr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4581" name="textruta 5"/>
          <p:cNvSpPr txBox="1">
            <a:spLocks noChangeArrowheads="1"/>
          </p:cNvSpPr>
          <p:nvPr/>
        </p:nvSpPr>
        <p:spPr bwMode="auto">
          <a:xfrm>
            <a:off x="1336477" y="5712328"/>
            <a:ext cx="8135802" cy="520793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Variabel förstoring, belysta riktmedel, rödpunktssikten.</a:t>
            </a:r>
          </a:p>
        </p:txBody>
      </p:sp>
      <p:sp>
        <p:nvSpPr>
          <p:cNvPr id="24583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327430890"/>
      </p:ext>
    </p:extLst>
  </p:cSld>
  <p:clrMapOvr>
    <a:masterClrMapping/>
  </p:clrMapOvr>
  <p:transition spd="slow"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ubrik 1"/>
          <p:cNvSpPr>
            <a:spLocks noGrp="1"/>
          </p:cNvSpPr>
          <p:nvPr>
            <p:ph type="title"/>
          </p:nvPr>
        </p:nvSpPr>
        <p:spPr>
          <a:xfrm>
            <a:off x="2320728" y="742725"/>
            <a:ext cx="5972668" cy="682037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Inskjutning</a:t>
            </a:r>
          </a:p>
        </p:txBody>
      </p:sp>
      <p:sp>
        <p:nvSpPr>
          <p:cNvPr id="25603" name="Platshållare för innehåll 2"/>
          <p:cNvSpPr>
            <a:spLocks noGrp="1"/>
          </p:cNvSpPr>
          <p:nvPr>
            <p:ph idx="1"/>
          </p:nvPr>
        </p:nvSpPr>
        <p:spPr>
          <a:xfrm>
            <a:off x="547585" y="2033414"/>
            <a:ext cx="4800592" cy="4366063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Ett väl inskjutet vapen är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en given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grundförutsättning för att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kunna skjuta rätt.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Kontrollera att vapnet är i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fullgott skick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före inskjutningen.</a:t>
            </a:r>
          </a:p>
        </p:txBody>
      </p:sp>
      <p:sp>
        <p:nvSpPr>
          <p:cNvPr id="2560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08" y="2312976"/>
            <a:ext cx="4989341" cy="37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788363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Checklista före inskjutning</a:t>
            </a:r>
          </a:p>
        </p:txBody>
      </p:sp>
      <p:sp>
        <p:nvSpPr>
          <p:cNvPr id="26629" name="textruta 4"/>
          <p:cNvSpPr txBox="1">
            <a:spLocks noChangeArrowheads="1"/>
          </p:cNvSpPr>
          <p:nvPr/>
        </p:nvSpPr>
        <p:spPr bwMode="auto">
          <a:xfrm>
            <a:off x="543873" y="1732426"/>
            <a:ext cx="9453714" cy="4829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Kontrollera följande delar på vapnet före inskjutning,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för att få maximal precision: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</a:pPr>
            <a:r>
              <a:rPr lang="sv-SE" altLang="sv-SE" sz="2300" dirty="0"/>
              <a:t>  Inga sprickor finns i/på kolven.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</a:pPr>
            <a:r>
              <a:rPr lang="sv-SE" altLang="sv-SE" sz="2300" dirty="0"/>
              <a:t>  Alla stockskruvar är åtdragna.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   Skruvarna får ej ”dras stumt”.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</a:pPr>
            <a:r>
              <a:rPr lang="sv-SE" altLang="sv-SE" sz="2300" dirty="0"/>
              <a:t>  Kolven ligger fritt från pipan.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</a:pPr>
            <a:r>
              <a:rPr lang="sv-SE" altLang="sv-SE" sz="2300" dirty="0"/>
              <a:t>  Kikarsiktets fästskena/klackar och optikringar är åtdragna.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</p:txBody>
      </p:sp>
      <p:sp>
        <p:nvSpPr>
          <p:cNvPr id="26630" name="textruta 5"/>
          <p:cNvSpPr txBox="1">
            <a:spLocks noChangeArrowheads="1"/>
          </p:cNvSpPr>
          <p:nvPr/>
        </p:nvSpPr>
        <p:spPr bwMode="auto">
          <a:xfrm>
            <a:off x="5178849" y="4094825"/>
            <a:ext cx="5512966" cy="8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</p:txBody>
      </p:sp>
      <p:sp>
        <p:nvSpPr>
          <p:cNvPr id="26633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977999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46570" y="721460"/>
            <a:ext cx="6716947" cy="745833"/>
          </a:xfrm>
        </p:spPr>
        <p:txBody>
          <a:bodyPr/>
          <a:lstStyle/>
          <a:p>
            <a:r>
              <a:rPr lang="sv-SE" altLang="sv-SE" sz="3200" b="1" dirty="0"/>
              <a:t>Checklista före inskjutning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DBE2F-D8D6-4FBC-A604-3F4C94FD5F9F}" type="slidenum">
              <a:rPr lang="sv-SE" smtClean="0"/>
              <a:pPr>
                <a:defRPr/>
              </a:pPr>
              <a:t>25</a:t>
            </a:fld>
            <a:endParaRPr lang="sv-S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1083" y="1952353"/>
            <a:ext cx="4859243" cy="3152514"/>
          </a:xfrm>
        </p:spPr>
      </p:pic>
      <p:sp>
        <p:nvSpPr>
          <p:cNvPr id="6" name="textruta 5"/>
          <p:cNvSpPr txBox="1"/>
          <p:nvPr/>
        </p:nvSpPr>
        <p:spPr>
          <a:xfrm>
            <a:off x="361506" y="5454502"/>
            <a:ext cx="10047767" cy="12014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>
              <a:spcBef>
                <a:spcPct val="0"/>
              </a:spcBef>
            </a:pPr>
            <a:r>
              <a:rPr lang="sv-SE" altLang="sv-SE" sz="2300" dirty="0">
                <a:solidFill>
                  <a:prstClr val="black"/>
                </a:solidFill>
              </a:rPr>
              <a:t>Testa att ”fritt” kunna dra en sedel mellan pipa och kolv. Gäller de flesta vapen</a:t>
            </a:r>
          </a:p>
          <a:p>
            <a:pPr lvl="0">
              <a:spcBef>
                <a:spcPct val="0"/>
              </a:spcBef>
            </a:pPr>
            <a:endParaRPr lang="sv-SE" altLang="sv-SE" sz="900" dirty="0">
              <a:solidFill>
                <a:prstClr val="black"/>
              </a:solidFill>
            </a:endParaRPr>
          </a:p>
          <a:p>
            <a:pPr lvl="0">
              <a:spcBef>
                <a:spcPct val="0"/>
              </a:spcBef>
            </a:pPr>
            <a:r>
              <a:rPr lang="sv-SE" altLang="sv-SE" sz="2300" dirty="0">
                <a:solidFill>
                  <a:prstClr val="black"/>
                </a:solidFill>
              </a:rPr>
              <a:t>Pipan utvidgas av värmen vid varje avlossat skott = anläggningen ändras.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988828" y="2594344"/>
            <a:ext cx="2509283" cy="19563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ct val="0"/>
              </a:spcBef>
            </a:pPr>
            <a:r>
              <a:rPr lang="sv-SE" altLang="sv-SE" sz="3200" b="1" dirty="0"/>
              <a:t>Friliggande</a:t>
            </a:r>
          </a:p>
          <a:p>
            <a:pPr algn="ctr">
              <a:spcBef>
                <a:spcPct val="0"/>
              </a:spcBef>
            </a:pPr>
            <a:r>
              <a:rPr lang="sv-SE" altLang="sv-SE" sz="3200" b="1" dirty="0"/>
              <a:t>pipa</a:t>
            </a:r>
          </a:p>
        </p:txBody>
      </p:sp>
    </p:spTree>
    <p:extLst>
      <p:ext uri="{BB962C8B-B14F-4D97-AF65-F5344CB8AC3E}">
        <p14:creationId xmlns:p14="http://schemas.microsoft.com/office/powerpoint/2010/main" val="454845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/>
          <p:cNvSpPr>
            <a:spLocks noGrp="1"/>
          </p:cNvSpPr>
          <p:nvPr>
            <p:ph type="title"/>
          </p:nvPr>
        </p:nvSpPr>
        <p:spPr>
          <a:xfrm>
            <a:off x="3245761" y="785256"/>
            <a:ext cx="4760556" cy="820261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Checklista vapen</a:t>
            </a:r>
          </a:p>
        </p:txBody>
      </p:sp>
      <p:sp>
        <p:nvSpPr>
          <p:cNvPr id="27651" name="Platshållare för innehåll 2"/>
          <p:cNvSpPr>
            <a:spLocks noGrp="1"/>
          </p:cNvSpPr>
          <p:nvPr>
            <p:ph idx="1"/>
          </p:nvPr>
        </p:nvSpPr>
        <p:spPr>
          <a:xfrm>
            <a:off x="1884242" y="2131837"/>
            <a:ext cx="6849443" cy="5794000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sv-SE" altLang="sv-SE" b="1" dirty="0"/>
              <a:t>Att göra själv:</a:t>
            </a:r>
          </a:p>
          <a:p>
            <a:pPr eaLnBrk="1" hangingPunct="1"/>
            <a:r>
              <a:rPr lang="sv-SE" altLang="sv-SE" dirty="0"/>
              <a:t>Underhåll  </a:t>
            </a:r>
          </a:p>
          <a:p>
            <a:pPr eaLnBrk="1" hangingPunct="1"/>
            <a:r>
              <a:rPr lang="sv-SE" altLang="sv-SE" dirty="0"/>
              <a:t>Dra ren pipan</a:t>
            </a:r>
          </a:p>
          <a:p>
            <a:pPr eaLnBrk="1" hangingPunct="1"/>
            <a:r>
              <a:rPr lang="sv-SE" altLang="sv-SE" dirty="0"/>
              <a:t>Smörja / olja</a:t>
            </a:r>
          </a:p>
          <a:p>
            <a:pPr eaLnBrk="1" hangingPunct="1"/>
            <a:r>
              <a:rPr lang="sv-SE" altLang="sv-SE" dirty="0"/>
              <a:t>Kolla skruvar 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r>
              <a:rPr lang="sv-SE" altLang="sv-SE" b="1" dirty="0"/>
              <a:t>Anlita vapenexpert</a:t>
            </a:r>
            <a:r>
              <a:rPr lang="sv-SE" altLang="sv-SE" dirty="0"/>
              <a:t>:</a:t>
            </a:r>
          </a:p>
          <a:p>
            <a:pPr eaLnBrk="1" hangingPunct="1"/>
            <a:r>
              <a:rPr lang="sv-SE" altLang="sv-SE" dirty="0"/>
              <a:t>Service </a:t>
            </a:r>
          </a:p>
          <a:p>
            <a:pPr eaLnBrk="1" hangingPunct="1"/>
            <a:r>
              <a:rPr lang="sv-SE" altLang="sv-SE" dirty="0"/>
              <a:t>Trycke</a:t>
            </a:r>
          </a:p>
          <a:p>
            <a:pPr eaLnBrk="1" hangingPunct="1"/>
            <a:r>
              <a:rPr lang="sv-SE" altLang="sv-SE" dirty="0"/>
              <a:t>Säkring</a:t>
            </a:r>
          </a:p>
          <a:p>
            <a:pPr eaLnBrk="1" hangingPunct="1"/>
            <a:endParaRPr lang="sv-SE" altLang="sv-SE" dirty="0"/>
          </a:p>
        </p:txBody>
      </p:sp>
      <p:sp>
        <p:nvSpPr>
          <p:cNvPr id="27652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93624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ubrik 1"/>
          <p:cNvSpPr>
            <a:spLocks noGrp="1"/>
          </p:cNvSpPr>
          <p:nvPr>
            <p:ph type="title"/>
          </p:nvPr>
        </p:nvSpPr>
        <p:spPr>
          <a:xfrm>
            <a:off x="3479810" y="302737"/>
            <a:ext cx="3314395" cy="1016706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Inskjutning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0" y="3194453"/>
            <a:ext cx="6099531" cy="354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ruta 3"/>
          <p:cNvSpPr txBox="1">
            <a:spLocks noChangeArrowheads="1"/>
          </p:cNvSpPr>
          <p:nvPr/>
        </p:nvSpPr>
        <p:spPr bwMode="auto">
          <a:xfrm>
            <a:off x="417649" y="1319443"/>
            <a:ext cx="10023575" cy="18750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300" dirty="0"/>
              <a:t>  Ett väl inskjutet vapen är en given hörnsten för att kunna skjuta bra.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300" dirty="0"/>
              <a:t>  Skjut alltid själv in vapnet (med min egen målbild),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      med den ammunition du ska använda, oavsett om det är för övning eller jakt.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300" dirty="0"/>
              <a:t>  Man måste alltid </a:t>
            </a:r>
            <a:r>
              <a:rPr lang="sv-SE" altLang="sv-SE" sz="2300" dirty="0" err="1"/>
              <a:t>testskjuta</a:t>
            </a:r>
            <a:r>
              <a:rPr lang="sv-SE" altLang="sv-SE" sz="2300" dirty="0"/>
              <a:t> varje patron/kula med sin egen bössa.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sv-SE" altLang="sv-SE" sz="2300" dirty="0"/>
              <a:t>  Det finns inga givna regler om och hur träffläget ändras mellan olika patroner.</a:t>
            </a:r>
            <a:endParaRPr lang="sv-SE" altLang="sv-SE" sz="2100" dirty="0"/>
          </a:p>
        </p:txBody>
      </p:sp>
      <p:sp>
        <p:nvSpPr>
          <p:cNvPr id="5" name="Rundad rektangulär 4"/>
          <p:cNvSpPr/>
          <p:nvPr/>
        </p:nvSpPr>
        <p:spPr>
          <a:xfrm>
            <a:off x="7619773" y="4173635"/>
            <a:ext cx="2821451" cy="2362398"/>
          </a:xfrm>
          <a:prstGeom prst="wedgeRoundRectCallout">
            <a:avLst>
              <a:gd name="adj1" fmla="val -133798"/>
              <a:gd name="adj2" fmla="val -26756"/>
              <a:gd name="adj3" fmla="val 1666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Se till att ha </a:t>
            </a:r>
          </a:p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ett ”mjukt” </a:t>
            </a:r>
          </a:p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och stabilt stöd </a:t>
            </a:r>
          </a:p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mot framstocken.</a:t>
            </a:r>
          </a:p>
          <a:p>
            <a:pPr algn="ctr">
              <a:defRPr/>
            </a:pPr>
            <a:endParaRPr lang="sv-SE" sz="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Sätt </a:t>
            </a:r>
            <a:r>
              <a:rPr lang="sv-SE" sz="2300" b="1" dirty="0">
                <a:solidFill>
                  <a:schemeClr val="tx1"/>
                </a:solidFill>
              </a:rPr>
              <a:t>aldrig</a:t>
            </a:r>
            <a:r>
              <a:rPr lang="sv-SE" sz="2300" dirty="0">
                <a:solidFill>
                  <a:schemeClr val="tx1"/>
                </a:solidFill>
              </a:rPr>
              <a:t> pipan mot stödet.</a:t>
            </a:r>
          </a:p>
          <a:p>
            <a:pPr algn="ctr">
              <a:defRPr/>
            </a:pP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8678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227297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037" y="753358"/>
            <a:ext cx="9835115" cy="1032912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sv-SE" sz="4100" b="1" dirty="0"/>
              <a:t>Kikarsikten. </a:t>
            </a:r>
            <a:br>
              <a:rPr lang="sv-SE" dirty="0"/>
            </a:br>
            <a:endParaRPr lang="sv-SE" sz="4100" dirty="0"/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492" y="1228378"/>
            <a:ext cx="6266590" cy="3095616"/>
          </a:xfrm>
        </p:spPr>
      </p:pic>
      <p:sp>
        <p:nvSpPr>
          <p:cNvPr id="29700" name="textruta 7"/>
          <p:cNvSpPr txBox="1">
            <a:spLocks noChangeArrowheads="1"/>
          </p:cNvSpPr>
          <p:nvPr/>
        </p:nvSpPr>
        <p:spPr bwMode="auto">
          <a:xfrm>
            <a:off x="631115" y="4450676"/>
            <a:ext cx="9438867" cy="2182798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Siktets justerskruvar visar med pilriktning och märkning,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åt vilket håll man flyttar /ändrar kulans träffläge.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Övre skruv med märkning : </a:t>
            </a:r>
            <a:r>
              <a:rPr lang="sv-SE" altLang="sv-SE" sz="2700" b="1" dirty="0"/>
              <a:t>U, </a:t>
            </a:r>
            <a:r>
              <a:rPr lang="sv-SE" altLang="sv-SE" sz="2700" b="1" dirty="0" err="1"/>
              <a:t>Up</a:t>
            </a:r>
            <a:r>
              <a:rPr lang="sv-SE" altLang="sv-SE" sz="2700" b="1" dirty="0"/>
              <a:t>, H </a:t>
            </a:r>
            <a:r>
              <a:rPr lang="sv-SE" altLang="sv-SE" sz="2700" dirty="0"/>
              <a:t>för höjning av träffläget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Sidoskruv med märkning :   </a:t>
            </a:r>
            <a:r>
              <a:rPr lang="sv-SE" altLang="sv-SE" sz="2700" b="1" dirty="0"/>
              <a:t>R</a:t>
            </a:r>
            <a:r>
              <a:rPr lang="sv-SE" altLang="sv-SE" sz="2700" dirty="0"/>
              <a:t> för höger. </a:t>
            </a:r>
            <a:r>
              <a:rPr lang="sv-SE" altLang="sv-SE" sz="2700" b="1" dirty="0"/>
              <a:t>L</a:t>
            </a:r>
            <a:r>
              <a:rPr lang="sv-SE" altLang="sv-SE" sz="2700" dirty="0"/>
              <a:t> för vänster</a:t>
            </a:r>
          </a:p>
        </p:txBody>
      </p:sp>
      <p:sp>
        <p:nvSpPr>
          <p:cNvPr id="29701" name="textruta 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702593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ubrik 1"/>
          <p:cNvSpPr>
            <a:spLocks noGrp="1"/>
          </p:cNvSpPr>
          <p:nvPr>
            <p:ph type="title"/>
          </p:nvPr>
        </p:nvSpPr>
        <p:spPr>
          <a:xfrm>
            <a:off x="425303" y="743780"/>
            <a:ext cx="9792586" cy="1117972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Öppna riktmedel </a:t>
            </a:r>
            <a:br>
              <a:rPr lang="sv-SE" altLang="sv-SE" dirty="0"/>
            </a:br>
            <a:endParaRPr lang="sv-SE" altLang="sv-SE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85" y="1411316"/>
            <a:ext cx="4761197" cy="242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ruta 3"/>
          <p:cNvSpPr txBox="1">
            <a:spLocks noChangeArrowheads="1"/>
          </p:cNvSpPr>
          <p:nvPr/>
        </p:nvSpPr>
        <p:spPr bwMode="auto">
          <a:xfrm>
            <a:off x="788894" y="4235896"/>
            <a:ext cx="9188277" cy="2182798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Om kornet ändras, flyttas träffläget i motsatt riktning.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T.ex. Korn till vänster = träff till höger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Om skåran ändras, flyttas träffläget i samma riktning.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T.ex. Siktskåra till vänster = träff till vänster</a:t>
            </a:r>
          </a:p>
        </p:txBody>
      </p:sp>
      <p:sp>
        <p:nvSpPr>
          <p:cNvPr id="5" name="Rektangulär 4"/>
          <p:cNvSpPr/>
          <p:nvPr/>
        </p:nvSpPr>
        <p:spPr>
          <a:xfrm>
            <a:off x="8330167" y="1389272"/>
            <a:ext cx="1503536" cy="472480"/>
          </a:xfrm>
          <a:prstGeom prst="wedgeRectCallout">
            <a:avLst>
              <a:gd name="adj1" fmla="val -136811"/>
              <a:gd name="adj2" fmla="val -155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2300" b="1" dirty="0">
                <a:solidFill>
                  <a:schemeClr val="tx1"/>
                </a:solidFill>
              </a:rPr>
              <a:t>Korn</a:t>
            </a:r>
          </a:p>
        </p:txBody>
      </p:sp>
      <p:sp>
        <p:nvSpPr>
          <p:cNvPr id="6" name="Rektangulär 5"/>
          <p:cNvSpPr/>
          <p:nvPr/>
        </p:nvSpPr>
        <p:spPr>
          <a:xfrm>
            <a:off x="984155" y="3110317"/>
            <a:ext cx="1336477" cy="472480"/>
          </a:xfrm>
          <a:prstGeom prst="wedgeRectCallout">
            <a:avLst>
              <a:gd name="adj1" fmla="val 172499"/>
              <a:gd name="adj2" fmla="val -330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2300" b="1" dirty="0">
                <a:solidFill>
                  <a:schemeClr val="tx1"/>
                </a:solidFill>
              </a:rPr>
              <a:t>Skåra</a:t>
            </a:r>
          </a:p>
        </p:txBody>
      </p:sp>
      <p:sp>
        <p:nvSpPr>
          <p:cNvPr id="30728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5564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767098"/>
          </a:xfrm>
        </p:spPr>
        <p:txBody>
          <a:bodyPr/>
          <a:lstStyle/>
          <a:p>
            <a:pPr eaLnBrk="1" hangingPunct="1"/>
            <a:r>
              <a:rPr lang="sv-SE" altLang="sv-SE" b="1" dirty="0"/>
              <a:t>Etik ABC II</a:t>
            </a:r>
          </a:p>
        </p:txBody>
      </p:sp>
      <p:sp>
        <p:nvSpPr>
          <p:cNvPr id="410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Träning ger rutin och kunskap om din skjutförmåga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Ditt omdöme är alltid avgörande för god jakt etik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46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ubrik 7"/>
          <p:cNvSpPr>
            <a:spLocks noGrp="1"/>
          </p:cNvSpPr>
          <p:nvPr>
            <p:ph type="title"/>
          </p:nvPr>
        </p:nvSpPr>
        <p:spPr>
          <a:xfrm>
            <a:off x="382774" y="710828"/>
            <a:ext cx="9760688" cy="809628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Skjutteknik</a:t>
            </a:r>
          </a:p>
        </p:txBody>
      </p:sp>
      <p:sp>
        <p:nvSpPr>
          <p:cNvPr id="31747" name="Platshållare för innehåll 8"/>
          <p:cNvSpPr>
            <a:spLocks noGrp="1"/>
          </p:cNvSpPr>
          <p:nvPr>
            <p:ph idx="1"/>
          </p:nvPr>
        </p:nvSpPr>
        <p:spPr>
          <a:xfrm>
            <a:off x="577122" y="2593266"/>
            <a:ext cx="9622632" cy="3365106"/>
          </a:xfr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Vi ska titta på ABC teknik i olika former.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dirty="0"/>
              <a:t>Vi ska också titta på några vanliga teknikfel.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</p:txBody>
      </p:sp>
      <p:sp>
        <p:nvSpPr>
          <p:cNvPr id="3174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503988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ubrik 1"/>
          <p:cNvSpPr>
            <a:spLocks noGrp="1"/>
          </p:cNvSpPr>
          <p:nvPr>
            <p:ph type="title"/>
          </p:nvPr>
        </p:nvSpPr>
        <p:spPr>
          <a:xfrm>
            <a:off x="344751" y="621713"/>
            <a:ext cx="10023575" cy="1259946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Skjutteknik stillastående mål – Vanligt fel </a:t>
            </a:r>
          </a:p>
        </p:txBody>
      </p:sp>
      <p:sp>
        <p:nvSpPr>
          <p:cNvPr id="32771" name="Platshållare för innehåll 6"/>
          <p:cNvSpPr>
            <a:spLocks noGrp="1"/>
          </p:cNvSpPr>
          <p:nvPr>
            <p:ph idx="1"/>
          </p:nvPr>
        </p:nvSpPr>
        <p:spPr>
          <a:xfrm>
            <a:off x="1448858" y="2541186"/>
            <a:ext cx="8747765" cy="3891511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Skytten lägger an vapnet,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söker bild i kikaren (riktmedlet),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siktar på målet,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försöker ”hålla still” och trycka av.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Man kan inte ”hålla still” vid frihandsskytte.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Små piprörelser ger stora feleffekter.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35" y="4096574"/>
            <a:ext cx="3571363" cy="105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ruta 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962979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ubrik 1"/>
          <p:cNvSpPr>
            <a:spLocks noGrp="1"/>
          </p:cNvSpPr>
          <p:nvPr>
            <p:ph type="title"/>
          </p:nvPr>
        </p:nvSpPr>
        <p:spPr>
          <a:xfrm>
            <a:off x="326549" y="811902"/>
            <a:ext cx="10274165" cy="979449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Skjutteknik stillastående mål – Vanligt  fel</a:t>
            </a:r>
          </a:p>
        </p:txBody>
      </p:sp>
      <p:sp>
        <p:nvSpPr>
          <p:cNvPr id="33795" name="textruta 3"/>
          <p:cNvSpPr txBox="1">
            <a:spLocks noChangeArrowheads="1"/>
          </p:cNvSpPr>
          <p:nvPr/>
        </p:nvSpPr>
        <p:spPr bwMode="auto">
          <a:xfrm>
            <a:off x="668239" y="1417439"/>
            <a:ext cx="8520038" cy="552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Skytten försöker ”hålla still”.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Pipan darrar.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Riktmedlet far fram och tillbaka i målet.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Skytten skjuter när han/hon tycker att  riktmedlet ligger rätt, - NU.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Men eftersom pipan rör sig/darrar,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träffar inte skottet ”där man siktade”.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Tabell pipvingel finns i ABC boken.</a:t>
            </a:r>
            <a:endParaRPr lang="sv-SE" altLang="sv-SE" sz="2100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52" y="1780718"/>
            <a:ext cx="3573218" cy="105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6353">
            <a:off x="6984108" y="5171061"/>
            <a:ext cx="3400591" cy="89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861176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A:\ÄLG.PC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0603" y="1190846"/>
            <a:ext cx="4798322" cy="6344331"/>
          </a:xfrm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4819" name="textruta 6"/>
          <p:cNvSpPr txBox="1">
            <a:spLocks noChangeArrowheads="1"/>
          </p:cNvSpPr>
          <p:nvPr/>
        </p:nvSpPr>
        <p:spPr bwMode="auto">
          <a:xfrm>
            <a:off x="820448" y="599541"/>
            <a:ext cx="9177139" cy="59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Pipvingel, mynningsdarr. Älg – 80 meter</a:t>
            </a:r>
          </a:p>
        </p:txBody>
      </p:sp>
      <p:cxnSp>
        <p:nvCxnSpPr>
          <p:cNvPr id="10" name="Rak 9"/>
          <p:cNvCxnSpPr/>
          <p:nvPr/>
        </p:nvCxnSpPr>
        <p:spPr>
          <a:xfrm flipH="1" flipV="1">
            <a:off x="5011788" y="1679944"/>
            <a:ext cx="475193" cy="508001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änster 12"/>
          <p:cNvSpPr/>
          <p:nvPr/>
        </p:nvSpPr>
        <p:spPr>
          <a:xfrm>
            <a:off x="6607956" y="5941002"/>
            <a:ext cx="3090602" cy="866213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>
                <a:solidFill>
                  <a:schemeClr val="tx1"/>
                </a:solidFill>
              </a:rPr>
              <a:t>Bakkappa / Axel</a:t>
            </a:r>
          </a:p>
        </p:txBody>
      </p:sp>
      <p:sp>
        <p:nvSpPr>
          <p:cNvPr id="14" name="Vänster 13"/>
          <p:cNvSpPr/>
          <p:nvPr/>
        </p:nvSpPr>
        <p:spPr>
          <a:xfrm>
            <a:off x="6273836" y="4956390"/>
            <a:ext cx="3424722" cy="86621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b="1" dirty="0">
                <a:solidFill>
                  <a:schemeClr val="tx1"/>
                </a:solidFill>
              </a:rPr>
              <a:t>E</a:t>
            </a:r>
            <a:r>
              <a:rPr lang="sv-SE" dirty="0">
                <a:solidFill>
                  <a:schemeClr val="tx1"/>
                </a:solidFill>
              </a:rPr>
              <a:t>tt delstreck = 5 mm</a:t>
            </a:r>
          </a:p>
        </p:txBody>
      </p:sp>
      <p:sp>
        <p:nvSpPr>
          <p:cNvPr id="15" name="Höger 14"/>
          <p:cNvSpPr/>
          <p:nvPr/>
        </p:nvSpPr>
        <p:spPr>
          <a:xfrm>
            <a:off x="1587067" y="5360020"/>
            <a:ext cx="2923542" cy="8662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>
                <a:solidFill>
                  <a:schemeClr val="tx1"/>
                </a:solidFill>
              </a:rPr>
              <a:t>Mynningsrörelse</a:t>
            </a:r>
          </a:p>
        </p:txBody>
      </p:sp>
      <p:sp>
        <p:nvSpPr>
          <p:cNvPr id="34824" name="textruta 8"/>
          <p:cNvSpPr txBox="1">
            <a:spLocks noChangeArrowheads="1"/>
          </p:cNvSpPr>
          <p:nvPr/>
        </p:nvSpPr>
        <p:spPr bwMode="auto">
          <a:xfrm>
            <a:off x="640934" y="2308957"/>
            <a:ext cx="2318415" cy="2228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1 mm </a:t>
            </a:r>
            <a:r>
              <a:rPr lang="sv-SE" altLang="sv-SE" sz="2300" dirty="0" err="1"/>
              <a:t>pipdarr</a:t>
            </a:r>
            <a:endParaRPr lang="sv-SE" altLang="sv-SE" sz="23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vid skjutavstånd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80 meter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flyttar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träffläget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ca. 10 cm</a:t>
            </a:r>
          </a:p>
        </p:txBody>
      </p:sp>
      <p:sp>
        <p:nvSpPr>
          <p:cNvPr id="34825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010077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096661"/>
              </p:ext>
            </p:extLst>
          </p:nvPr>
        </p:nvGraphicFramePr>
        <p:xfrm>
          <a:off x="2208379" y="648551"/>
          <a:ext cx="5542756" cy="6083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2990213" imgH="4104015" progId="PowerPoint.Show.8">
                  <p:embed/>
                </p:oleObj>
              </mc:Choice>
              <mc:Fallback>
                <p:oleObj name="Presentation" r:id="rId2" imgW="2990213" imgH="410401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379" y="648551"/>
                        <a:ext cx="5542756" cy="6083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ruta 2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sp>
        <p:nvSpPr>
          <p:cNvPr id="35844" name="textruta 3"/>
          <p:cNvSpPr txBox="1">
            <a:spLocks noChangeArrowheads="1"/>
          </p:cNvSpPr>
          <p:nvPr/>
        </p:nvSpPr>
        <p:spPr bwMode="auto">
          <a:xfrm>
            <a:off x="1137862" y="127746"/>
            <a:ext cx="8165500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Pipvingel, mynningsdarr. Björn - 80 meter.</a:t>
            </a:r>
          </a:p>
        </p:txBody>
      </p:sp>
    </p:spTree>
    <p:extLst>
      <p:ext uri="{BB962C8B-B14F-4D97-AF65-F5344CB8AC3E}">
        <p14:creationId xmlns:p14="http://schemas.microsoft.com/office/powerpoint/2010/main" val="3099635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ubrik 1"/>
          <p:cNvSpPr>
            <a:spLocks noGrp="1"/>
          </p:cNvSpPr>
          <p:nvPr>
            <p:ph type="title"/>
          </p:nvPr>
        </p:nvSpPr>
        <p:spPr>
          <a:xfrm>
            <a:off x="1087351" y="604502"/>
            <a:ext cx="8747765" cy="146118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 skjutteknik stillastående mål</a:t>
            </a:r>
          </a:p>
        </p:txBody>
      </p:sp>
      <p:sp>
        <p:nvSpPr>
          <p:cNvPr id="36867" name="Platshållare för innehåll 2"/>
          <p:cNvSpPr>
            <a:spLocks noGrp="1"/>
          </p:cNvSpPr>
          <p:nvPr>
            <p:ph idx="1"/>
          </p:nvPr>
        </p:nvSpPr>
        <p:spPr>
          <a:xfrm>
            <a:off x="1055453" y="2477392"/>
            <a:ext cx="8747765" cy="3268316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Om möjligt ta stöd - Förberedd passet, så att det     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är lätt att ta stöd.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Använd hjälpmedel, typ skjutkäpp.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Ta aldrig stöd direkt mot pipan.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När det ej finns möjlighet att ta stöd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ska vi titta på 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ABC teknik och tips vid skytte på </a:t>
            </a:r>
            <a:r>
              <a:rPr lang="sv-SE" altLang="sv-SE" dirty="0" err="1"/>
              <a:t>frihand</a:t>
            </a:r>
            <a:r>
              <a:rPr lang="sv-SE" altLang="sv-SE" dirty="0"/>
              <a:t>.</a:t>
            </a:r>
          </a:p>
        </p:txBody>
      </p:sp>
      <p:sp>
        <p:nvSpPr>
          <p:cNvPr id="3686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633311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ubrik 1"/>
          <p:cNvSpPr>
            <a:spLocks noGrp="1"/>
          </p:cNvSpPr>
          <p:nvPr>
            <p:ph type="title"/>
          </p:nvPr>
        </p:nvSpPr>
        <p:spPr>
          <a:xfrm>
            <a:off x="250590" y="302737"/>
            <a:ext cx="10274163" cy="89874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Pekteknik: Öga - Mynning – Mål. (Ö-M-M)</a:t>
            </a:r>
          </a:p>
        </p:txBody>
      </p:sp>
      <p:pic>
        <p:nvPicPr>
          <p:cNvPr id="37891" name="Platshållare för innehåll 3" descr="Kulserie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49" y="1406665"/>
            <a:ext cx="3087184" cy="1783796"/>
          </a:xfrm>
        </p:spPr>
      </p:pic>
      <p:pic>
        <p:nvPicPr>
          <p:cNvPr id="37892" name="Bildobjekt 4" descr="Kulseri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11" y="1380692"/>
            <a:ext cx="3174132" cy="18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Bildobjekt 5" descr="Kulserie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72" y="1378941"/>
            <a:ext cx="3432146" cy="18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7"/>
          <p:cNvCxnSpPr/>
          <p:nvPr/>
        </p:nvCxnSpPr>
        <p:spPr>
          <a:xfrm flipV="1">
            <a:off x="361876" y="1836731"/>
            <a:ext cx="10147559" cy="78748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ruta 6"/>
          <p:cNvSpPr txBox="1">
            <a:spLocks noChangeArrowheads="1"/>
          </p:cNvSpPr>
          <p:nvPr/>
        </p:nvSpPr>
        <p:spPr bwMode="auto">
          <a:xfrm>
            <a:off x="462199" y="3386434"/>
            <a:ext cx="2947673" cy="238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1.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Inled jaktskottet med att,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peka mynningen mot ”målet”.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(underkant mål).</a:t>
            </a:r>
          </a:p>
        </p:txBody>
      </p:sp>
      <p:sp>
        <p:nvSpPr>
          <p:cNvPr id="37896" name="textruta 8"/>
          <p:cNvSpPr txBox="1">
            <a:spLocks noChangeArrowheads="1"/>
          </p:cNvSpPr>
          <p:nvPr/>
        </p:nvSpPr>
        <p:spPr bwMode="auto">
          <a:xfrm>
            <a:off x="3633546" y="3386434"/>
            <a:ext cx="3257662" cy="238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Fortsätt att peka mynningen mot målet och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lyft vapnet vidare mot färdig anläggning.</a:t>
            </a:r>
          </a:p>
        </p:txBody>
      </p:sp>
      <p:sp>
        <p:nvSpPr>
          <p:cNvPr id="37897" name="textruta 9"/>
          <p:cNvSpPr txBox="1">
            <a:spLocks noChangeArrowheads="1"/>
          </p:cNvSpPr>
          <p:nvPr/>
        </p:nvSpPr>
        <p:spPr bwMode="auto">
          <a:xfrm>
            <a:off x="7105926" y="3391715"/>
            <a:ext cx="3341192" cy="238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Vid färdig anläggning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ligger vapnets riktmedel ”rätt”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mot målet.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</p:txBody>
      </p:sp>
      <p:sp>
        <p:nvSpPr>
          <p:cNvPr id="37898" name="textruta 10"/>
          <p:cNvSpPr txBox="1">
            <a:spLocks noChangeArrowheads="1"/>
          </p:cNvSpPr>
          <p:nvPr/>
        </p:nvSpPr>
        <p:spPr bwMode="auto">
          <a:xfrm>
            <a:off x="417649" y="5975040"/>
            <a:ext cx="9842769" cy="87474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b="1" dirty="0"/>
              <a:t>Ö-M-M</a:t>
            </a:r>
            <a:r>
              <a:rPr lang="sv-SE" altLang="sv-SE" sz="2500" dirty="0"/>
              <a:t>. Mynningen ligger med i siktlinjen under hela lyftrörelsen.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Vid  anläggning kommer kikarens riktmedel att förstärka vad du redan ser.</a:t>
            </a:r>
          </a:p>
        </p:txBody>
      </p:sp>
      <p:sp>
        <p:nvSpPr>
          <p:cNvPr id="37899" name="textruta 10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609088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ubrik 1"/>
          <p:cNvSpPr>
            <a:spLocks noGrp="1"/>
          </p:cNvSpPr>
          <p:nvPr>
            <p:ph type="title"/>
          </p:nvPr>
        </p:nvSpPr>
        <p:spPr>
          <a:xfrm>
            <a:off x="520996" y="753358"/>
            <a:ext cx="9675628" cy="1057815"/>
          </a:xfrm>
        </p:spPr>
        <p:txBody>
          <a:bodyPr/>
          <a:lstStyle/>
          <a:p>
            <a:pPr algn="ctr" eaLnBrk="1" hangingPunct="1"/>
            <a:r>
              <a:rPr lang="sv-SE" altLang="sv-SE" sz="4100" b="1" dirty="0"/>
              <a:t>Pekteknik Ö-M-M. </a:t>
            </a:r>
            <a:br>
              <a:rPr lang="sv-SE" altLang="sv-SE" sz="4100" b="1" dirty="0"/>
            </a:br>
            <a:r>
              <a:rPr lang="sv-SE" altLang="sv-SE" sz="4100" b="1" dirty="0"/>
              <a:t>1, Startläge</a:t>
            </a:r>
          </a:p>
        </p:txBody>
      </p:sp>
      <p:sp>
        <p:nvSpPr>
          <p:cNvPr id="38915" name="Platshållare för innehåll 2"/>
          <p:cNvSpPr>
            <a:spLocks noGrp="1"/>
          </p:cNvSpPr>
          <p:nvPr>
            <p:ph idx="1"/>
          </p:nvPr>
        </p:nvSpPr>
        <p:spPr>
          <a:xfrm>
            <a:off x="534591" y="1874170"/>
            <a:ext cx="8430940" cy="4842041"/>
          </a:xfrm>
        </p:spPr>
        <p:txBody>
          <a:bodyPr/>
          <a:lstStyle/>
          <a:p>
            <a:pPr eaLnBrk="1" hangingPunct="1"/>
            <a:endParaRPr lang="sv-SE" altLang="sv-SE"/>
          </a:p>
        </p:txBody>
      </p:sp>
      <p:pic>
        <p:nvPicPr>
          <p:cNvPr id="38916" name="Platshållare för innehåll 3" descr="Kulseri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2" y="1860698"/>
            <a:ext cx="8802184" cy="487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pil 7"/>
          <p:cNvCxnSpPr/>
          <p:nvPr/>
        </p:nvCxnSpPr>
        <p:spPr>
          <a:xfrm>
            <a:off x="4104167" y="3150928"/>
            <a:ext cx="570955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879890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ubrik 1"/>
          <p:cNvSpPr>
            <a:spLocks noGrp="1"/>
          </p:cNvSpPr>
          <p:nvPr>
            <p:ph type="title"/>
          </p:nvPr>
        </p:nvSpPr>
        <p:spPr>
          <a:xfrm>
            <a:off x="981025" y="710828"/>
            <a:ext cx="8747765" cy="777730"/>
          </a:xfrm>
        </p:spPr>
        <p:txBody>
          <a:bodyPr/>
          <a:lstStyle/>
          <a:p>
            <a:pPr algn="ctr" eaLnBrk="1" hangingPunct="1"/>
            <a:r>
              <a:rPr lang="sv-SE" altLang="sv-SE" sz="4100" b="1" dirty="0"/>
              <a:t>Pekteknik Ö-M-M. 2, Lyftläge</a:t>
            </a:r>
          </a:p>
        </p:txBody>
      </p:sp>
      <p:sp>
        <p:nvSpPr>
          <p:cNvPr id="39939" name="Platshållare för innehåll 2"/>
          <p:cNvSpPr>
            <a:spLocks noGrp="1"/>
          </p:cNvSpPr>
          <p:nvPr>
            <p:ph idx="1"/>
          </p:nvPr>
        </p:nvSpPr>
        <p:spPr>
          <a:xfrm>
            <a:off x="534591" y="1795423"/>
            <a:ext cx="8516326" cy="4920788"/>
          </a:xfrm>
        </p:spPr>
        <p:txBody>
          <a:bodyPr/>
          <a:lstStyle/>
          <a:p>
            <a:pPr eaLnBrk="1" hangingPunct="1"/>
            <a:endParaRPr lang="sv-SE" altLang="sv-SE"/>
          </a:p>
        </p:txBody>
      </p:sp>
      <p:pic>
        <p:nvPicPr>
          <p:cNvPr id="39940" name="Bildobjekt 3" descr="Kulseri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81" y="1811173"/>
            <a:ext cx="8802184" cy="48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pil 7"/>
          <p:cNvCxnSpPr/>
          <p:nvPr/>
        </p:nvCxnSpPr>
        <p:spPr>
          <a:xfrm>
            <a:off x="3870251" y="3065868"/>
            <a:ext cx="644289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122646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ubrik 1"/>
          <p:cNvSpPr>
            <a:spLocks noGrp="1"/>
          </p:cNvSpPr>
          <p:nvPr>
            <p:ph type="title"/>
          </p:nvPr>
        </p:nvSpPr>
        <p:spPr>
          <a:xfrm>
            <a:off x="1591707" y="753359"/>
            <a:ext cx="7671555" cy="1011647"/>
          </a:xfrm>
        </p:spPr>
        <p:txBody>
          <a:bodyPr/>
          <a:lstStyle/>
          <a:p>
            <a:pPr algn="ctr" eaLnBrk="1" hangingPunct="1"/>
            <a:r>
              <a:rPr lang="sv-SE" altLang="sv-SE" sz="4100" b="1" dirty="0"/>
              <a:t>Pekteknik Ö-M-M. </a:t>
            </a:r>
            <a:br>
              <a:rPr lang="sv-SE" altLang="sv-SE" sz="4100" b="1" dirty="0"/>
            </a:br>
            <a:r>
              <a:rPr lang="sv-SE" altLang="sv-SE" sz="4100" b="1" dirty="0"/>
              <a:t>3, Anläggning</a:t>
            </a:r>
            <a:endParaRPr lang="sv-SE" altLang="sv-SE" sz="4100" b="1" dirty="0">
              <a:solidFill>
                <a:srgbClr val="FF0000"/>
              </a:solidFill>
            </a:endParaRPr>
          </a:p>
        </p:txBody>
      </p:sp>
      <p:pic>
        <p:nvPicPr>
          <p:cNvPr id="40963" name="Bildobjekt 9" descr="Kulseri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44" y="1889919"/>
            <a:ext cx="8831883" cy="480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k pil 6"/>
          <p:cNvCxnSpPr/>
          <p:nvPr/>
        </p:nvCxnSpPr>
        <p:spPr>
          <a:xfrm flipV="1">
            <a:off x="3402449" y="2985373"/>
            <a:ext cx="6827168" cy="8049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5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400677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title"/>
          </p:nvPr>
        </p:nvSpPr>
        <p:spPr>
          <a:xfrm>
            <a:off x="1438225" y="753358"/>
            <a:ext cx="8747765" cy="735200"/>
          </a:xfrm>
        </p:spPr>
        <p:txBody>
          <a:bodyPr/>
          <a:lstStyle/>
          <a:p>
            <a:pPr eaLnBrk="1" hangingPunct="1"/>
            <a:r>
              <a:rPr lang="sv-SE" altLang="sv-SE" b="1" dirty="0"/>
              <a:t>Jaktskyttets ABC II</a:t>
            </a:r>
          </a:p>
        </p:txBody>
      </p:sp>
      <p:sp>
        <p:nvSpPr>
          <p:cNvPr id="512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Påbyggnad i jaktskytte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Tar upp vapen, riktmedel, ammunition, inskjutning och skjutteknik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Tips på stillastående, rörliga mål och snabba skott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100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 22"/>
          <p:cNvSpPr/>
          <p:nvPr/>
        </p:nvSpPr>
        <p:spPr>
          <a:xfrm>
            <a:off x="9438867" y="1574932"/>
            <a:ext cx="835298" cy="7087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4" name="Ellips 23"/>
          <p:cNvSpPr/>
          <p:nvPr/>
        </p:nvSpPr>
        <p:spPr>
          <a:xfrm>
            <a:off x="9472279" y="3410606"/>
            <a:ext cx="835298" cy="708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1988" name="Rubrik 1"/>
          <p:cNvSpPr>
            <a:spLocks noGrp="1"/>
          </p:cNvSpPr>
          <p:nvPr>
            <p:ph type="title"/>
          </p:nvPr>
        </p:nvSpPr>
        <p:spPr>
          <a:xfrm>
            <a:off x="406514" y="744815"/>
            <a:ext cx="9483416" cy="118447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Lyftteknik: ”sikta och gå in i målet”</a:t>
            </a:r>
            <a:br>
              <a:rPr lang="sv-SE" altLang="sv-SE" sz="4100" b="1" dirty="0">
                <a:solidFill>
                  <a:srgbClr val="FF0000"/>
                </a:solidFill>
              </a:rPr>
            </a:br>
            <a:endParaRPr lang="sv-SE" altLang="sv-SE" sz="3100" dirty="0">
              <a:solidFill>
                <a:srgbClr val="FF0000"/>
              </a:solidFill>
            </a:endParaRPr>
          </a:p>
        </p:txBody>
      </p:sp>
      <p:pic>
        <p:nvPicPr>
          <p:cNvPr id="41989" name="Bildobjekt 3" descr="Kulseri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5" y="3661719"/>
            <a:ext cx="3432147" cy="181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Bildobjekt 4" descr="Kulseri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3" y="1823422"/>
            <a:ext cx="3407749" cy="181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Bildobjekt 5" descr="Kulseri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5" y="5544264"/>
            <a:ext cx="3432147" cy="181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Rak 15"/>
          <p:cNvCxnSpPr>
            <a:endCxn id="17" idx="4"/>
          </p:cNvCxnSpPr>
          <p:nvPr/>
        </p:nvCxnSpPr>
        <p:spPr>
          <a:xfrm>
            <a:off x="1603772" y="5984743"/>
            <a:ext cx="825274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/>
          <p:cNvCxnSpPr/>
          <p:nvPr/>
        </p:nvCxnSpPr>
        <p:spPr>
          <a:xfrm flipV="1">
            <a:off x="1603772" y="2094035"/>
            <a:ext cx="8300136" cy="18961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/>
        </p:nvCxnSpPr>
        <p:spPr>
          <a:xfrm>
            <a:off x="1670598" y="4051765"/>
            <a:ext cx="8219331" cy="5112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 21"/>
          <p:cNvSpPr/>
          <p:nvPr/>
        </p:nvSpPr>
        <p:spPr>
          <a:xfrm>
            <a:off x="9438867" y="4724797"/>
            <a:ext cx="835298" cy="7087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1996" name="textruta 24"/>
          <p:cNvSpPr txBox="1">
            <a:spLocks noChangeArrowheads="1"/>
          </p:cNvSpPr>
          <p:nvPr/>
        </p:nvSpPr>
        <p:spPr bwMode="auto">
          <a:xfrm>
            <a:off x="4835544" y="5495699"/>
            <a:ext cx="3257662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1. Starta under målet</a:t>
            </a:r>
          </a:p>
        </p:txBody>
      </p:sp>
      <p:sp>
        <p:nvSpPr>
          <p:cNvPr id="41997" name="textruta 25"/>
          <p:cNvSpPr txBox="1">
            <a:spLocks noChangeArrowheads="1"/>
          </p:cNvSpPr>
          <p:nvPr/>
        </p:nvSpPr>
        <p:spPr bwMode="auto">
          <a:xfrm>
            <a:off x="4925703" y="4170449"/>
            <a:ext cx="3508251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2. Lyft uppåt, in i målet</a:t>
            </a:r>
          </a:p>
        </p:txBody>
      </p:sp>
      <p:sp>
        <p:nvSpPr>
          <p:cNvPr id="41998" name="textruta 26"/>
          <p:cNvSpPr txBox="1">
            <a:spLocks noChangeArrowheads="1"/>
          </p:cNvSpPr>
          <p:nvPr/>
        </p:nvSpPr>
        <p:spPr bwMode="auto">
          <a:xfrm>
            <a:off x="4735155" y="2378796"/>
            <a:ext cx="3257662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3. Gå in i målet och skjut</a:t>
            </a:r>
          </a:p>
        </p:txBody>
      </p:sp>
      <p:sp>
        <p:nvSpPr>
          <p:cNvPr id="28" name="Upp 27"/>
          <p:cNvSpPr/>
          <p:nvPr/>
        </p:nvSpPr>
        <p:spPr>
          <a:xfrm>
            <a:off x="8893128" y="4212945"/>
            <a:ext cx="250589" cy="70871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9" name="Upp 28"/>
          <p:cNvSpPr/>
          <p:nvPr/>
        </p:nvSpPr>
        <p:spPr>
          <a:xfrm>
            <a:off x="8945275" y="2129314"/>
            <a:ext cx="250590" cy="70871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7" name="Eller 16"/>
          <p:cNvSpPr/>
          <p:nvPr/>
        </p:nvSpPr>
        <p:spPr>
          <a:xfrm>
            <a:off x="9605928" y="5512263"/>
            <a:ext cx="501179" cy="472480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31" name="Eller 30"/>
          <p:cNvSpPr/>
          <p:nvPr/>
        </p:nvSpPr>
        <p:spPr>
          <a:xfrm>
            <a:off x="9605928" y="1823422"/>
            <a:ext cx="501179" cy="472480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32" name="Eller 31"/>
          <p:cNvSpPr/>
          <p:nvPr/>
        </p:nvSpPr>
        <p:spPr>
          <a:xfrm>
            <a:off x="9639340" y="3841087"/>
            <a:ext cx="501179" cy="472480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21" name="Höger 20"/>
          <p:cNvSpPr/>
          <p:nvPr/>
        </p:nvSpPr>
        <p:spPr>
          <a:xfrm>
            <a:off x="3090603" y="6220983"/>
            <a:ext cx="751768" cy="5512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1</a:t>
            </a:r>
          </a:p>
        </p:txBody>
      </p:sp>
      <p:sp>
        <p:nvSpPr>
          <p:cNvPr id="30" name="Upp 29"/>
          <p:cNvSpPr/>
          <p:nvPr/>
        </p:nvSpPr>
        <p:spPr>
          <a:xfrm rot="21405325">
            <a:off x="3144722" y="4340599"/>
            <a:ext cx="501179" cy="6299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2</a:t>
            </a:r>
          </a:p>
        </p:txBody>
      </p:sp>
      <p:sp>
        <p:nvSpPr>
          <p:cNvPr id="33" name="Upp 32"/>
          <p:cNvSpPr/>
          <p:nvPr/>
        </p:nvSpPr>
        <p:spPr>
          <a:xfrm rot="21265304">
            <a:off x="3126313" y="2414022"/>
            <a:ext cx="501179" cy="6299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dirty="0"/>
              <a:t>3</a:t>
            </a:r>
          </a:p>
        </p:txBody>
      </p:sp>
      <p:sp>
        <p:nvSpPr>
          <p:cNvPr id="42007" name="textruta 2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68360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ubrik 1"/>
          <p:cNvSpPr>
            <a:spLocks noGrp="1"/>
          </p:cNvSpPr>
          <p:nvPr>
            <p:ph type="title"/>
          </p:nvPr>
        </p:nvSpPr>
        <p:spPr>
          <a:xfrm>
            <a:off x="895964" y="370585"/>
            <a:ext cx="8747765" cy="146118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ÖMM + Lyftteknik, stillastående mål.</a:t>
            </a:r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26" y="1779171"/>
            <a:ext cx="5515864" cy="3733092"/>
          </a:xfrm>
        </p:spPr>
      </p:pic>
      <p:sp>
        <p:nvSpPr>
          <p:cNvPr id="43012" name="textruta 6"/>
          <p:cNvSpPr txBox="1">
            <a:spLocks noChangeArrowheads="1"/>
          </p:cNvSpPr>
          <p:nvPr/>
        </p:nvSpPr>
        <p:spPr bwMode="auto">
          <a:xfrm>
            <a:off x="276365" y="5878593"/>
            <a:ext cx="6682383" cy="936303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Starta lyftrörelsen mellan benen på figuren.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Lyft i lugnt tempo in i träffområdet – skjut.</a:t>
            </a:r>
          </a:p>
        </p:txBody>
      </p:sp>
      <p:sp>
        <p:nvSpPr>
          <p:cNvPr id="8" name="Upp 7"/>
          <p:cNvSpPr/>
          <p:nvPr/>
        </p:nvSpPr>
        <p:spPr>
          <a:xfrm>
            <a:off x="5953710" y="5342142"/>
            <a:ext cx="417648" cy="62997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9" name="Upp 8"/>
          <p:cNvSpPr/>
          <p:nvPr/>
        </p:nvSpPr>
        <p:spPr>
          <a:xfrm>
            <a:off x="5964974" y="4506896"/>
            <a:ext cx="417648" cy="713969"/>
          </a:xfrm>
          <a:prstGeom prst="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43016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704028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ubrik 1"/>
          <p:cNvSpPr>
            <a:spLocks noGrp="1"/>
          </p:cNvSpPr>
          <p:nvPr>
            <p:ph type="title"/>
          </p:nvPr>
        </p:nvSpPr>
        <p:spPr>
          <a:xfrm>
            <a:off x="1359340" y="260403"/>
            <a:ext cx="8747765" cy="146118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Skjutteknik mot rörligt mål. Fyra F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60" y="1968668"/>
            <a:ext cx="6014145" cy="40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öger 4"/>
          <p:cNvSpPr/>
          <p:nvPr/>
        </p:nvSpPr>
        <p:spPr>
          <a:xfrm>
            <a:off x="4961672" y="4227820"/>
            <a:ext cx="4510609" cy="2362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4037" name="textruta 5"/>
          <p:cNvSpPr txBox="1">
            <a:spLocks noChangeArrowheads="1"/>
          </p:cNvSpPr>
          <p:nvPr/>
        </p:nvSpPr>
        <p:spPr bwMode="auto">
          <a:xfrm>
            <a:off x="558851" y="1725287"/>
            <a:ext cx="3007072" cy="526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F</a:t>
            </a:r>
            <a:r>
              <a:rPr lang="sv-SE" altLang="sv-SE" sz="2300" b="1" dirty="0"/>
              <a:t>ÅNGA UPP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målet med hjälp av öga-mynning-mål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F</a:t>
            </a:r>
            <a:r>
              <a:rPr lang="sv-SE" altLang="sv-SE" sz="2300" b="1" dirty="0"/>
              <a:t>ASRÖRELSE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Vapen/sikte och mål rör sig åt samma håll.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F</a:t>
            </a:r>
            <a:r>
              <a:rPr lang="sv-SE" altLang="sv-SE" sz="2300" b="1" dirty="0"/>
              <a:t>RAMFÖRHÅLLNING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Siktet arbetar sig framåt till rätt framförhållning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F</a:t>
            </a:r>
            <a:r>
              <a:rPr lang="sv-SE" altLang="sv-SE" sz="2300" b="1" dirty="0"/>
              <a:t>ULLFÖLJ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rörelsen/svingen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i och efter skottet</a:t>
            </a:r>
          </a:p>
        </p:txBody>
      </p:sp>
      <p:sp>
        <p:nvSpPr>
          <p:cNvPr id="7" name="Eller 6"/>
          <p:cNvSpPr/>
          <p:nvPr/>
        </p:nvSpPr>
        <p:spPr>
          <a:xfrm>
            <a:off x="7183563" y="3725590"/>
            <a:ext cx="1336477" cy="1259946"/>
          </a:xfrm>
          <a:prstGeom prst="flowChar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8" name="Eller 7"/>
          <p:cNvSpPr/>
          <p:nvPr/>
        </p:nvSpPr>
        <p:spPr>
          <a:xfrm>
            <a:off x="5345906" y="3713340"/>
            <a:ext cx="1336477" cy="1259946"/>
          </a:xfrm>
          <a:prstGeom prst="flowChar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4040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525895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68203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Skjutteknik mot rörligt mål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8239" y="1695658"/>
            <a:ext cx="9622632" cy="5318022"/>
          </a:xfrm>
          <a:noFill/>
          <a:ln w="19050">
            <a:noFill/>
          </a:ln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sv-SE" dirty="0"/>
          </a:p>
          <a:p>
            <a:pPr>
              <a:defRPr/>
            </a:pPr>
            <a:r>
              <a:rPr lang="sv-SE" dirty="0"/>
              <a:t>Hur stor framförhållning behövs ?</a:t>
            </a:r>
          </a:p>
          <a:p>
            <a:pPr>
              <a:buNone/>
              <a:defRPr/>
            </a:pPr>
            <a:r>
              <a:rPr lang="sv-SE" dirty="0"/>
              <a:t>    - Finns i tabellform i ABC II boken.</a:t>
            </a:r>
          </a:p>
          <a:p>
            <a:pPr>
              <a:buNone/>
              <a:defRPr/>
            </a:pPr>
            <a:endParaRPr lang="sv-SE" dirty="0"/>
          </a:p>
          <a:p>
            <a:pPr>
              <a:defRPr/>
            </a:pPr>
            <a:r>
              <a:rPr lang="sv-SE" dirty="0"/>
              <a:t>Vapenhantering, repetering till nästa skott</a:t>
            </a:r>
          </a:p>
          <a:p>
            <a:pPr>
              <a:defRPr/>
            </a:pPr>
            <a:r>
              <a:rPr lang="sv-SE" dirty="0"/>
              <a:t>Fas och rörelselinjer</a:t>
            </a:r>
          </a:p>
          <a:p>
            <a:pPr>
              <a:defRPr/>
            </a:pPr>
            <a:r>
              <a:rPr lang="sv-SE" dirty="0"/>
              <a:t>Fotställning och Vridteknik</a:t>
            </a:r>
          </a:p>
          <a:p>
            <a:pPr>
              <a:defRPr/>
            </a:pPr>
            <a:r>
              <a:rPr lang="sv-SE" dirty="0"/>
              <a:t>Startläge och Målgång</a:t>
            </a:r>
          </a:p>
          <a:p>
            <a:pPr>
              <a:defRPr/>
            </a:pPr>
            <a:r>
              <a:rPr lang="sv-SE" dirty="0"/>
              <a:t>Målföljning, beredskapsläge</a:t>
            </a:r>
          </a:p>
          <a:p>
            <a:pPr>
              <a:buNone/>
              <a:defRPr/>
            </a:pPr>
            <a:endParaRPr lang="sv-SE" dirty="0"/>
          </a:p>
        </p:txBody>
      </p:sp>
      <p:sp>
        <p:nvSpPr>
          <p:cNvPr id="4506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603229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ubrik 1"/>
          <p:cNvSpPr>
            <a:spLocks noGrp="1"/>
          </p:cNvSpPr>
          <p:nvPr>
            <p:ph type="title"/>
          </p:nvPr>
        </p:nvSpPr>
        <p:spPr>
          <a:xfrm>
            <a:off x="981025" y="710827"/>
            <a:ext cx="8747765" cy="70330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Beredskapsläge med kikarsikte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1930" y="1478687"/>
            <a:ext cx="9008223" cy="5354770"/>
          </a:xfrm>
          <a:noFill/>
          <a:ln w="19050">
            <a:noFill/>
          </a:ln>
        </p:spPr>
        <p:txBody>
          <a:bodyPr rtlCol="0">
            <a:normAutofit fontScale="62500" lnSpcReduction="20000"/>
          </a:bodyPr>
          <a:lstStyle/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r>
              <a:rPr lang="sv-SE" sz="3900" dirty="0"/>
              <a:t>Med ett ABC anpassat vapen kan man lära sig att inta ett  </a:t>
            </a:r>
          </a:p>
          <a:p>
            <a:pPr>
              <a:buNone/>
              <a:defRPr/>
            </a:pPr>
            <a:r>
              <a:rPr lang="sv-SE" sz="3900" dirty="0"/>
              <a:t>beredskapsläge, vilket innebär att man har vapnet i nästan klar </a:t>
            </a:r>
          </a:p>
          <a:p>
            <a:pPr>
              <a:buNone/>
              <a:defRPr/>
            </a:pPr>
            <a:r>
              <a:rPr lang="sv-SE" sz="3900" dirty="0"/>
              <a:t>anläggning.</a:t>
            </a:r>
          </a:p>
          <a:p>
            <a:pPr>
              <a:buNone/>
              <a:defRPr/>
            </a:pPr>
            <a:r>
              <a:rPr lang="sv-SE" sz="3900" dirty="0"/>
              <a:t>Denna teknik fungerar jättebra vid målföljning (”skogtrångt”)       </a:t>
            </a:r>
          </a:p>
          <a:p>
            <a:pPr>
              <a:buNone/>
              <a:defRPr/>
            </a:pPr>
            <a:r>
              <a:rPr lang="sv-SE" sz="3900" dirty="0"/>
              <a:t>och när man väntar på skottläge mot ”ett gömt” stillastående mål.</a:t>
            </a:r>
          </a:p>
          <a:p>
            <a:pPr>
              <a:defRPr/>
            </a:pPr>
            <a:endParaRPr lang="sv-SE" sz="3900" dirty="0"/>
          </a:p>
          <a:p>
            <a:pPr>
              <a:buNone/>
              <a:defRPr/>
            </a:pPr>
            <a:r>
              <a:rPr lang="sv-SE" sz="3900" dirty="0"/>
              <a:t>Beredskapsläget innebär att man tittar framåt mot målet, </a:t>
            </a:r>
          </a:p>
          <a:p>
            <a:pPr>
              <a:buNone/>
              <a:defRPr/>
            </a:pPr>
            <a:r>
              <a:rPr lang="sv-SE" sz="3900" dirty="0"/>
              <a:t>med ögats siktlinje strax ovanför kikarsiktet.</a:t>
            </a:r>
          </a:p>
          <a:p>
            <a:pPr>
              <a:defRPr/>
            </a:pPr>
            <a:endParaRPr lang="sv-SE" sz="3900" dirty="0"/>
          </a:p>
          <a:p>
            <a:pPr>
              <a:buNone/>
              <a:defRPr/>
            </a:pPr>
            <a:r>
              <a:rPr lang="sv-SE" sz="3900" dirty="0"/>
              <a:t>Man har då maximalt splitvision/vidsyn med båda ögonen.</a:t>
            </a:r>
          </a:p>
          <a:p>
            <a:pPr>
              <a:buNone/>
              <a:defRPr/>
            </a:pPr>
            <a:r>
              <a:rPr lang="sv-SE" sz="3900" dirty="0"/>
              <a:t>Vid anläggning faller kikarbilden in i siktlinjen och </a:t>
            </a:r>
          </a:p>
          <a:p>
            <a:pPr>
              <a:buNone/>
              <a:defRPr/>
            </a:pPr>
            <a:r>
              <a:rPr lang="sv-SE" sz="3900" dirty="0"/>
              <a:t>riktmedlet (förstoringen) förstärker vad man redan ser.</a:t>
            </a:r>
          </a:p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endParaRPr lang="sv-SE" sz="2700" dirty="0"/>
          </a:p>
          <a:p>
            <a:pPr>
              <a:buNone/>
              <a:defRPr/>
            </a:pPr>
            <a:endParaRPr lang="sv-SE" sz="2700" dirty="0"/>
          </a:p>
        </p:txBody>
      </p:sp>
      <p:sp>
        <p:nvSpPr>
          <p:cNvPr id="4608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469076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ubrik 1"/>
          <p:cNvSpPr>
            <a:spLocks noGrp="1"/>
          </p:cNvSpPr>
          <p:nvPr>
            <p:ph type="title"/>
          </p:nvPr>
        </p:nvSpPr>
        <p:spPr>
          <a:xfrm>
            <a:off x="1034189" y="710828"/>
            <a:ext cx="8747765" cy="862791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Beredskapsläge med kikarsikte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59759" y="1477931"/>
            <a:ext cx="8747765" cy="3268316"/>
          </a:xfrm>
          <a:noFill/>
          <a:ln w="19050">
            <a:noFill/>
          </a:ln>
        </p:spPr>
        <p:txBody>
          <a:bodyPr rtlCol="0">
            <a:normAutofit fontScale="25000" lnSpcReduction="20000"/>
          </a:bodyPr>
          <a:lstStyle/>
          <a:p>
            <a:pPr algn="ctr">
              <a:buNone/>
              <a:defRPr/>
            </a:pPr>
            <a:endParaRPr lang="sv-SE" sz="2700" dirty="0"/>
          </a:p>
          <a:p>
            <a:pPr>
              <a:buNone/>
              <a:defRPr/>
            </a:pPr>
            <a:r>
              <a:rPr lang="sv-SE" sz="12800" dirty="0"/>
              <a:t>Det finns några olika sätt att inta </a:t>
            </a:r>
          </a:p>
          <a:p>
            <a:pPr>
              <a:buNone/>
              <a:defRPr/>
            </a:pPr>
            <a:r>
              <a:rPr lang="sv-SE" sz="12800" dirty="0"/>
              <a:t>beredskapsläge.</a:t>
            </a:r>
          </a:p>
          <a:p>
            <a:pPr>
              <a:buNone/>
              <a:defRPr/>
            </a:pPr>
            <a:endParaRPr lang="sv-SE" sz="12800" dirty="0"/>
          </a:p>
          <a:p>
            <a:pPr>
              <a:buNone/>
              <a:defRPr/>
            </a:pPr>
            <a:r>
              <a:rPr lang="sv-SE" sz="12800" dirty="0"/>
              <a:t>Vi ska visa tre olika beredskapslägen.</a:t>
            </a:r>
          </a:p>
          <a:p>
            <a:pPr>
              <a:buNone/>
              <a:defRPr/>
            </a:pPr>
            <a:r>
              <a:rPr lang="sv-SE" sz="12800" dirty="0"/>
              <a:t>(s.k. flipp-skydd på kikaren stör siktlinjen).</a:t>
            </a:r>
          </a:p>
          <a:p>
            <a:pPr>
              <a:defRPr/>
            </a:pPr>
            <a:endParaRPr lang="sv-SE" sz="12800" dirty="0"/>
          </a:p>
          <a:p>
            <a:pPr>
              <a:buNone/>
              <a:defRPr/>
            </a:pPr>
            <a:r>
              <a:rPr lang="sv-SE" sz="12800" b="1" dirty="0"/>
              <a:t>1   Kolvlyft</a:t>
            </a:r>
          </a:p>
          <a:p>
            <a:pPr>
              <a:buNone/>
              <a:defRPr/>
            </a:pPr>
            <a:endParaRPr lang="sv-SE" sz="12800" b="1" dirty="0"/>
          </a:p>
          <a:p>
            <a:pPr>
              <a:buNone/>
              <a:defRPr/>
            </a:pPr>
            <a:r>
              <a:rPr lang="sv-SE" sz="12800" b="1" dirty="0"/>
              <a:t>2   Piplyft</a:t>
            </a:r>
          </a:p>
          <a:p>
            <a:pPr>
              <a:defRPr/>
            </a:pPr>
            <a:endParaRPr lang="sv-SE" sz="12800" b="1" dirty="0"/>
          </a:p>
          <a:p>
            <a:pPr>
              <a:buNone/>
              <a:defRPr/>
            </a:pPr>
            <a:r>
              <a:rPr lang="sv-SE" sz="12800" b="1" dirty="0"/>
              <a:t>3   Huvudlyft</a:t>
            </a:r>
          </a:p>
        </p:txBody>
      </p:sp>
      <p:sp>
        <p:nvSpPr>
          <p:cNvPr id="4710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130324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ubrik 1"/>
          <p:cNvSpPr>
            <a:spLocks noGrp="1"/>
          </p:cNvSpPr>
          <p:nvPr>
            <p:ph type="title"/>
          </p:nvPr>
        </p:nvSpPr>
        <p:spPr>
          <a:xfrm>
            <a:off x="917230" y="136669"/>
            <a:ext cx="8747765" cy="1160503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Startläge, färdig anläggning</a:t>
            </a: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071" y="1352049"/>
            <a:ext cx="8423515" cy="5410767"/>
          </a:xfrm>
        </p:spPr>
      </p:pic>
      <p:sp>
        <p:nvSpPr>
          <p:cNvPr id="5" name="Ellips 4"/>
          <p:cNvSpPr/>
          <p:nvPr/>
        </p:nvSpPr>
        <p:spPr>
          <a:xfrm flipV="1">
            <a:off x="3320621" y="3567223"/>
            <a:ext cx="96523" cy="1452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8133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8" name="Rak pil 7"/>
          <p:cNvCxnSpPr/>
          <p:nvPr/>
        </p:nvCxnSpPr>
        <p:spPr>
          <a:xfrm flipV="1">
            <a:off x="4386244" y="3286360"/>
            <a:ext cx="5590927" cy="35348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32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ubrik 1"/>
          <p:cNvSpPr>
            <a:spLocks noGrp="1"/>
          </p:cNvSpPr>
          <p:nvPr>
            <p:ph type="title"/>
          </p:nvPr>
        </p:nvSpPr>
        <p:spPr>
          <a:xfrm>
            <a:off x="1533918" y="657665"/>
            <a:ext cx="8747765" cy="692670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1. Kolvlyft - Sänk kolven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66" y="1365640"/>
            <a:ext cx="8417946" cy="5407268"/>
          </a:xfrm>
          <a:solidFill>
            <a:srgbClr val="FFFF00"/>
          </a:solidFill>
        </p:spPr>
      </p:pic>
      <p:sp>
        <p:nvSpPr>
          <p:cNvPr id="5" name="Ned 4"/>
          <p:cNvSpPr/>
          <p:nvPr/>
        </p:nvSpPr>
        <p:spPr>
          <a:xfrm>
            <a:off x="3682884" y="4187570"/>
            <a:ext cx="584709" cy="62997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" name="Ellips 5"/>
          <p:cNvSpPr/>
          <p:nvPr/>
        </p:nvSpPr>
        <p:spPr>
          <a:xfrm flipV="1">
            <a:off x="3409871" y="3485800"/>
            <a:ext cx="48262" cy="15053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9158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9" name="Rak pil 8"/>
          <p:cNvCxnSpPr/>
          <p:nvPr/>
        </p:nvCxnSpPr>
        <p:spPr>
          <a:xfrm flipV="1">
            <a:off x="4427081" y="3182239"/>
            <a:ext cx="5641045" cy="31673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9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ubrik 1"/>
          <p:cNvSpPr>
            <a:spLocks noGrp="1"/>
          </p:cNvSpPr>
          <p:nvPr>
            <p:ph type="title"/>
          </p:nvPr>
        </p:nvSpPr>
        <p:spPr>
          <a:xfrm>
            <a:off x="1129881" y="104772"/>
            <a:ext cx="8747765" cy="1192400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2. </a:t>
            </a:r>
            <a:r>
              <a:rPr lang="sv-SE" altLang="sv-SE" sz="3600" b="1" dirty="0" err="1"/>
              <a:t>Piplyft</a:t>
            </a:r>
            <a:r>
              <a:rPr lang="sv-SE" altLang="sv-SE" sz="3600" b="1" dirty="0"/>
              <a:t> - Sänk pipmynningen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844" y="1334150"/>
            <a:ext cx="8482914" cy="5396768"/>
          </a:xfrm>
        </p:spPr>
      </p:pic>
      <p:sp>
        <p:nvSpPr>
          <p:cNvPr id="7" name="Ned 6"/>
          <p:cNvSpPr/>
          <p:nvPr/>
        </p:nvSpPr>
        <p:spPr>
          <a:xfrm>
            <a:off x="8527267" y="3822712"/>
            <a:ext cx="584709" cy="70871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8" name="Ellips 7"/>
          <p:cNvSpPr/>
          <p:nvPr/>
        </p:nvSpPr>
        <p:spPr>
          <a:xfrm flipV="1">
            <a:off x="3567806" y="3316980"/>
            <a:ext cx="120655" cy="979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0182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10" name="Rak pil 9"/>
          <p:cNvCxnSpPr/>
          <p:nvPr/>
        </p:nvCxnSpPr>
        <p:spPr>
          <a:xfrm flipV="1">
            <a:off x="4668910" y="3010756"/>
            <a:ext cx="5667033" cy="29398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02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1374430" y="520806"/>
            <a:ext cx="8747765" cy="72456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3. Huvudlyft - Lyft huvudet</a:t>
            </a: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047" y="1396442"/>
            <a:ext cx="8486627" cy="5396768"/>
          </a:xfrm>
        </p:spPr>
      </p:pic>
      <p:sp>
        <p:nvSpPr>
          <p:cNvPr id="5" name="Upp 4"/>
          <p:cNvSpPr/>
          <p:nvPr/>
        </p:nvSpPr>
        <p:spPr>
          <a:xfrm>
            <a:off x="3660462" y="3701093"/>
            <a:ext cx="501179" cy="7874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" name="Ellips 6"/>
          <p:cNvSpPr/>
          <p:nvPr/>
        </p:nvSpPr>
        <p:spPr>
          <a:xfrm>
            <a:off x="3498110" y="3413051"/>
            <a:ext cx="81176" cy="744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1206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9" name="Rak pil 8"/>
          <p:cNvCxnSpPr/>
          <p:nvPr/>
        </p:nvCxnSpPr>
        <p:spPr>
          <a:xfrm flipV="1">
            <a:off x="4549590" y="3057355"/>
            <a:ext cx="5680026" cy="26948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08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650140"/>
          </a:xfrm>
        </p:spPr>
        <p:txBody>
          <a:bodyPr/>
          <a:lstStyle/>
          <a:p>
            <a:pPr eaLnBrk="1" hangingPunct="1"/>
            <a:r>
              <a:rPr lang="sv-SE" altLang="sv-SE" b="1" dirty="0"/>
              <a:t>Jaktskyttets ABC II.</a:t>
            </a:r>
          </a:p>
        </p:txBody>
      </p:sp>
      <p:sp>
        <p:nvSpPr>
          <p:cNvPr id="6147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 altLang="sv-SE" dirty="0"/>
              <a:t>Utbildning och instruktion.</a:t>
            </a:r>
          </a:p>
          <a:p>
            <a:pPr eaLnBrk="1" hangingPunct="1"/>
            <a:endParaRPr lang="sv-SE" altLang="sv-SE" dirty="0"/>
          </a:p>
          <a:p>
            <a:pPr eaLnBrk="1" hangingPunct="1"/>
            <a:r>
              <a:rPr lang="sv-SE" altLang="sv-SE" dirty="0"/>
              <a:t>Instruktören måste jobba på rätt nivå.</a:t>
            </a:r>
          </a:p>
          <a:p>
            <a:pPr eaLnBrk="1" hangingPunct="1"/>
            <a:endParaRPr lang="sv-SE" altLang="sv-SE" dirty="0"/>
          </a:p>
          <a:p>
            <a:pPr eaLnBrk="1" hangingPunct="1"/>
            <a:r>
              <a:rPr lang="sv-SE" altLang="sv-SE" dirty="0"/>
              <a:t>”Eleven” måste förstå instruktören.</a:t>
            </a:r>
          </a:p>
          <a:p>
            <a:pPr eaLnBrk="1" hangingPunct="1"/>
            <a:endParaRPr lang="sv-SE" altLang="sv-SE" dirty="0"/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</p:txBody>
      </p:sp>
      <p:sp>
        <p:nvSpPr>
          <p:cNvPr id="614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193752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ubrik 1"/>
          <p:cNvSpPr>
            <a:spLocks noGrp="1"/>
          </p:cNvSpPr>
          <p:nvPr>
            <p:ph type="title"/>
          </p:nvPr>
        </p:nvSpPr>
        <p:spPr>
          <a:xfrm>
            <a:off x="1249822" y="260403"/>
            <a:ext cx="8747765" cy="146118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Skottläge. Snabb distinkt anläggning. </a:t>
            </a: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005" y="1666787"/>
            <a:ext cx="8167357" cy="5287414"/>
          </a:xfrm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81" y="4670550"/>
            <a:ext cx="3628906" cy="22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 6"/>
          <p:cNvSpPr/>
          <p:nvPr/>
        </p:nvSpPr>
        <p:spPr>
          <a:xfrm flipV="1">
            <a:off x="3402447" y="3755339"/>
            <a:ext cx="96523" cy="1452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2230" name="textruta 7"/>
          <p:cNvSpPr txBox="1">
            <a:spLocks noChangeArrowheads="1"/>
          </p:cNvSpPr>
          <p:nvPr/>
        </p:nvSpPr>
        <p:spPr bwMode="auto">
          <a:xfrm>
            <a:off x="1809814" y="5697756"/>
            <a:ext cx="4293431" cy="81318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b="1">
                <a:latin typeface="Arial" pitchFamily="34" charset="0"/>
              </a:rPr>
              <a:t>Anpassad kolv för att kunna utföra snabba anläggningar</a:t>
            </a:r>
            <a:r>
              <a:rPr lang="sv-SE" altLang="sv-SE" sz="2300">
                <a:latin typeface="Arial" pitchFamily="34" charset="0"/>
              </a:rPr>
              <a:t>.</a:t>
            </a:r>
          </a:p>
        </p:txBody>
      </p:sp>
      <p:sp>
        <p:nvSpPr>
          <p:cNvPr id="52231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cxnSp>
        <p:nvCxnSpPr>
          <p:cNvPr id="11" name="Rak pil 10"/>
          <p:cNvCxnSpPr/>
          <p:nvPr/>
        </p:nvCxnSpPr>
        <p:spPr>
          <a:xfrm flipV="1">
            <a:off x="4336124" y="3547098"/>
            <a:ext cx="5724575" cy="35348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/>
          <p:cNvCxnSpPr/>
          <p:nvPr/>
        </p:nvCxnSpPr>
        <p:spPr>
          <a:xfrm flipV="1">
            <a:off x="7955749" y="5379270"/>
            <a:ext cx="2357396" cy="31848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8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ubrik 1"/>
          <p:cNvSpPr>
            <a:spLocks noGrp="1"/>
          </p:cNvSpPr>
          <p:nvPr>
            <p:ph type="title"/>
          </p:nvPr>
        </p:nvSpPr>
        <p:spPr>
          <a:xfrm>
            <a:off x="534590" y="195385"/>
            <a:ext cx="9622632" cy="1016706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”Nästa skott”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790" y="2519417"/>
            <a:ext cx="5707868" cy="3590846"/>
          </a:xfrm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3" y="2677385"/>
            <a:ext cx="4969094" cy="31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ruta 6"/>
          <p:cNvSpPr txBox="1">
            <a:spLocks noChangeArrowheads="1"/>
          </p:cNvSpPr>
          <p:nvPr/>
        </p:nvSpPr>
        <p:spPr bwMode="auto">
          <a:xfrm>
            <a:off x="334119" y="1259948"/>
            <a:ext cx="10023575" cy="12594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Efter avlossat jaktskott,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repetera alltid, så snabbt som möjligt in en ny patron i pipan.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Då är du och vapnet förberedda.</a:t>
            </a:r>
          </a:p>
        </p:txBody>
      </p:sp>
      <p:sp>
        <p:nvSpPr>
          <p:cNvPr id="53254" name="textruta 7"/>
          <p:cNvSpPr txBox="1">
            <a:spLocks noChangeArrowheads="1"/>
          </p:cNvSpPr>
          <p:nvPr/>
        </p:nvSpPr>
        <p:spPr bwMode="auto">
          <a:xfrm>
            <a:off x="209753" y="5993381"/>
            <a:ext cx="4462347" cy="813180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En stor kula på slutstyckshandtaget underlättar snabba omladdningar</a:t>
            </a:r>
          </a:p>
        </p:txBody>
      </p:sp>
      <p:cxnSp>
        <p:nvCxnSpPr>
          <p:cNvPr id="11" name="Rak pil 10"/>
          <p:cNvCxnSpPr/>
          <p:nvPr/>
        </p:nvCxnSpPr>
        <p:spPr>
          <a:xfrm flipV="1">
            <a:off x="2714812" y="4787797"/>
            <a:ext cx="0" cy="120558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 12"/>
          <p:cNvCxnSpPr/>
          <p:nvPr/>
        </p:nvCxnSpPr>
        <p:spPr>
          <a:xfrm flipV="1">
            <a:off x="4757161" y="4540102"/>
            <a:ext cx="2466914" cy="159414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7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396511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ubrik 1"/>
          <p:cNvSpPr>
            <a:spLocks noGrp="1"/>
          </p:cNvSpPr>
          <p:nvPr>
            <p:ph type="title"/>
          </p:nvPr>
        </p:nvSpPr>
        <p:spPr>
          <a:xfrm>
            <a:off x="956930" y="95602"/>
            <a:ext cx="9128226" cy="112714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Snabba skott.</a:t>
            </a:r>
          </a:p>
        </p:txBody>
      </p:sp>
      <p:sp>
        <p:nvSpPr>
          <p:cNvPr id="54275" name="Platshållare för innehåll 2"/>
          <p:cNvSpPr>
            <a:spLocks noGrp="1"/>
          </p:cNvSpPr>
          <p:nvPr>
            <p:ph idx="1"/>
          </p:nvPr>
        </p:nvSpPr>
        <p:spPr>
          <a:xfrm>
            <a:off x="917230" y="1456665"/>
            <a:ext cx="8747765" cy="5571456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 dirty="0"/>
          </a:p>
          <a:p>
            <a:pPr eaLnBrk="1" hangingPunct="1"/>
            <a:r>
              <a:rPr lang="sv-SE" altLang="sv-SE" dirty="0"/>
              <a:t>Ibland under jakt kan det bli behov av att kunna skjuta  ”snabba skott”.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/>
            <a:r>
              <a:rPr lang="sv-SE" altLang="sv-SE" dirty="0"/>
              <a:t>T.ex. vid eftersök av skadat vilt.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/>
            <a:r>
              <a:rPr lang="sv-SE" altLang="sv-SE" dirty="0"/>
              <a:t>Är det fråga om ”farligt vilt”, kan det vara en avgörande faktor att kunna skjuta snabbt, om djuret gör ett anfall.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/>
            <a:r>
              <a:rPr lang="sv-SE" altLang="sv-SE" dirty="0"/>
              <a:t>Ett vildsvin kan springa 50 km/tim = 15 m/sek. 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  <a:p>
            <a:pPr eaLnBrk="1" hangingPunct="1"/>
            <a:r>
              <a:rPr lang="sv-SE" altLang="sv-SE" dirty="0"/>
              <a:t>En björn kan springa 70 km/tim = 20 m/sek</a:t>
            </a:r>
            <a:r>
              <a:rPr lang="sv-SE" altLang="sv-SE" sz="2700" dirty="0"/>
              <a:t>.</a:t>
            </a:r>
          </a:p>
        </p:txBody>
      </p:sp>
      <p:sp>
        <p:nvSpPr>
          <p:cNvPr id="54276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98443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ubrik 1"/>
          <p:cNvSpPr>
            <a:spLocks noGrp="1"/>
          </p:cNvSpPr>
          <p:nvPr>
            <p:ph type="title"/>
          </p:nvPr>
        </p:nvSpPr>
        <p:spPr>
          <a:xfrm>
            <a:off x="691116" y="753358"/>
            <a:ext cx="9505507" cy="63950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Snabba skott.</a:t>
            </a:r>
          </a:p>
        </p:txBody>
      </p:sp>
      <p:sp>
        <p:nvSpPr>
          <p:cNvPr id="55299" name="Platshållare för innehåll 2"/>
          <p:cNvSpPr>
            <a:spLocks noGrp="1"/>
          </p:cNvSpPr>
          <p:nvPr>
            <p:ph idx="1"/>
          </p:nvPr>
        </p:nvSpPr>
        <p:spPr>
          <a:xfrm>
            <a:off x="650848" y="1593802"/>
            <a:ext cx="9093609" cy="4794794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 sz="2700" dirty="0"/>
          </a:p>
          <a:p>
            <a:pPr eaLnBrk="1" hangingPunct="1"/>
            <a:r>
              <a:rPr lang="sv-SE" altLang="sv-SE" sz="2700" dirty="0"/>
              <a:t>Vid dessa tillfällen måste skytt, vapen och skjuttekniken vara samspelta.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sz="2700" dirty="0"/>
          </a:p>
          <a:p>
            <a:pPr eaLnBrk="1" hangingPunct="1"/>
            <a:r>
              <a:rPr lang="sv-SE" altLang="sv-SE" sz="2700" dirty="0"/>
              <a:t>En stor del av ett effektivt snabbskytte är att vapenhantering och teknik fungerar,                                  utan att man behöver tänka (”hur man gör”).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sz="2700" dirty="0"/>
          </a:p>
          <a:p>
            <a:pPr eaLnBrk="1" hangingPunct="1"/>
            <a:r>
              <a:rPr lang="sv-SE" altLang="sv-SE" sz="2700" dirty="0"/>
              <a:t>Träning behövs, så att allt sitter i ”ryggmärgen”.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sz="2700" dirty="0"/>
          </a:p>
        </p:txBody>
      </p:sp>
      <p:sp>
        <p:nvSpPr>
          <p:cNvPr id="5530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995202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ubrik 1"/>
          <p:cNvSpPr>
            <a:spLocks noGrp="1"/>
          </p:cNvSpPr>
          <p:nvPr>
            <p:ph type="title"/>
          </p:nvPr>
        </p:nvSpPr>
        <p:spPr>
          <a:xfrm>
            <a:off x="417650" y="753358"/>
            <a:ext cx="9778973" cy="692670"/>
          </a:xfrm>
          <a:ln>
            <a:noFill/>
          </a:ln>
        </p:spPr>
        <p:txBody>
          <a:bodyPr/>
          <a:lstStyle/>
          <a:p>
            <a:pPr algn="ctr" eaLnBrk="1" hangingPunct="1"/>
            <a:r>
              <a:rPr lang="sv-SE" altLang="sv-SE" sz="3600" b="1" dirty="0"/>
              <a:t>Snabbskytteträning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4984" y="2877984"/>
            <a:ext cx="6022025" cy="3832304"/>
          </a:xfrm>
        </p:spPr>
      </p:pic>
      <p:sp>
        <p:nvSpPr>
          <p:cNvPr id="5" name="Ellips 4"/>
          <p:cNvSpPr/>
          <p:nvPr/>
        </p:nvSpPr>
        <p:spPr>
          <a:xfrm>
            <a:off x="3130996" y="4901051"/>
            <a:ext cx="83530" cy="787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6325" name="textruta 5"/>
          <p:cNvSpPr txBox="1">
            <a:spLocks noChangeArrowheads="1"/>
          </p:cNvSpPr>
          <p:nvPr/>
        </p:nvSpPr>
        <p:spPr bwMode="auto">
          <a:xfrm>
            <a:off x="417650" y="1526182"/>
            <a:ext cx="9772985" cy="135180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Placera ut två eller flera målfigurer och växla figur mellan skotten.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Använd ABC-grundteknik och försök att komma till skott så snabbt som möjligt. Öka skjuttempot vartefter träffarna ”sitter rätt”.</a:t>
            </a:r>
          </a:p>
        </p:txBody>
      </p:sp>
      <p:sp>
        <p:nvSpPr>
          <p:cNvPr id="56326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477663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ubrik 1"/>
          <p:cNvSpPr>
            <a:spLocks noGrp="1"/>
          </p:cNvSpPr>
          <p:nvPr>
            <p:ph type="title"/>
          </p:nvPr>
        </p:nvSpPr>
        <p:spPr>
          <a:xfrm>
            <a:off x="1324071" y="732094"/>
            <a:ext cx="8747765" cy="63950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Snabbskytteträning </a:t>
            </a:r>
            <a:r>
              <a:rPr lang="sv-SE" altLang="sv-SE" sz="3600" b="1" dirty="0" err="1"/>
              <a:t>löpmål</a:t>
            </a:r>
            <a:r>
              <a:rPr lang="sv-SE" altLang="sv-SE" sz="3600" b="1" dirty="0"/>
              <a:t>.</a:t>
            </a:r>
          </a:p>
        </p:txBody>
      </p:sp>
      <p:graphicFrame>
        <p:nvGraphicFramePr>
          <p:cNvPr id="57347" name="Object 2"/>
          <p:cNvGraphicFramePr>
            <a:graphicFrameLocks noChangeAspect="1"/>
          </p:cNvGraphicFramePr>
          <p:nvPr/>
        </p:nvGraphicFramePr>
        <p:xfrm>
          <a:off x="668240" y="2441147"/>
          <a:ext cx="2589424" cy="158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15873" imgH="4299647" progId="">
                  <p:embed/>
                </p:oleObj>
              </mc:Choice>
              <mc:Fallback>
                <p:oleObj r:id="rId2" imgW="6615873" imgH="429964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240" y="2441147"/>
                        <a:ext cx="2589424" cy="158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3"/>
          <p:cNvGraphicFramePr>
            <a:graphicFrameLocks noChangeAspect="1"/>
          </p:cNvGraphicFramePr>
          <p:nvPr/>
        </p:nvGraphicFramePr>
        <p:xfrm>
          <a:off x="5763556" y="2488393"/>
          <a:ext cx="2492900" cy="152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615873" imgH="4299647" progId="">
                  <p:embed/>
                </p:oleObj>
              </mc:Choice>
              <mc:Fallback>
                <p:oleObj r:id="rId4" imgW="6615873" imgH="429964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3556" y="2488393"/>
                        <a:ext cx="2492900" cy="1527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ankebubbla 5"/>
          <p:cNvSpPr/>
          <p:nvPr/>
        </p:nvSpPr>
        <p:spPr>
          <a:xfrm>
            <a:off x="4677668" y="2441146"/>
            <a:ext cx="1002357" cy="1259946"/>
          </a:xfrm>
          <a:prstGeom prst="cloudCallout">
            <a:avLst>
              <a:gd name="adj1" fmla="val -1785"/>
              <a:gd name="adj2" fmla="val 64405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" name="Tankebubbla 6"/>
          <p:cNvSpPr/>
          <p:nvPr/>
        </p:nvSpPr>
        <p:spPr>
          <a:xfrm>
            <a:off x="9689457" y="2441146"/>
            <a:ext cx="1002357" cy="1259946"/>
          </a:xfrm>
          <a:prstGeom prst="cloudCallout">
            <a:avLst>
              <a:gd name="adj1" fmla="val -1785"/>
              <a:gd name="adj2" fmla="val 64405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0" y="3858586"/>
            <a:ext cx="10691813" cy="2362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7352" name="textruta 8"/>
          <p:cNvSpPr txBox="1">
            <a:spLocks noChangeArrowheads="1"/>
          </p:cNvSpPr>
          <p:nvPr/>
        </p:nvSpPr>
        <p:spPr bwMode="auto">
          <a:xfrm>
            <a:off x="710003" y="4239691"/>
            <a:ext cx="9271806" cy="25982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Sätt upp buskar på vallen vid viltmålsbanan.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Skjut från olika avstånd.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Improvisera övningarna, men </a:t>
            </a:r>
            <a:r>
              <a:rPr lang="sv-SE" altLang="sv-SE" sz="2700" u="sng" dirty="0"/>
              <a:t>tänk alltid på säkerheten</a:t>
            </a:r>
            <a:r>
              <a:rPr lang="sv-SE" altLang="sv-SE" sz="2700" dirty="0"/>
              <a:t> (</a:t>
            </a:r>
            <a:r>
              <a:rPr lang="sv-SE" altLang="sv-SE" sz="2700" dirty="0" err="1"/>
              <a:t>SäkB</a:t>
            </a:r>
            <a:r>
              <a:rPr lang="sv-SE" altLang="sv-SE" sz="27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Träna målföljning (beredskapsläge) och att avge snabba skott, repetering, snabba skott o.s.v. i öppningarna mellan buskarna.</a:t>
            </a:r>
            <a:endParaRPr lang="sv-SE" altLang="sv-SE" sz="2100" dirty="0"/>
          </a:p>
        </p:txBody>
      </p:sp>
      <p:sp>
        <p:nvSpPr>
          <p:cNvPr id="10" name="Tankebubbla 9"/>
          <p:cNvSpPr/>
          <p:nvPr/>
        </p:nvSpPr>
        <p:spPr>
          <a:xfrm>
            <a:off x="4092960" y="2441146"/>
            <a:ext cx="1002357" cy="1259946"/>
          </a:xfrm>
          <a:prstGeom prst="cloudCallout">
            <a:avLst>
              <a:gd name="adj1" fmla="val -1785"/>
              <a:gd name="adj2" fmla="val 64405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1" name="Tankebubbla 10"/>
          <p:cNvSpPr/>
          <p:nvPr/>
        </p:nvSpPr>
        <p:spPr>
          <a:xfrm>
            <a:off x="250590" y="2441146"/>
            <a:ext cx="1002357" cy="1259946"/>
          </a:xfrm>
          <a:prstGeom prst="cloudCallout">
            <a:avLst>
              <a:gd name="adj1" fmla="val -1785"/>
              <a:gd name="adj2" fmla="val 64405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57355" name="textruta 11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038592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ubrik 1"/>
          <p:cNvSpPr>
            <a:spLocks noGrp="1"/>
          </p:cNvSpPr>
          <p:nvPr>
            <p:ph type="title"/>
          </p:nvPr>
        </p:nvSpPr>
        <p:spPr>
          <a:xfrm>
            <a:off x="1254642" y="753358"/>
            <a:ext cx="8941981" cy="628875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Värdera läget – Nollvision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5225" y="1716678"/>
            <a:ext cx="9622632" cy="5001285"/>
          </a:xfrm>
          <a:noFill/>
          <a:ln w="19050">
            <a:noFill/>
          </a:ln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r>
              <a:rPr lang="sv-SE" dirty="0"/>
              <a:t>All skytteträning bygger upp en egen känsla </a:t>
            </a:r>
          </a:p>
          <a:p>
            <a:pPr>
              <a:buNone/>
              <a:defRPr/>
            </a:pPr>
            <a:r>
              <a:rPr lang="sv-SE" dirty="0"/>
              <a:t>av hur jag kan skjuta vid olika situationer.</a:t>
            </a:r>
          </a:p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r>
              <a:rPr lang="sv-SE" dirty="0"/>
              <a:t>-   Jag kan tillverka en träff.</a:t>
            </a:r>
          </a:p>
          <a:p>
            <a:pPr>
              <a:buNone/>
              <a:defRPr/>
            </a:pPr>
            <a:endParaRPr lang="sv-SE" dirty="0"/>
          </a:p>
          <a:p>
            <a:pPr>
              <a:buFontTx/>
              <a:buChar char="-"/>
              <a:defRPr/>
            </a:pPr>
            <a:r>
              <a:rPr lang="sv-SE" dirty="0"/>
              <a:t>Jag kan inte.</a:t>
            </a:r>
          </a:p>
          <a:p>
            <a:pPr>
              <a:buFontTx/>
              <a:buChar char="-"/>
              <a:defRPr/>
            </a:pPr>
            <a:endParaRPr lang="sv-SE" dirty="0"/>
          </a:p>
          <a:p>
            <a:pPr>
              <a:buFontTx/>
              <a:buChar char="-"/>
              <a:defRPr/>
            </a:pPr>
            <a:r>
              <a:rPr lang="sv-SE" dirty="0"/>
              <a:t>Värdera läget. Kan jag inte…….. avstå jaktskott.</a:t>
            </a:r>
          </a:p>
        </p:txBody>
      </p:sp>
      <p:sp>
        <p:nvSpPr>
          <p:cNvPr id="58372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864819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ubrik 1"/>
          <p:cNvSpPr>
            <a:spLocks noGrp="1"/>
          </p:cNvSpPr>
          <p:nvPr>
            <p:ph type="title"/>
          </p:nvPr>
        </p:nvSpPr>
        <p:spPr>
          <a:xfrm>
            <a:off x="2328530" y="753358"/>
            <a:ext cx="7868093" cy="724568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Jaktskyttets ABC II</a:t>
            </a:r>
          </a:p>
        </p:txBody>
      </p:sp>
      <p:sp>
        <p:nvSpPr>
          <p:cNvPr id="3" name="Ellips 2"/>
          <p:cNvSpPr/>
          <p:nvPr/>
        </p:nvSpPr>
        <p:spPr>
          <a:xfrm>
            <a:off x="1336478" y="2283652"/>
            <a:ext cx="7768271" cy="251989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5400" b="1" dirty="0">
                <a:solidFill>
                  <a:schemeClr val="accent2"/>
                </a:solidFill>
              </a:rPr>
              <a:t>HAGELSKYTTE</a:t>
            </a:r>
          </a:p>
        </p:txBody>
      </p:sp>
      <p:sp>
        <p:nvSpPr>
          <p:cNvPr id="59396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366236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ubrik 1"/>
          <p:cNvSpPr>
            <a:spLocks noGrp="1"/>
          </p:cNvSpPr>
          <p:nvPr>
            <p:ph type="title"/>
          </p:nvPr>
        </p:nvSpPr>
        <p:spPr>
          <a:xfrm>
            <a:off x="2264735" y="753358"/>
            <a:ext cx="7931888" cy="66077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Hagelskyttets ABC II</a:t>
            </a:r>
          </a:p>
        </p:txBody>
      </p:sp>
      <p:sp>
        <p:nvSpPr>
          <p:cNvPr id="60419" name="textruta 2"/>
          <p:cNvSpPr txBox="1">
            <a:spLocks noChangeArrowheads="1"/>
          </p:cNvSpPr>
          <p:nvPr/>
        </p:nvSpPr>
        <p:spPr bwMode="auto">
          <a:xfrm>
            <a:off x="1503536" y="1968667"/>
            <a:ext cx="7768271" cy="26906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4000" b="1" dirty="0"/>
              <a:t>A</a:t>
            </a:r>
            <a:r>
              <a:rPr lang="sv-SE" altLang="sv-SE" b="1" dirty="0"/>
              <a:t>npassning - </a:t>
            </a:r>
            <a:r>
              <a:rPr lang="sv-SE" altLang="sv-SE" sz="4000" b="1" dirty="0"/>
              <a:t>B</a:t>
            </a:r>
            <a:r>
              <a:rPr lang="sv-SE" altLang="sv-SE" b="1" dirty="0"/>
              <a:t>ra anläggning  - </a:t>
            </a:r>
            <a:r>
              <a:rPr lang="sv-SE" altLang="sv-SE" sz="4000" b="1" dirty="0"/>
              <a:t>S</a:t>
            </a:r>
            <a:r>
              <a:rPr lang="sv-SE" altLang="sv-SE" b="1" dirty="0"/>
              <a:t>e rätt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Anpassat vapen och en bra anläggning är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grunden för att kunna utöva ett effektivt hagelskytte.</a:t>
            </a:r>
          </a:p>
        </p:txBody>
      </p:sp>
      <p:sp>
        <p:nvSpPr>
          <p:cNvPr id="6042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220704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ubrik 1"/>
          <p:cNvSpPr>
            <a:spLocks noGrp="1"/>
          </p:cNvSpPr>
          <p:nvPr>
            <p:ph type="title"/>
          </p:nvPr>
        </p:nvSpPr>
        <p:spPr>
          <a:xfrm>
            <a:off x="547585" y="302737"/>
            <a:ext cx="9622632" cy="941272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 Kolvanpassning hagel</a:t>
            </a:r>
          </a:p>
        </p:txBody>
      </p:sp>
      <p:sp>
        <p:nvSpPr>
          <p:cNvPr id="61443" name="textruta 2"/>
          <p:cNvSpPr txBox="1">
            <a:spLocks noChangeArrowheads="1"/>
          </p:cNvSpPr>
          <p:nvPr/>
        </p:nvSpPr>
        <p:spPr bwMode="auto">
          <a:xfrm>
            <a:off x="584709" y="1496187"/>
            <a:ext cx="9689456" cy="52143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Individuell kolvanpassning har en mycket avgörande betydelse för att man ska kunna skjuta bra träffresultat och detta är speciellt viktigt vid snabba skottlägen och vid skytte mot rörliga mål.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Vid snabbt hagelskytte kan man inte ”sikta” med hjälp av bakspången.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Ögat kan inte samtidigt fokusera på bakspång, pipmynning och mål.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Ögat </a:t>
            </a:r>
            <a:r>
              <a:rPr lang="sv-SE" altLang="sv-SE" sz="2500" b="1" dirty="0"/>
              <a:t>kan</a:t>
            </a:r>
            <a:r>
              <a:rPr lang="sv-SE" altLang="sv-SE" sz="2500" dirty="0"/>
              <a:t> däremot samtidigt se mynning och mål = målbild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För att bössan ska skjuta rätt måste kolvkammen anpassas så att hagelsvärmen träffar ”rätt” när: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b="1" dirty="0"/>
              <a:t>- Målbilden för ögat är rätt och kolvkammen ligger an mot kindbenet</a:t>
            </a:r>
            <a:r>
              <a:rPr lang="sv-SE" altLang="sv-SE" sz="23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</p:txBody>
      </p:sp>
      <p:sp>
        <p:nvSpPr>
          <p:cNvPr id="6144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4371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title"/>
          </p:nvPr>
        </p:nvSpPr>
        <p:spPr>
          <a:xfrm>
            <a:off x="1448858" y="753358"/>
            <a:ext cx="8747765" cy="692670"/>
          </a:xfrm>
        </p:spPr>
        <p:txBody>
          <a:bodyPr/>
          <a:lstStyle/>
          <a:p>
            <a:pPr eaLnBrk="1" hangingPunct="1"/>
            <a:r>
              <a:rPr lang="sv-SE" altLang="sv-SE" b="1" dirty="0"/>
              <a:t>Jaktskyttets ABC II - Innehåll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noFill/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sv-SE" dirty="0"/>
              <a:t>ABC grundteknik</a:t>
            </a:r>
          </a:p>
          <a:p>
            <a:pPr>
              <a:defRPr/>
            </a:pPr>
            <a:r>
              <a:rPr lang="sv-SE" dirty="0"/>
              <a:t>Vapenanpassning Kulskytte Hagelskytte</a:t>
            </a:r>
          </a:p>
          <a:p>
            <a:pPr>
              <a:defRPr/>
            </a:pPr>
            <a:r>
              <a:rPr lang="sv-SE" dirty="0"/>
              <a:t>Kikarsikten, uppbyggnad, event. fel, justering</a:t>
            </a:r>
          </a:p>
          <a:p>
            <a:pPr>
              <a:defRPr/>
            </a:pPr>
            <a:r>
              <a:rPr lang="sv-SE" dirty="0"/>
              <a:t>Inskjutning olika vapen,  checklista före skott</a:t>
            </a:r>
          </a:p>
          <a:p>
            <a:pPr>
              <a:defRPr/>
            </a:pPr>
            <a:r>
              <a:rPr lang="sv-SE" dirty="0"/>
              <a:t>Kulskytte pipvingel, skjutteknik</a:t>
            </a:r>
          </a:p>
          <a:p>
            <a:pPr>
              <a:defRPr/>
            </a:pPr>
            <a:r>
              <a:rPr lang="sv-SE" dirty="0"/>
              <a:t>Övningar för hagel- och kulskytte</a:t>
            </a:r>
          </a:p>
          <a:p>
            <a:pPr>
              <a:defRPr/>
            </a:pPr>
            <a:r>
              <a:rPr lang="sv-SE" dirty="0"/>
              <a:t>Rörliga mål, teknik och framförhållning</a:t>
            </a:r>
          </a:p>
          <a:p>
            <a:pPr>
              <a:defRPr/>
            </a:pPr>
            <a:r>
              <a:rPr lang="sv-SE" dirty="0"/>
              <a:t>Snabbskytteteknik och skjutövningar</a:t>
            </a:r>
          </a:p>
          <a:p>
            <a:pPr>
              <a:buNone/>
              <a:defRPr/>
            </a:pPr>
            <a:endParaRPr lang="sv-SE" dirty="0"/>
          </a:p>
          <a:p>
            <a:pPr>
              <a:buNone/>
              <a:defRPr/>
            </a:pPr>
            <a:endParaRPr lang="sv-SE" dirty="0"/>
          </a:p>
        </p:txBody>
      </p:sp>
      <p:sp>
        <p:nvSpPr>
          <p:cNvPr id="7172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440315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ubrik 1"/>
          <p:cNvSpPr>
            <a:spLocks noGrp="1"/>
          </p:cNvSpPr>
          <p:nvPr>
            <p:ph type="title"/>
          </p:nvPr>
        </p:nvSpPr>
        <p:spPr>
          <a:xfrm>
            <a:off x="1448858" y="627321"/>
            <a:ext cx="8747765" cy="829339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ABC. Målbild hagelskytte</a:t>
            </a:r>
          </a:p>
        </p:txBody>
      </p:sp>
      <p:sp>
        <p:nvSpPr>
          <p:cNvPr id="62467" name="textruta 2"/>
          <p:cNvSpPr txBox="1">
            <a:spLocks noChangeArrowheads="1"/>
          </p:cNvSpPr>
          <p:nvPr/>
        </p:nvSpPr>
        <p:spPr bwMode="auto">
          <a:xfrm>
            <a:off x="414670" y="1476447"/>
            <a:ext cx="4795284" cy="49681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Vad är rätt målbild?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Rätt målbild är en individuell upplevelse.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Jag skjuter med: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4600" dirty="0"/>
              <a:t> </a:t>
            </a:r>
            <a:r>
              <a:rPr lang="sv-SE" altLang="sv-SE" sz="4600" b="1" dirty="0">
                <a:solidFill>
                  <a:schemeClr val="accent1"/>
                </a:solidFill>
              </a:rPr>
              <a:t>”Min egen målbild”.</a:t>
            </a:r>
          </a:p>
        </p:txBody>
      </p:sp>
      <p:sp>
        <p:nvSpPr>
          <p:cNvPr id="62468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28" y="2108119"/>
            <a:ext cx="4939759" cy="37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37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ubrik 1"/>
          <p:cNvSpPr>
            <a:spLocks noGrp="1"/>
          </p:cNvSpPr>
          <p:nvPr>
            <p:ph type="title"/>
          </p:nvPr>
        </p:nvSpPr>
        <p:spPr>
          <a:xfrm>
            <a:off x="2134067" y="731084"/>
            <a:ext cx="8304028" cy="607609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ABC. Kolvanpassning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0" y="1338693"/>
            <a:ext cx="7016502" cy="418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8" t="14037" r="24007" b="25482"/>
          <a:stretch/>
        </p:blipFill>
        <p:spPr bwMode="auto">
          <a:xfrm>
            <a:off x="842499" y="3593804"/>
            <a:ext cx="3015180" cy="31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 8"/>
          <p:cNvSpPr/>
          <p:nvPr/>
        </p:nvSpPr>
        <p:spPr>
          <a:xfrm>
            <a:off x="1975797" y="4877211"/>
            <a:ext cx="1169417" cy="102370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3494" name="textruta 11"/>
          <p:cNvSpPr txBox="1">
            <a:spLocks noChangeArrowheads="1"/>
          </p:cNvSpPr>
          <p:nvPr/>
        </p:nvSpPr>
        <p:spPr bwMode="auto">
          <a:xfrm>
            <a:off x="4989617" y="5733582"/>
            <a:ext cx="4935683" cy="936303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Med kindkontakt måste skytten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kunna se pipmynningen</a:t>
            </a:r>
          </a:p>
        </p:txBody>
      </p:sp>
      <p:sp>
        <p:nvSpPr>
          <p:cNvPr id="13" name="Ellips 12"/>
          <p:cNvSpPr/>
          <p:nvPr/>
        </p:nvSpPr>
        <p:spPr>
          <a:xfrm>
            <a:off x="6767950" y="2739903"/>
            <a:ext cx="2010799" cy="10240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cxnSp>
        <p:nvCxnSpPr>
          <p:cNvPr id="18" name="Rak pil 17"/>
          <p:cNvCxnSpPr/>
          <p:nvPr/>
        </p:nvCxnSpPr>
        <p:spPr>
          <a:xfrm flipH="1">
            <a:off x="1546411" y="2880020"/>
            <a:ext cx="5221539" cy="8049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9" name="textruta 1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797637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ubrik 1"/>
          <p:cNvSpPr>
            <a:spLocks noGrp="1"/>
          </p:cNvSpPr>
          <p:nvPr>
            <p:ph type="title"/>
          </p:nvPr>
        </p:nvSpPr>
        <p:spPr>
          <a:xfrm>
            <a:off x="1842262" y="742725"/>
            <a:ext cx="8747765" cy="59697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ABC. Kolvanpassning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5" y="1778798"/>
            <a:ext cx="6782619" cy="45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änster 3"/>
          <p:cNvSpPr/>
          <p:nvPr/>
        </p:nvSpPr>
        <p:spPr>
          <a:xfrm>
            <a:off x="4844728" y="3970922"/>
            <a:ext cx="5512966" cy="39373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4517" name="textruta 4"/>
          <p:cNvSpPr txBox="1">
            <a:spLocks noChangeArrowheads="1"/>
          </p:cNvSpPr>
          <p:nvPr/>
        </p:nvSpPr>
        <p:spPr bwMode="auto">
          <a:xfrm>
            <a:off x="7350622" y="1877095"/>
            <a:ext cx="3007072" cy="218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”Min målbild” bestämmer höjden på siktlinjen över bakspången.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(kolvanpassning)</a:t>
            </a:r>
          </a:p>
        </p:txBody>
      </p:sp>
      <p:sp>
        <p:nvSpPr>
          <p:cNvPr id="6" name="Ned 5"/>
          <p:cNvSpPr/>
          <p:nvPr/>
        </p:nvSpPr>
        <p:spPr>
          <a:xfrm>
            <a:off x="4262903" y="3223362"/>
            <a:ext cx="421361" cy="556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4519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250425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ubrik 1"/>
          <p:cNvSpPr>
            <a:spLocks noGrp="1"/>
          </p:cNvSpPr>
          <p:nvPr>
            <p:ph type="title"/>
          </p:nvPr>
        </p:nvSpPr>
        <p:spPr>
          <a:xfrm>
            <a:off x="1286361" y="345464"/>
            <a:ext cx="9622632" cy="898739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Hagelskyttets ABC. Se rätt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r="8623" b="2432"/>
          <a:stretch/>
        </p:blipFill>
        <p:spPr bwMode="auto">
          <a:xfrm>
            <a:off x="1200466" y="3462015"/>
            <a:ext cx="3615069" cy="32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ruta 3"/>
          <p:cNvSpPr txBox="1">
            <a:spLocks noChangeArrowheads="1"/>
          </p:cNvSpPr>
          <p:nvPr/>
        </p:nvSpPr>
        <p:spPr bwMode="auto">
          <a:xfrm>
            <a:off x="501179" y="1279217"/>
            <a:ext cx="4708774" cy="218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solidFill>
                  <a:srgbClr val="00B050"/>
                </a:solidFill>
              </a:rPr>
              <a:t>RÄTT.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Ska man skjuta med båda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ögonen öppna, måste skjutögat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(som är närmast kolven)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vara det dominanta.</a:t>
            </a:r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/>
          <a:stretch/>
        </p:blipFill>
        <p:spPr bwMode="auto">
          <a:xfrm>
            <a:off x="6195075" y="3757220"/>
            <a:ext cx="3636037" cy="29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ruta 15"/>
          <p:cNvSpPr txBox="1">
            <a:spLocks noChangeArrowheads="1"/>
          </p:cNvSpPr>
          <p:nvPr/>
        </p:nvSpPr>
        <p:spPr bwMode="auto">
          <a:xfrm>
            <a:off x="6042633" y="1275527"/>
            <a:ext cx="4092960" cy="218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solidFill>
                  <a:srgbClr val="FF0000"/>
                </a:solidFill>
              </a:rPr>
              <a:t>FEL.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Med helt feldominant seende (öga)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blir siktlinje och skottlinje väldigt olika.</a:t>
            </a:r>
          </a:p>
        </p:txBody>
      </p:sp>
      <p:sp>
        <p:nvSpPr>
          <p:cNvPr id="17" name="Ned 16"/>
          <p:cNvSpPr/>
          <p:nvPr/>
        </p:nvSpPr>
        <p:spPr>
          <a:xfrm>
            <a:off x="3152787" y="3577656"/>
            <a:ext cx="278988" cy="10368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8" name="Ned 17"/>
          <p:cNvSpPr/>
          <p:nvPr/>
        </p:nvSpPr>
        <p:spPr>
          <a:xfrm>
            <a:off x="7507801" y="3577656"/>
            <a:ext cx="243676" cy="10368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cxnSp>
        <p:nvCxnSpPr>
          <p:cNvPr id="11" name="Rak pil 10"/>
          <p:cNvCxnSpPr/>
          <p:nvPr/>
        </p:nvCxnSpPr>
        <p:spPr>
          <a:xfrm>
            <a:off x="7629639" y="5105348"/>
            <a:ext cx="2201473" cy="78508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6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70863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ubrik 1"/>
          <p:cNvSpPr>
            <a:spLocks noGrp="1"/>
          </p:cNvSpPr>
          <p:nvPr>
            <p:ph type="title"/>
          </p:nvPr>
        </p:nvSpPr>
        <p:spPr>
          <a:xfrm>
            <a:off x="1448858" y="616688"/>
            <a:ext cx="8747765" cy="733647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Skytte med </a:t>
            </a:r>
            <a:r>
              <a:rPr lang="sv-SE" altLang="sv-SE" sz="3600" b="1" dirty="0" err="1"/>
              <a:t>oanpassat</a:t>
            </a:r>
            <a:r>
              <a:rPr lang="sv-SE" altLang="sv-SE" sz="3600" b="1" dirty="0"/>
              <a:t> vapen</a:t>
            </a:r>
            <a:endParaRPr lang="sv-SE" altLang="sv-SE" sz="3600" b="1" dirty="0">
              <a:solidFill>
                <a:srgbClr val="FF0000"/>
              </a:solidFill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b="6657"/>
          <a:stretch/>
        </p:blipFill>
        <p:spPr bwMode="auto">
          <a:xfrm>
            <a:off x="473285" y="1520687"/>
            <a:ext cx="4454975" cy="26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75" y="1574932"/>
            <a:ext cx="3792969" cy="255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" b="13448"/>
          <a:stretch/>
        </p:blipFill>
        <p:spPr bwMode="auto">
          <a:xfrm>
            <a:off x="473285" y="4409809"/>
            <a:ext cx="4454975" cy="25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ruta 10"/>
          <p:cNvSpPr txBox="1">
            <a:spLocks noChangeArrowheads="1"/>
          </p:cNvSpPr>
          <p:nvPr/>
        </p:nvSpPr>
        <p:spPr bwMode="auto">
          <a:xfrm>
            <a:off x="5039094" y="1543266"/>
            <a:ext cx="1670596" cy="25828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b="1" dirty="0"/>
              <a:t>För låg </a:t>
            </a:r>
            <a:r>
              <a:rPr lang="sv-SE" altLang="sv-SE" sz="2300" b="1" dirty="0" err="1"/>
              <a:t>kolvkam</a:t>
            </a:r>
            <a:r>
              <a:rPr lang="sv-SE" altLang="sv-SE" sz="23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Skytten har kindkontakt men ser inget.</a:t>
            </a:r>
          </a:p>
        </p:txBody>
      </p:sp>
      <p:sp>
        <p:nvSpPr>
          <p:cNvPr id="66567" name="textruta 20"/>
          <p:cNvSpPr txBox="1">
            <a:spLocks noChangeArrowheads="1"/>
          </p:cNvSpPr>
          <p:nvPr/>
        </p:nvSpPr>
        <p:spPr bwMode="auto">
          <a:xfrm>
            <a:off x="5345908" y="4483040"/>
            <a:ext cx="4928257" cy="1875010"/>
          </a:xfrm>
          <a:prstGeom prst="rect">
            <a:avLst/>
          </a:prstGeom>
          <a:solidFill>
            <a:schemeClr val="bg2"/>
          </a:solidFill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För att se pipmynningen,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måste skytten lyfta kinden från kolven.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Detta ger instabil anläggning med ”glappkontakt” mellan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kindben och </a:t>
            </a:r>
            <a:r>
              <a:rPr lang="sv-SE" altLang="sv-SE" sz="2300" dirty="0" err="1"/>
              <a:t>kolvkam</a:t>
            </a:r>
            <a:r>
              <a:rPr lang="sv-SE" altLang="sv-SE" sz="2300" dirty="0"/>
              <a:t>.</a:t>
            </a:r>
          </a:p>
        </p:txBody>
      </p:sp>
      <p:sp>
        <p:nvSpPr>
          <p:cNvPr id="25" name="Rundad rektangulär 24"/>
          <p:cNvSpPr/>
          <p:nvPr/>
        </p:nvSpPr>
        <p:spPr>
          <a:xfrm>
            <a:off x="95693" y="6208198"/>
            <a:ext cx="1403498" cy="1202694"/>
          </a:xfrm>
          <a:prstGeom prst="wedgeRoundRectCallout">
            <a:avLst>
              <a:gd name="adj1" fmla="val 67306"/>
              <a:gd name="adj2" fmla="val -6192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2300" dirty="0">
                <a:solidFill>
                  <a:schemeClr val="tx1"/>
                </a:solidFill>
              </a:rPr>
              <a:t>”Glapp-kontakt”</a:t>
            </a:r>
          </a:p>
        </p:txBody>
      </p:sp>
      <p:cxnSp>
        <p:nvCxnSpPr>
          <p:cNvPr id="15" name="Rak 14"/>
          <p:cNvCxnSpPr/>
          <p:nvPr/>
        </p:nvCxnSpPr>
        <p:spPr>
          <a:xfrm rot="10800000" flipV="1">
            <a:off x="2021422" y="2547485"/>
            <a:ext cx="2923543" cy="17674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1" name="textruta 12"/>
          <p:cNvSpPr txBox="1">
            <a:spLocks noChangeArrowheads="1"/>
          </p:cNvSpPr>
          <p:nvPr/>
        </p:nvSpPr>
        <p:spPr bwMode="auto">
          <a:xfrm rot="-166947">
            <a:off x="3294789" y="2163045"/>
            <a:ext cx="1837655" cy="42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>
                <a:solidFill>
                  <a:srgbClr val="FFFF00"/>
                </a:solidFill>
              </a:rPr>
              <a:t>Spånglinje</a:t>
            </a:r>
          </a:p>
        </p:txBody>
      </p:sp>
      <p:sp>
        <p:nvSpPr>
          <p:cNvPr id="66572" name="textruta 13"/>
          <p:cNvSpPr txBox="1">
            <a:spLocks noChangeArrowheads="1"/>
          </p:cNvSpPr>
          <p:nvPr/>
        </p:nvSpPr>
        <p:spPr bwMode="auto">
          <a:xfrm>
            <a:off x="3023780" y="5195528"/>
            <a:ext cx="1921185" cy="42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100">
                <a:solidFill>
                  <a:schemeClr val="bg1"/>
                </a:solidFill>
              </a:rPr>
              <a:t>Siktlinje</a:t>
            </a:r>
          </a:p>
        </p:txBody>
      </p:sp>
      <p:cxnSp>
        <p:nvCxnSpPr>
          <p:cNvPr id="18" name="Rak pil 17"/>
          <p:cNvCxnSpPr/>
          <p:nvPr/>
        </p:nvCxnSpPr>
        <p:spPr>
          <a:xfrm flipV="1">
            <a:off x="2128245" y="5597518"/>
            <a:ext cx="3217663" cy="15098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5" name="textruta 20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  <p:sp>
        <p:nvSpPr>
          <p:cNvPr id="16" name="Ellips 15"/>
          <p:cNvSpPr/>
          <p:nvPr/>
        </p:nvSpPr>
        <p:spPr>
          <a:xfrm rot="20625968">
            <a:off x="1081249" y="5881991"/>
            <a:ext cx="1011638" cy="3972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0766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ubrik 1"/>
          <p:cNvSpPr>
            <a:spLocks noGrp="1"/>
          </p:cNvSpPr>
          <p:nvPr>
            <p:ph type="title"/>
          </p:nvPr>
        </p:nvSpPr>
        <p:spPr>
          <a:xfrm>
            <a:off x="1244009" y="302737"/>
            <a:ext cx="8926208" cy="930640"/>
          </a:xfrm>
        </p:spPr>
        <p:txBody>
          <a:bodyPr/>
          <a:lstStyle/>
          <a:p>
            <a:pPr eaLnBrk="1" hangingPunct="1"/>
            <a:r>
              <a:rPr lang="sv-SE" altLang="sv-SE" sz="3600" b="1" dirty="0"/>
              <a:t>Skytte med </a:t>
            </a:r>
            <a:r>
              <a:rPr lang="sv-SE" altLang="sv-SE" sz="3600" b="1" dirty="0" err="1"/>
              <a:t>oanpassat</a:t>
            </a:r>
            <a:r>
              <a:rPr lang="sv-SE" altLang="sv-SE" sz="3600" b="1" dirty="0"/>
              <a:t> vapen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7" y="1954668"/>
            <a:ext cx="4861434" cy="29923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ruta 3"/>
          <p:cNvSpPr txBox="1">
            <a:spLocks noChangeArrowheads="1"/>
          </p:cNvSpPr>
          <p:nvPr/>
        </p:nvSpPr>
        <p:spPr bwMode="auto">
          <a:xfrm>
            <a:off x="499325" y="1811174"/>
            <a:ext cx="4510609" cy="51066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Vid skytte med för låg kolvhöjd är det väldigt lätt att ögats siktlinje hamnar ”fel” i samband med snabba skottlägen.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Det behövs väldigt små felaktiga anläggningar för att skjuta bom.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Tabell finns i ABC boken.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1 – 1,5 cm felanläggning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och skott mot mål på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25 meters avstånd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= helbom</a:t>
            </a:r>
          </a:p>
        </p:txBody>
      </p:sp>
      <p:sp>
        <p:nvSpPr>
          <p:cNvPr id="5" name="Ellips 4"/>
          <p:cNvSpPr/>
          <p:nvPr/>
        </p:nvSpPr>
        <p:spPr>
          <a:xfrm rot="21102887">
            <a:off x="6013974" y="3235231"/>
            <a:ext cx="1222848" cy="70555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cxnSp>
        <p:nvCxnSpPr>
          <p:cNvPr id="7" name="Rak 6"/>
          <p:cNvCxnSpPr>
            <a:stCxn id="5" idx="4"/>
          </p:cNvCxnSpPr>
          <p:nvPr/>
        </p:nvCxnSpPr>
        <p:spPr>
          <a:xfrm flipH="1">
            <a:off x="6595499" y="3937099"/>
            <a:ext cx="80734" cy="197627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5873074" y="5827250"/>
            <a:ext cx="2840013" cy="7087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2700" dirty="0">
                <a:solidFill>
                  <a:schemeClr val="accent1"/>
                </a:solidFill>
              </a:rPr>
              <a:t>”Glappkontakt”</a:t>
            </a:r>
          </a:p>
        </p:txBody>
      </p:sp>
      <p:sp>
        <p:nvSpPr>
          <p:cNvPr id="9" name="Rektangel 8"/>
          <p:cNvSpPr/>
          <p:nvPr/>
        </p:nvSpPr>
        <p:spPr>
          <a:xfrm>
            <a:off x="9386893" y="1811174"/>
            <a:ext cx="926252" cy="346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7593" name="textruta 9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2767158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ubrik 1"/>
          <p:cNvSpPr>
            <a:spLocks noGrp="1"/>
          </p:cNvSpPr>
          <p:nvPr>
            <p:ph type="title"/>
          </p:nvPr>
        </p:nvSpPr>
        <p:spPr>
          <a:xfrm>
            <a:off x="1397443" y="668298"/>
            <a:ext cx="8229600" cy="841526"/>
          </a:xfrm>
        </p:spPr>
        <p:txBody>
          <a:bodyPr/>
          <a:lstStyle/>
          <a:p>
            <a:pPr eaLnBrk="1" hangingPunct="1"/>
            <a:r>
              <a:rPr lang="sv-SE" altLang="sv-SE" dirty="0"/>
              <a:t>ABC. Träffbildsskjutning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8"/>
          <a:stretch/>
        </p:blipFill>
        <p:spPr bwMode="auto">
          <a:xfrm>
            <a:off x="703509" y="2104566"/>
            <a:ext cx="5739821" cy="35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med rundade hörn 4"/>
          <p:cNvSpPr/>
          <p:nvPr/>
        </p:nvSpPr>
        <p:spPr>
          <a:xfrm>
            <a:off x="6815470" y="1417441"/>
            <a:ext cx="3709285" cy="53342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sv-SE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sv-SE" sz="2300" b="1" dirty="0">
                <a:solidFill>
                  <a:schemeClr val="tx1"/>
                </a:solidFill>
              </a:rPr>
              <a:t>Mot tavlan kan man</a:t>
            </a:r>
          </a:p>
          <a:p>
            <a:pPr>
              <a:defRPr/>
            </a:pPr>
            <a:r>
              <a:rPr lang="sv-SE" sz="2300" b="1" dirty="0">
                <a:solidFill>
                  <a:schemeClr val="tx1"/>
                </a:solidFill>
              </a:rPr>
              <a:t>skjuta och se tre saker:</a:t>
            </a:r>
          </a:p>
          <a:p>
            <a:pPr>
              <a:defRPr/>
            </a:pPr>
            <a:endParaRPr lang="sv-S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sv-SE" sz="2300" dirty="0">
                <a:solidFill>
                  <a:schemeClr val="tx1"/>
                </a:solidFill>
              </a:rPr>
              <a:t>1, Hur ser svärmens spridning ut för resp. pipa / choke.</a:t>
            </a:r>
          </a:p>
          <a:p>
            <a:pPr>
              <a:defRPr/>
            </a:pPr>
            <a:r>
              <a:rPr lang="sv-SE" sz="2300" dirty="0">
                <a:solidFill>
                  <a:schemeClr val="tx1"/>
                </a:solidFill>
              </a:rPr>
              <a:t>Testa olika ammunition och US nr</a:t>
            </a:r>
          </a:p>
          <a:p>
            <a:pPr>
              <a:defRPr/>
            </a:pPr>
            <a:r>
              <a:rPr lang="sv-SE" sz="2300" dirty="0">
                <a:solidFill>
                  <a:schemeClr val="tx1"/>
                </a:solidFill>
              </a:rPr>
              <a:t>2, Hur bra samskjuter piporna</a:t>
            </a:r>
          </a:p>
          <a:p>
            <a:pPr>
              <a:defRPr/>
            </a:pPr>
            <a:r>
              <a:rPr lang="sv-SE" sz="2300" dirty="0">
                <a:solidFill>
                  <a:schemeClr val="tx1"/>
                </a:solidFill>
              </a:rPr>
              <a:t>(skjut med bänkstöd)</a:t>
            </a:r>
          </a:p>
          <a:p>
            <a:pPr>
              <a:defRPr/>
            </a:pPr>
            <a:endParaRPr lang="sv-S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sv-SE" sz="2300" dirty="0">
                <a:solidFill>
                  <a:schemeClr val="tx1"/>
                </a:solidFill>
              </a:rPr>
              <a:t>3,Hur bra är kolvanpassning</a:t>
            </a:r>
          </a:p>
          <a:p>
            <a:pPr algn="ctr">
              <a:defRPr/>
            </a:pPr>
            <a:endParaRPr lang="sv-SE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8613" name="textruta 5"/>
          <p:cNvSpPr txBox="1">
            <a:spLocks noChangeArrowheads="1"/>
          </p:cNvSpPr>
          <p:nvPr/>
        </p:nvSpPr>
        <p:spPr bwMode="auto">
          <a:xfrm>
            <a:off x="631116" y="5695417"/>
            <a:ext cx="6314852" cy="8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Använd papperstavla vid skjutning med stålhagel.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Skjut ej stål mot plåttavla – rikoschettrisk.</a:t>
            </a:r>
          </a:p>
        </p:txBody>
      </p:sp>
      <p:sp>
        <p:nvSpPr>
          <p:cNvPr id="68614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647897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ubrik 1"/>
          <p:cNvSpPr>
            <a:spLocks noGrp="1"/>
          </p:cNvSpPr>
          <p:nvPr>
            <p:ph type="title"/>
          </p:nvPr>
        </p:nvSpPr>
        <p:spPr>
          <a:xfrm>
            <a:off x="393405" y="260403"/>
            <a:ext cx="10154093" cy="1001014"/>
          </a:xfrm>
        </p:spPr>
        <p:txBody>
          <a:bodyPr/>
          <a:lstStyle/>
          <a:p>
            <a:pPr eaLnBrk="1" hangingPunct="1"/>
            <a:r>
              <a:rPr lang="sv-SE" altLang="sv-SE" dirty="0"/>
              <a:t>Träffbildsskjutning - kolvanpassning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1"/>
          <a:stretch/>
        </p:blipFill>
        <p:spPr bwMode="auto">
          <a:xfrm>
            <a:off x="751769" y="2349795"/>
            <a:ext cx="8687098" cy="33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ruta 3"/>
          <p:cNvSpPr txBox="1">
            <a:spLocks noChangeArrowheads="1"/>
          </p:cNvSpPr>
          <p:nvPr/>
        </p:nvSpPr>
        <p:spPr bwMode="auto">
          <a:xfrm>
            <a:off x="510281" y="1317799"/>
            <a:ext cx="9644906" cy="9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Skjut med färdig anläggning (bra kindkontakt) mot tavla,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för att se rätt träffläge.</a:t>
            </a:r>
          </a:p>
        </p:txBody>
      </p:sp>
      <p:sp>
        <p:nvSpPr>
          <p:cNvPr id="69637" name="textruta 9"/>
          <p:cNvSpPr txBox="1">
            <a:spLocks noChangeArrowheads="1"/>
          </p:cNvSpPr>
          <p:nvPr/>
        </p:nvSpPr>
        <p:spPr bwMode="auto">
          <a:xfrm>
            <a:off x="841340" y="5768131"/>
            <a:ext cx="3333767" cy="93630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Skytten skjuter med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”sin egen målbild”.</a:t>
            </a:r>
          </a:p>
        </p:txBody>
      </p:sp>
      <p:sp>
        <p:nvSpPr>
          <p:cNvPr id="69638" name="textruta 10"/>
          <p:cNvSpPr txBox="1">
            <a:spLocks noChangeArrowheads="1"/>
          </p:cNvSpPr>
          <p:nvPr/>
        </p:nvSpPr>
        <p:spPr bwMode="auto">
          <a:xfrm>
            <a:off x="7315174" y="5356769"/>
            <a:ext cx="2840013" cy="135180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Instruktören tittar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på skytten.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>
                <a:solidFill>
                  <a:schemeClr val="accent1"/>
                </a:solidFill>
              </a:rPr>
              <a:t>EJ PÅ MÅLET</a:t>
            </a:r>
          </a:p>
        </p:txBody>
      </p:sp>
      <p:sp>
        <p:nvSpPr>
          <p:cNvPr id="69639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212522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ubrik 1"/>
          <p:cNvSpPr>
            <a:spLocks noGrp="1"/>
          </p:cNvSpPr>
          <p:nvPr>
            <p:ph type="title"/>
          </p:nvPr>
        </p:nvSpPr>
        <p:spPr>
          <a:xfrm>
            <a:off x="414670" y="391851"/>
            <a:ext cx="10277143" cy="905321"/>
          </a:xfrm>
        </p:spPr>
        <p:txBody>
          <a:bodyPr/>
          <a:lstStyle/>
          <a:p>
            <a:pPr eaLnBrk="1" hangingPunct="1"/>
            <a:r>
              <a:rPr lang="sv-SE" altLang="sv-SE" dirty="0"/>
              <a:t>Kolvanpassning - träffbildsskjutning</a:t>
            </a:r>
          </a:p>
        </p:txBody>
      </p:sp>
      <p:sp>
        <p:nvSpPr>
          <p:cNvPr id="3" name="Ellips 2"/>
          <p:cNvSpPr/>
          <p:nvPr/>
        </p:nvSpPr>
        <p:spPr>
          <a:xfrm>
            <a:off x="3174132" y="3149864"/>
            <a:ext cx="3341192" cy="322861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4" name="Plus 3"/>
          <p:cNvSpPr/>
          <p:nvPr/>
        </p:nvSpPr>
        <p:spPr>
          <a:xfrm>
            <a:off x="4590325" y="4809633"/>
            <a:ext cx="508805" cy="47248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0661" name="textruta 4"/>
          <p:cNvSpPr txBox="1">
            <a:spLocks noChangeArrowheads="1"/>
          </p:cNvSpPr>
          <p:nvPr/>
        </p:nvSpPr>
        <p:spPr bwMode="auto">
          <a:xfrm>
            <a:off x="1726591" y="1497884"/>
            <a:ext cx="7044345" cy="13518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Hagelsvärmen bör träffa med ett litet överslag.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Detta för att man ska kunna se målet ovanför pipmynningen (målbild) när man skjuter.</a:t>
            </a:r>
          </a:p>
        </p:txBody>
      </p:sp>
      <p:cxnSp>
        <p:nvCxnSpPr>
          <p:cNvPr id="7" name="Rak 6"/>
          <p:cNvCxnSpPr/>
          <p:nvPr/>
        </p:nvCxnSpPr>
        <p:spPr>
          <a:xfrm>
            <a:off x="6682383" y="5129032"/>
            <a:ext cx="3007072" cy="1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textruta 7"/>
          <p:cNvSpPr txBox="1">
            <a:spLocks noChangeArrowheads="1"/>
          </p:cNvSpPr>
          <p:nvPr/>
        </p:nvSpPr>
        <p:spPr bwMode="auto">
          <a:xfrm>
            <a:off x="7551094" y="3170863"/>
            <a:ext cx="2004715" cy="1875010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/>
              <a:t>ca. 2/3 av svärmen bör träffa ovanför riktpunkten = överslag</a:t>
            </a:r>
          </a:p>
        </p:txBody>
      </p:sp>
      <p:sp>
        <p:nvSpPr>
          <p:cNvPr id="70664" name="textruta 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5447685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ubrik 1"/>
          <p:cNvSpPr>
            <a:spLocks noGrp="1"/>
          </p:cNvSpPr>
          <p:nvPr>
            <p:ph type="title"/>
          </p:nvPr>
        </p:nvSpPr>
        <p:spPr>
          <a:xfrm>
            <a:off x="475191" y="636399"/>
            <a:ext cx="9771321" cy="692670"/>
          </a:xfrm>
        </p:spPr>
        <p:txBody>
          <a:bodyPr/>
          <a:lstStyle/>
          <a:p>
            <a:pPr eaLnBrk="1" hangingPunct="1"/>
            <a:r>
              <a:rPr lang="sv-SE" altLang="sv-SE" dirty="0"/>
              <a:t>Kolvanpassning - träffbildsskjutning</a:t>
            </a:r>
          </a:p>
        </p:txBody>
      </p:sp>
      <p:sp>
        <p:nvSpPr>
          <p:cNvPr id="71683" name="textruta 2"/>
          <p:cNvSpPr txBox="1">
            <a:spLocks noChangeArrowheads="1"/>
          </p:cNvSpPr>
          <p:nvPr/>
        </p:nvSpPr>
        <p:spPr bwMode="auto">
          <a:xfrm>
            <a:off x="475191" y="1657999"/>
            <a:ext cx="9522396" cy="496816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Åtgärder vid fel träffläge.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Om träffläget är fel, måste kolven åtgärdas /ändras.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Om skytten ”siktar fel” för att ”träffa rätt”,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lurar han/hon sig själv att skjuta ”rätt träffbild” (på tavlan).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/>
              <a:t>Grundregel för kolvanpassning.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Alla åtgärder man gör på kolven flyttar träffläget åt samma håll.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Hur mycket träffläget förflyttas finns som tabell i ABC boken.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Börja att ändra kolven med hjälp av provisoriska hjälpmedel.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300" dirty="0"/>
          </a:p>
        </p:txBody>
      </p:sp>
      <p:sp>
        <p:nvSpPr>
          <p:cNvPr id="7168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99012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ubrik 1"/>
          <p:cNvSpPr>
            <a:spLocks noGrp="1"/>
          </p:cNvSpPr>
          <p:nvPr>
            <p:ph type="title"/>
          </p:nvPr>
        </p:nvSpPr>
        <p:spPr>
          <a:xfrm>
            <a:off x="289569" y="719354"/>
            <a:ext cx="9622632" cy="927460"/>
          </a:xfrm>
        </p:spPr>
        <p:txBody>
          <a:bodyPr/>
          <a:lstStyle/>
          <a:p>
            <a:pPr algn="ctr" eaLnBrk="1" hangingPunct="1"/>
            <a:r>
              <a:rPr lang="sv-SE" altLang="sv-SE" sz="3600" b="1" dirty="0"/>
              <a:t>Jaktskyttets ABC II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849" y="1852906"/>
            <a:ext cx="9513115" cy="4367142"/>
          </a:xfrm>
          <a:noFill/>
          <a:ln w="19050">
            <a:noFill/>
          </a:ln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sv-SE" sz="6800" dirty="0"/>
              <a:t>		</a:t>
            </a:r>
            <a:r>
              <a:rPr lang="sv-SE" sz="3600" dirty="0"/>
              <a:t>	</a:t>
            </a:r>
          </a:p>
          <a:p>
            <a:pPr>
              <a:buNone/>
              <a:defRPr/>
            </a:pPr>
            <a:r>
              <a:rPr lang="sv-SE" sz="3600" dirty="0"/>
              <a:t>		ABC tekniken innebär att man ska ha:</a:t>
            </a:r>
          </a:p>
          <a:p>
            <a:pPr>
              <a:buNone/>
              <a:defRPr/>
            </a:pPr>
            <a:endParaRPr lang="sv-SE" sz="6800" dirty="0"/>
          </a:p>
          <a:p>
            <a:pPr>
              <a:buNone/>
              <a:defRPr/>
            </a:pPr>
            <a:endParaRPr lang="sv-SE" sz="3600" dirty="0"/>
          </a:p>
          <a:p>
            <a:pPr>
              <a:buNone/>
              <a:defRPr/>
            </a:pPr>
            <a:r>
              <a:rPr lang="sv-SE" sz="3600" b="1" dirty="0"/>
              <a:t>			</a:t>
            </a:r>
            <a:r>
              <a:rPr lang="sv-SE" sz="3600" b="1" dirty="0">
                <a:solidFill>
                  <a:schemeClr val="accent1"/>
                </a:solidFill>
              </a:rPr>
              <a:t>A = Anpassat vapen</a:t>
            </a:r>
          </a:p>
          <a:p>
            <a:pPr>
              <a:buNone/>
              <a:defRPr/>
            </a:pPr>
            <a:r>
              <a:rPr lang="sv-SE" sz="3600" dirty="0">
                <a:solidFill>
                  <a:schemeClr val="accent1"/>
                </a:solidFill>
              </a:rPr>
              <a:t> </a:t>
            </a:r>
          </a:p>
          <a:p>
            <a:pPr>
              <a:buNone/>
              <a:defRPr/>
            </a:pPr>
            <a:r>
              <a:rPr lang="sv-SE" sz="3600" b="1" dirty="0">
                <a:solidFill>
                  <a:schemeClr val="accent1"/>
                </a:solidFill>
              </a:rPr>
              <a:t>			B = Bra anläggning</a:t>
            </a:r>
          </a:p>
          <a:p>
            <a:pPr>
              <a:buNone/>
              <a:defRPr/>
            </a:pPr>
            <a:r>
              <a:rPr lang="sv-SE" sz="3600" b="1" dirty="0">
                <a:solidFill>
                  <a:schemeClr val="accent1"/>
                </a:solidFill>
              </a:rPr>
              <a:t> </a:t>
            </a:r>
          </a:p>
          <a:p>
            <a:pPr>
              <a:buNone/>
              <a:defRPr/>
            </a:pPr>
            <a:r>
              <a:rPr lang="sv-SE" sz="3600" b="1" dirty="0">
                <a:solidFill>
                  <a:schemeClr val="accent1"/>
                </a:solidFill>
              </a:rPr>
              <a:t>			C = Se rätt</a:t>
            </a:r>
          </a:p>
          <a:p>
            <a:pPr>
              <a:buNone/>
              <a:defRPr/>
            </a:pPr>
            <a:endParaRPr lang="sv-SE" sz="3900" dirty="0"/>
          </a:p>
          <a:p>
            <a:pPr>
              <a:buNone/>
              <a:defRPr/>
            </a:pPr>
            <a:endParaRPr lang="sv-SE" sz="3900" dirty="0"/>
          </a:p>
          <a:p>
            <a:pPr>
              <a:buNone/>
              <a:defRPr/>
            </a:pPr>
            <a:endParaRPr lang="sv-SE" sz="3900" dirty="0"/>
          </a:p>
          <a:p>
            <a:pPr>
              <a:buNone/>
              <a:defRPr/>
            </a:pPr>
            <a:endParaRPr lang="sv-SE" sz="3900" dirty="0"/>
          </a:p>
        </p:txBody>
      </p:sp>
      <p:sp>
        <p:nvSpPr>
          <p:cNvPr id="17" name="Rektangel 16"/>
          <p:cNvSpPr/>
          <p:nvPr/>
        </p:nvSpPr>
        <p:spPr>
          <a:xfrm>
            <a:off x="4995561" y="3270611"/>
            <a:ext cx="210649" cy="1059402"/>
          </a:xfrm>
          <a:prstGeom prst="rect">
            <a:avLst/>
          </a:prstGeom>
          <a:noFill/>
        </p:spPr>
        <p:txBody>
          <a:bodyPr wrap="none" lIns="104274" tIns="52138" rIns="104274" bIns="52138">
            <a:spAutoFit/>
          </a:bodyPr>
          <a:lstStyle/>
          <a:p>
            <a:pPr algn="ctr">
              <a:defRPr/>
            </a:pPr>
            <a:endParaRPr lang="sv-SE" sz="6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199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8237866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ubrik 1"/>
          <p:cNvSpPr>
            <a:spLocks noGrp="1"/>
          </p:cNvSpPr>
          <p:nvPr>
            <p:ph type="title"/>
          </p:nvPr>
        </p:nvSpPr>
        <p:spPr>
          <a:xfrm>
            <a:off x="2377378" y="414670"/>
            <a:ext cx="7620209" cy="757886"/>
          </a:xfrm>
        </p:spPr>
        <p:txBody>
          <a:bodyPr/>
          <a:lstStyle/>
          <a:p>
            <a:pPr eaLnBrk="1" hangingPunct="1"/>
            <a:r>
              <a:rPr lang="sv-SE" altLang="sv-SE" dirty="0"/>
              <a:t>Ändring av kolvmått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1" y="4586576"/>
            <a:ext cx="3172276" cy="215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9" y="2598640"/>
            <a:ext cx="3220538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32" y="2598639"/>
            <a:ext cx="6270303" cy="338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ruta 5"/>
          <p:cNvSpPr txBox="1">
            <a:spLocks noChangeArrowheads="1"/>
          </p:cNvSpPr>
          <p:nvPr/>
        </p:nvSpPr>
        <p:spPr bwMode="auto">
          <a:xfrm>
            <a:off x="475191" y="1355654"/>
            <a:ext cx="9522396" cy="93630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Hjälpmedel för att prova sig fram till rätt kolvmått.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Kolvkammar av gummi, modellera, wellpapp och dyl. + tejp.</a:t>
            </a:r>
          </a:p>
        </p:txBody>
      </p:sp>
      <p:cxnSp>
        <p:nvCxnSpPr>
          <p:cNvPr id="8" name="Rak 7"/>
          <p:cNvCxnSpPr/>
          <p:nvPr/>
        </p:nvCxnSpPr>
        <p:spPr>
          <a:xfrm rot="10800000" flipV="1">
            <a:off x="7267092" y="3925083"/>
            <a:ext cx="3257661" cy="542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2" name="textruta 9"/>
          <p:cNvSpPr txBox="1">
            <a:spLocks noChangeArrowheads="1"/>
          </p:cNvSpPr>
          <p:nvPr/>
        </p:nvSpPr>
        <p:spPr bwMode="auto">
          <a:xfrm>
            <a:off x="4098531" y="6152156"/>
            <a:ext cx="6181204" cy="4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 dirty="0"/>
              <a:t>Kolvhöjd och skränkning anpassas ”provisoriskt”.</a:t>
            </a:r>
          </a:p>
        </p:txBody>
      </p:sp>
      <p:sp>
        <p:nvSpPr>
          <p:cNvPr id="72713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186177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ubrik 1"/>
          <p:cNvSpPr>
            <a:spLocks noGrp="1"/>
          </p:cNvSpPr>
          <p:nvPr>
            <p:ph type="title"/>
          </p:nvPr>
        </p:nvSpPr>
        <p:spPr>
          <a:xfrm>
            <a:off x="2427053" y="721461"/>
            <a:ext cx="6238481" cy="682038"/>
          </a:xfrm>
        </p:spPr>
        <p:txBody>
          <a:bodyPr/>
          <a:lstStyle/>
          <a:p>
            <a:pPr eaLnBrk="1" hangingPunct="1"/>
            <a:r>
              <a:rPr lang="sv-SE" altLang="sv-SE" dirty="0"/>
              <a:t>Ändring av kolvmått</a:t>
            </a:r>
          </a:p>
        </p:txBody>
      </p:sp>
      <p:sp>
        <p:nvSpPr>
          <p:cNvPr id="73731" name="Platshållare för innehåll 2"/>
          <p:cNvSpPr>
            <a:spLocks noGrp="1"/>
          </p:cNvSpPr>
          <p:nvPr>
            <p:ph idx="1"/>
          </p:nvPr>
        </p:nvSpPr>
        <p:spPr>
          <a:xfrm>
            <a:off x="1427430" y="1988928"/>
            <a:ext cx="8747765" cy="1190841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En justerbar kolv möjliggör givetvis </a:t>
            </a:r>
          </a:p>
          <a:p>
            <a:pPr eaLnBrk="1" hangingPunct="1">
              <a:buFont typeface="Arial" pitchFamily="34" charset="0"/>
              <a:buNone/>
            </a:pPr>
            <a:r>
              <a:rPr lang="sv-SE" altLang="sv-SE" dirty="0"/>
              <a:t>finjustering av kolvens mått.</a:t>
            </a:r>
          </a:p>
          <a:p>
            <a:pPr eaLnBrk="1" hangingPunct="1">
              <a:buFont typeface="Arial" pitchFamily="34" charset="0"/>
              <a:buNone/>
            </a:pPr>
            <a:endParaRPr lang="sv-SE" altLang="sv-SE" dirty="0"/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76" y="3323249"/>
            <a:ext cx="7875932" cy="2992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ruta 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7460291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ubrik 1"/>
          <p:cNvSpPr>
            <a:spLocks noGrp="1"/>
          </p:cNvSpPr>
          <p:nvPr>
            <p:ph type="title"/>
          </p:nvPr>
        </p:nvSpPr>
        <p:spPr>
          <a:xfrm>
            <a:off x="2141346" y="742726"/>
            <a:ext cx="5790543" cy="596977"/>
          </a:xfrm>
        </p:spPr>
        <p:txBody>
          <a:bodyPr/>
          <a:lstStyle/>
          <a:p>
            <a:pPr eaLnBrk="1" hangingPunct="1"/>
            <a:r>
              <a:rPr lang="sv-SE" altLang="sv-SE" dirty="0"/>
              <a:t>ABC skjutteknik hagel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437" y="3149864"/>
            <a:ext cx="4948676" cy="3228612"/>
          </a:xfrm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1" y="3149865"/>
            <a:ext cx="4800179" cy="32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ruta 10"/>
          <p:cNvSpPr txBox="1">
            <a:spLocks noChangeArrowheads="1"/>
          </p:cNvSpPr>
          <p:nvPr/>
        </p:nvSpPr>
        <p:spPr bwMode="auto">
          <a:xfrm>
            <a:off x="751769" y="1606279"/>
            <a:ext cx="9104746" cy="135180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För att på snabbast möjlig sätt hitta rätt målbild för skott. Använd pektekniken: Öga – mynning – mål.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Snabba skott = Rätt målbild + distinkt anläggning.</a:t>
            </a:r>
          </a:p>
        </p:txBody>
      </p:sp>
      <p:sp>
        <p:nvSpPr>
          <p:cNvPr id="74758" name="textruta 17"/>
          <p:cNvSpPr txBox="1">
            <a:spLocks noChangeArrowheads="1"/>
          </p:cNvSpPr>
          <p:nvPr/>
        </p:nvSpPr>
        <p:spPr bwMode="auto">
          <a:xfrm>
            <a:off x="547585" y="6390727"/>
            <a:ext cx="9726580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Peka mynningen mot målet.                Lyft kolven, lägg an, skjut.</a:t>
            </a:r>
          </a:p>
        </p:txBody>
      </p:sp>
      <p:cxnSp>
        <p:nvCxnSpPr>
          <p:cNvPr id="10" name="Rak pil 9"/>
          <p:cNvCxnSpPr/>
          <p:nvPr/>
        </p:nvCxnSpPr>
        <p:spPr>
          <a:xfrm flipV="1">
            <a:off x="1687303" y="4616303"/>
            <a:ext cx="3619624" cy="78747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 11"/>
          <p:cNvCxnSpPr/>
          <p:nvPr/>
        </p:nvCxnSpPr>
        <p:spPr>
          <a:xfrm flipV="1">
            <a:off x="6849444" y="4481559"/>
            <a:ext cx="3816383" cy="213491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1" name="textruta 1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569852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ubrik 1"/>
          <p:cNvSpPr>
            <a:spLocks noGrp="1"/>
          </p:cNvSpPr>
          <p:nvPr>
            <p:ph type="title"/>
          </p:nvPr>
        </p:nvSpPr>
        <p:spPr>
          <a:xfrm>
            <a:off x="1762559" y="721460"/>
            <a:ext cx="6506892" cy="533182"/>
          </a:xfrm>
        </p:spPr>
        <p:txBody>
          <a:bodyPr/>
          <a:lstStyle/>
          <a:p>
            <a:pPr eaLnBrk="1" hangingPunct="1"/>
            <a:r>
              <a:rPr lang="sv-SE" altLang="sv-SE" dirty="0"/>
              <a:t>Öga - Mynning – Mål. Ö-M-M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8" y="1660679"/>
            <a:ext cx="3565793" cy="194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12" y="3062371"/>
            <a:ext cx="3872070" cy="21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95" y="4644383"/>
            <a:ext cx="3842370" cy="211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ruta 20"/>
          <p:cNvSpPr txBox="1">
            <a:spLocks noChangeArrowheads="1"/>
          </p:cNvSpPr>
          <p:nvPr/>
        </p:nvSpPr>
        <p:spPr bwMode="auto">
          <a:xfrm>
            <a:off x="250610" y="5571107"/>
            <a:ext cx="5801234" cy="936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Mynningen pekar mot målet och kolven lyfts till anläggning</a:t>
            </a:r>
          </a:p>
        </p:txBody>
      </p:sp>
      <p:cxnSp>
        <p:nvCxnSpPr>
          <p:cNvPr id="13" name="Rak pil 12"/>
          <p:cNvCxnSpPr/>
          <p:nvPr/>
        </p:nvCxnSpPr>
        <p:spPr>
          <a:xfrm flipH="1">
            <a:off x="410098" y="2291645"/>
            <a:ext cx="1727046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 14"/>
          <p:cNvCxnSpPr/>
          <p:nvPr/>
        </p:nvCxnSpPr>
        <p:spPr>
          <a:xfrm flipH="1">
            <a:off x="2719960" y="3758579"/>
            <a:ext cx="2273866" cy="7874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/>
          <p:cNvCxnSpPr/>
          <p:nvPr/>
        </p:nvCxnSpPr>
        <p:spPr>
          <a:xfrm flipH="1">
            <a:off x="5340747" y="5471929"/>
            <a:ext cx="2526311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6" name="textruta 17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1886421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ubrik 1"/>
          <p:cNvSpPr>
            <a:spLocks noGrp="1"/>
          </p:cNvSpPr>
          <p:nvPr>
            <p:ph type="title"/>
          </p:nvPr>
        </p:nvSpPr>
        <p:spPr>
          <a:xfrm>
            <a:off x="478904" y="77836"/>
            <a:ext cx="9656044" cy="1126952"/>
          </a:xfrm>
        </p:spPr>
        <p:txBody>
          <a:bodyPr/>
          <a:lstStyle/>
          <a:p>
            <a:pPr algn="l" eaLnBrk="1" hangingPunct="1"/>
            <a:r>
              <a:rPr lang="sv-SE" altLang="sv-SE" dirty="0"/>
              <a:t>ABC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41" y="1467293"/>
            <a:ext cx="7746057" cy="421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ruta 6"/>
          <p:cNvSpPr txBox="1">
            <a:spLocks noChangeArrowheads="1"/>
          </p:cNvSpPr>
          <p:nvPr/>
        </p:nvSpPr>
        <p:spPr bwMode="auto">
          <a:xfrm>
            <a:off x="2080801" y="5981215"/>
            <a:ext cx="6264735" cy="520805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Startläge.  Mynningen pekar mot målet.</a:t>
            </a:r>
          </a:p>
        </p:txBody>
      </p:sp>
      <p:cxnSp>
        <p:nvCxnSpPr>
          <p:cNvPr id="8" name="Rak pil 7"/>
          <p:cNvCxnSpPr/>
          <p:nvPr/>
        </p:nvCxnSpPr>
        <p:spPr>
          <a:xfrm flipH="1">
            <a:off x="293284" y="2827880"/>
            <a:ext cx="4209901" cy="157493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6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3894248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ubrik 1"/>
          <p:cNvSpPr>
            <a:spLocks noGrp="1"/>
          </p:cNvSpPr>
          <p:nvPr>
            <p:ph type="title"/>
          </p:nvPr>
        </p:nvSpPr>
        <p:spPr>
          <a:xfrm>
            <a:off x="470796" y="1"/>
            <a:ext cx="9622632" cy="1259946"/>
          </a:xfrm>
        </p:spPr>
        <p:txBody>
          <a:bodyPr/>
          <a:lstStyle/>
          <a:p>
            <a:pPr algn="l" eaLnBrk="1" hangingPunct="1"/>
            <a:r>
              <a:rPr lang="sv-SE" altLang="sv-SE" dirty="0"/>
              <a:t>ABC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5" y="1268596"/>
            <a:ext cx="8830024" cy="48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ruta 7"/>
          <p:cNvSpPr txBox="1">
            <a:spLocks noChangeArrowheads="1"/>
          </p:cNvSpPr>
          <p:nvPr/>
        </p:nvSpPr>
        <p:spPr bwMode="auto">
          <a:xfrm>
            <a:off x="2647842" y="6257530"/>
            <a:ext cx="5451710" cy="520805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Lyftläge. Mynning pekar mot målet.</a:t>
            </a:r>
          </a:p>
        </p:txBody>
      </p:sp>
      <p:cxnSp>
        <p:nvCxnSpPr>
          <p:cNvPr id="8" name="Rak pil 7"/>
          <p:cNvCxnSpPr/>
          <p:nvPr/>
        </p:nvCxnSpPr>
        <p:spPr>
          <a:xfrm flipH="1">
            <a:off x="293284" y="2857628"/>
            <a:ext cx="4295287" cy="31848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0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0485994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ubrik 1"/>
          <p:cNvSpPr>
            <a:spLocks noGrp="1"/>
          </p:cNvSpPr>
          <p:nvPr>
            <p:ph type="title"/>
          </p:nvPr>
        </p:nvSpPr>
        <p:spPr>
          <a:xfrm>
            <a:off x="534591" y="236240"/>
            <a:ext cx="9622632" cy="869546"/>
          </a:xfrm>
        </p:spPr>
        <p:txBody>
          <a:bodyPr/>
          <a:lstStyle/>
          <a:p>
            <a:pPr algn="l" eaLnBrk="1" hangingPunct="1"/>
            <a:r>
              <a:rPr lang="sv-SE" altLang="sv-SE" dirty="0"/>
              <a:t>ABC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92" y="1190353"/>
            <a:ext cx="9170392" cy="504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ruta 7"/>
          <p:cNvSpPr txBox="1">
            <a:spLocks noChangeArrowheads="1"/>
          </p:cNvSpPr>
          <p:nvPr/>
        </p:nvSpPr>
        <p:spPr bwMode="auto">
          <a:xfrm>
            <a:off x="2065156" y="6256035"/>
            <a:ext cx="6348264" cy="520805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Anläggning. Mynningen pekar ”på målet”.</a:t>
            </a:r>
          </a:p>
        </p:txBody>
      </p:sp>
      <p:cxnSp>
        <p:nvCxnSpPr>
          <p:cNvPr id="8" name="Rak pil 7"/>
          <p:cNvCxnSpPr/>
          <p:nvPr/>
        </p:nvCxnSpPr>
        <p:spPr>
          <a:xfrm flipH="1">
            <a:off x="256160" y="3181365"/>
            <a:ext cx="4376961" cy="80497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4" name="textruta 8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339284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ubrik 1"/>
          <p:cNvSpPr>
            <a:spLocks noGrp="1"/>
          </p:cNvSpPr>
          <p:nvPr>
            <p:ph type="title"/>
          </p:nvPr>
        </p:nvSpPr>
        <p:spPr>
          <a:xfrm>
            <a:off x="1301036" y="357516"/>
            <a:ext cx="7941072" cy="897126"/>
          </a:xfrm>
        </p:spPr>
        <p:txBody>
          <a:bodyPr/>
          <a:lstStyle/>
          <a:p>
            <a:pPr eaLnBrk="1" hangingPunct="1"/>
            <a:r>
              <a:rPr lang="sv-SE" altLang="sv-SE" dirty="0"/>
              <a:t>Skjutteknik mot rörliga mål.</a:t>
            </a:r>
            <a:endParaRPr lang="sv-SE" altLang="sv-SE" b="1" dirty="0"/>
          </a:p>
        </p:txBody>
      </p:sp>
      <p:sp>
        <p:nvSpPr>
          <p:cNvPr id="79875" name="textruta 3"/>
          <p:cNvSpPr txBox="1">
            <a:spLocks noChangeArrowheads="1"/>
          </p:cNvSpPr>
          <p:nvPr/>
        </p:nvSpPr>
        <p:spPr bwMode="auto">
          <a:xfrm>
            <a:off x="988829" y="1275906"/>
            <a:ext cx="8197702" cy="55221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/>
              <a:t>Fyra 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/>
              <a:t>F</a:t>
            </a:r>
            <a:r>
              <a:rPr lang="sv-SE" altLang="sv-SE" sz="2700" b="1" dirty="0"/>
              <a:t>ÅNGA UPP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målet med hjälp av öga-mynning-mål.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/>
              <a:t>F</a:t>
            </a:r>
            <a:r>
              <a:rPr lang="sv-SE" altLang="sv-SE" sz="2700" b="1" dirty="0"/>
              <a:t>ASRÖRELSE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Vapen/sikte och mål rör sig åt samma håll.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/>
              <a:t>F</a:t>
            </a:r>
            <a:r>
              <a:rPr lang="sv-SE" altLang="sv-SE" sz="2700" b="1" dirty="0"/>
              <a:t>RAMFÖRHÅLLNING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Siktet arbetar sig framåt till rätt framförhållning.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3600" b="1" dirty="0"/>
              <a:t>F</a:t>
            </a:r>
            <a:r>
              <a:rPr lang="sv-SE" altLang="sv-SE" sz="2700" b="1" dirty="0"/>
              <a:t>ULLFÖLJ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rörelsen/svingen i och efter skottet.</a:t>
            </a:r>
          </a:p>
        </p:txBody>
      </p:sp>
      <p:sp>
        <p:nvSpPr>
          <p:cNvPr id="79876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350436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038" y="606056"/>
            <a:ext cx="9792586" cy="63795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v-SE" dirty="0"/>
              <a:t>ABC. Vridteknik för sving (fasrörelse)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9" y="1968668"/>
            <a:ext cx="4332412" cy="358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584711" y="2126161"/>
            <a:ext cx="4427078" cy="1338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6" name="Ellips 5"/>
          <p:cNvSpPr/>
          <p:nvPr/>
        </p:nvSpPr>
        <p:spPr>
          <a:xfrm>
            <a:off x="751769" y="3543598"/>
            <a:ext cx="1252946" cy="1574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668240" y="5197277"/>
            <a:ext cx="1837655" cy="314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80903" name="textruta 8"/>
          <p:cNvSpPr txBox="1">
            <a:spLocks noChangeArrowheads="1"/>
          </p:cNvSpPr>
          <p:nvPr/>
        </p:nvSpPr>
        <p:spPr bwMode="auto">
          <a:xfrm>
            <a:off x="6348264" y="2598641"/>
            <a:ext cx="2505895" cy="52080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A. Fast enhet</a:t>
            </a:r>
          </a:p>
        </p:txBody>
      </p:sp>
      <p:sp>
        <p:nvSpPr>
          <p:cNvPr id="80904" name="textruta 9"/>
          <p:cNvSpPr txBox="1">
            <a:spLocks noChangeArrowheads="1"/>
          </p:cNvSpPr>
          <p:nvPr/>
        </p:nvSpPr>
        <p:spPr bwMode="auto">
          <a:xfrm>
            <a:off x="6348265" y="3848736"/>
            <a:ext cx="2505894" cy="52080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/>
              <a:t>B. Rörlig enhet</a:t>
            </a:r>
          </a:p>
        </p:txBody>
      </p:sp>
      <p:cxnSp>
        <p:nvCxnSpPr>
          <p:cNvPr id="12" name="Rak 11"/>
          <p:cNvCxnSpPr>
            <a:stCxn id="6" idx="6"/>
            <a:endCxn id="80904" idx="1"/>
          </p:cNvCxnSpPr>
          <p:nvPr/>
        </p:nvCxnSpPr>
        <p:spPr>
          <a:xfrm flipV="1">
            <a:off x="2004715" y="4109139"/>
            <a:ext cx="4343550" cy="221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/>
        </p:nvCxnSpPr>
        <p:spPr>
          <a:xfrm>
            <a:off x="5011789" y="2833131"/>
            <a:ext cx="1252947" cy="1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7" name="textruta 20"/>
          <p:cNvSpPr txBox="1">
            <a:spLocks noChangeArrowheads="1"/>
          </p:cNvSpPr>
          <p:nvPr/>
        </p:nvSpPr>
        <p:spPr bwMode="auto">
          <a:xfrm>
            <a:off x="6348265" y="4991458"/>
            <a:ext cx="2505894" cy="52080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C. Fast enhet</a:t>
            </a:r>
          </a:p>
        </p:txBody>
      </p:sp>
      <p:cxnSp>
        <p:nvCxnSpPr>
          <p:cNvPr id="23" name="Rak 22"/>
          <p:cNvCxnSpPr>
            <a:stCxn id="7" idx="3"/>
          </p:cNvCxnSpPr>
          <p:nvPr/>
        </p:nvCxnSpPr>
        <p:spPr>
          <a:xfrm>
            <a:off x="2505894" y="5354770"/>
            <a:ext cx="3842370" cy="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9" name="textruta 23"/>
          <p:cNvSpPr txBox="1">
            <a:spLocks noChangeArrowheads="1"/>
          </p:cNvSpPr>
          <p:nvPr/>
        </p:nvSpPr>
        <p:spPr bwMode="auto">
          <a:xfrm>
            <a:off x="289569" y="1447863"/>
            <a:ext cx="10023575" cy="52080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Utnyttja kroppens enheter enligt följande för en effektiv vridteknik:</a:t>
            </a:r>
          </a:p>
        </p:txBody>
      </p:sp>
      <p:sp>
        <p:nvSpPr>
          <p:cNvPr id="80910" name="textruta 13"/>
          <p:cNvSpPr txBox="1">
            <a:spLocks noChangeArrowheads="1"/>
          </p:cNvSpPr>
          <p:nvPr/>
        </p:nvSpPr>
        <p:spPr bwMode="auto">
          <a:xfrm>
            <a:off x="609829" y="5549014"/>
            <a:ext cx="8269448" cy="125945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b="1" dirty="0"/>
              <a:t>Stå rätt.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Fötternas inriktning  bestämmer och begränsar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500" dirty="0"/>
              <a:t>skyttens vridmöjlighet i sidled.</a:t>
            </a:r>
          </a:p>
        </p:txBody>
      </p:sp>
      <p:sp>
        <p:nvSpPr>
          <p:cNvPr id="80911" name="textruta 14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417774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ubrik 1"/>
          <p:cNvSpPr>
            <a:spLocks noGrp="1"/>
          </p:cNvSpPr>
          <p:nvPr>
            <p:ph type="title"/>
          </p:nvPr>
        </p:nvSpPr>
        <p:spPr>
          <a:xfrm>
            <a:off x="920492" y="636399"/>
            <a:ext cx="9771321" cy="703302"/>
          </a:xfrm>
        </p:spPr>
        <p:txBody>
          <a:bodyPr/>
          <a:lstStyle/>
          <a:p>
            <a:pPr eaLnBrk="1" hangingPunct="1"/>
            <a:r>
              <a:rPr lang="sv-SE" altLang="sv-SE" dirty="0"/>
              <a:t>ABC. Rörliga mål, framförhållning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4591" y="2137144"/>
            <a:ext cx="8768771" cy="4243678"/>
          </a:xfrm>
          <a:noFill/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sv-SE" dirty="0"/>
              <a:t>Vid skott mot rörliga mål behövs det framförhållning, för att träffa.</a:t>
            </a:r>
          </a:p>
          <a:p>
            <a:pPr>
              <a:defRPr/>
            </a:pPr>
            <a:endParaRPr lang="sv-SE" dirty="0"/>
          </a:p>
          <a:p>
            <a:pPr>
              <a:defRPr/>
            </a:pPr>
            <a:r>
              <a:rPr lang="sv-SE" dirty="0"/>
              <a:t>Hur stort framförhållning som behövs,  </a:t>
            </a:r>
          </a:p>
          <a:p>
            <a:pPr>
              <a:buNone/>
              <a:defRPr/>
            </a:pPr>
            <a:r>
              <a:rPr lang="sv-SE" dirty="0"/>
              <a:t>    beror på målets hastighet och skjutavståndet.</a:t>
            </a:r>
          </a:p>
          <a:p>
            <a:pPr>
              <a:buNone/>
              <a:defRPr/>
            </a:pPr>
            <a:endParaRPr lang="sv-SE" dirty="0"/>
          </a:p>
          <a:p>
            <a:pPr>
              <a:defRPr/>
            </a:pPr>
            <a:r>
              <a:rPr lang="sv-SE" dirty="0"/>
              <a:t>Vapnets svinghastighet avgör också </a:t>
            </a:r>
          </a:p>
          <a:p>
            <a:pPr>
              <a:buNone/>
              <a:defRPr/>
            </a:pPr>
            <a:r>
              <a:rPr lang="sv-SE" dirty="0"/>
              <a:t>    ”mitt behov” av framförhållning</a:t>
            </a:r>
          </a:p>
        </p:txBody>
      </p:sp>
      <p:sp>
        <p:nvSpPr>
          <p:cNvPr id="8192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18009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ubrik 1"/>
          <p:cNvSpPr>
            <a:spLocks noGrp="1"/>
          </p:cNvSpPr>
          <p:nvPr>
            <p:ph type="title"/>
          </p:nvPr>
        </p:nvSpPr>
        <p:spPr>
          <a:xfrm>
            <a:off x="1034188" y="753358"/>
            <a:ext cx="8747765" cy="735200"/>
          </a:xfrm>
        </p:spPr>
        <p:txBody>
          <a:bodyPr/>
          <a:lstStyle/>
          <a:p>
            <a:pPr algn="ctr" eaLnBrk="1" hangingPunct="1"/>
            <a:r>
              <a:rPr lang="sv-SE" altLang="sv-SE" b="1" dirty="0"/>
              <a:t>ABC – Anpassning</a:t>
            </a:r>
          </a:p>
        </p:txBody>
      </p:sp>
      <p:sp>
        <p:nvSpPr>
          <p:cNvPr id="9219" name="Platshållare för innehåll 2"/>
          <p:cNvSpPr>
            <a:spLocks noGrp="1"/>
          </p:cNvSpPr>
          <p:nvPr>
            <p:ph idx="1"/>
          </p:nvPr>
        </p:nvSpPr>
        <p:spPr>
          <a:xfrm>
            <a:off x="1304921" y="2466752"/>
            <a:ext cx="8419803" cy="4286209"/>
          </a:xfr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sv-SE" altLang="sv-SE" dirty="0">
              <a:solidFill>
                <a:schemeClr val="accent1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b="1" dirty="0">
                <a:solidFill>
                  <a:schemeClr val="accent1"/>
                </a:solidFill>
              </a:rPr>
              <a:t>VAPEN OCH RIKTMEDEL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b="1" dirty="0">
                <a:solidFill>
                  <a:schemeClr val="accent1"/>
                </a:solidFill>
              </a:rPr>
              <a:t>SKA ANPASSAS TILL SKYTTEN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dirty="0">
              <a:solidFill>
                <a:schemeClr val="accent1"/>
              </a:solidFill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b="1" dirty="0">
                <a:solidFill>
                  <a:schemeClr val="accent1"/>
                </a:solidFill>
              </a:rPr>
              <a:t>SKYTTEN SKA INTE BEHÖVA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sv-SE" altLang="sv-SE" b="1" dirty="0">
                <a:solidFill>
                  <a:schemeClr val="accent1"/>
                </a:solidFill>
              </a:rPr>
              <a:t>ANPASSA SIG TILL VAPNET</a:t>
            </a:r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  <a:p>
            <a:pPr algn="ctr" eaLnBrk="1" hangingPunct="1">
              <a:buFont typeface="Arial" pitchFamily="34" charset="0"/>
              <a:buNone/>
            </a:pPr>
            <a:endParaRPr lang="sv-SE" altLang="sv-SE" dirty="0"/>
          </a:p>
        </p:txBody>
      </p:sp>
      <p:sp>
        <p:nvSpPr>
          <p:cNvPr id="9221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949401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ubrik 1"/>
          <p:cNvSpPr>
            <a:spLocks noGrp="1"/>
          </p:cNvSpPr>
          <p:nvPr>
            <p:ph type="title"/>
          </p:nvPr>
        </p:nvSpPr>
        <p:spPr>
          <a:xfrm>
            <a:off x="3171333" y="111547"/>
            <a:ext cx="4760556" cy="1121830"/>
          </a:xfrm>
        </p:spPr>
        <p:txBody>
          <a:bodyPr/>
          <a:lstStyle/>
          <a:p>
            <a:pPr eaLnBrk="1" hangingPunct="1"/>
            <a:r>
              <a:rPr lang="sv-SE" altLang="sv-SE" dirty="0"/>
              <a:t>Framförhållning</a:t>
            </a:r>
          </a:p>
        </p:txBody>
      </p:sp>
      <p:sp>
        <p:nvSpPr>
          <p:cNvPr id="82947" name="textruta 3"/>
          <p:cNvSpPr txBox="1">
            <a:spLocks noChangeArrowheads="1"/>
          </p:cNvSpPr>
          <p:nvPr/>
        </p:nvSpPr>
        <p:spPr bwMode="auto">
          <a:xfrm>
            <a:off x="668237" y="1460298"/>
            <a:ext cx="9188277" cy="158262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Det absolut vanligaste felet vid skytte mot rörliga mål är att man skjuter med för liten framförhållning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och skjuter bom bakom målet.</a:t>
            </a:r>
          </a:p>
        </p:txBody>
      </p:sp>
      <p:sp>
        <p:nvSpPr>
          <p:cNvPr id="82948" name="textruta 4"/>
          <p:cNvSpPr txBox="1">
            <a:spLocks noChangeArrowheads="1"/>
          </p:cNvSpPr>
          <p:nvPr/>
        </p:nvSpPr>
        <p:spPr bwMode="auto">
          <a:xfrm>
            <a:off x="668237" y="3218308"/>
            <a:ext cx="8018860" cy="158262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ABC II innehåller tabeller där man kan se det teoretiska behovet av framförhållning vid olika målhastighet och avstånd.</a:t>
            </a:r>
          </a:p>
        </p:txBody>
      </p:sp>
      <p:sp>
        <p:nvSpPr>
          <p:cNvPr id="82949" name="textruta 5"/>
          <p:cNvSpPr txBox="1">
            <a:spLocks noChangeArrowheads="1"/>
          </p:cNvSpPr>
          <p:nvPr/>
        </p:nvSpPr>
        <p:spPr bwMode="auto">
          <a:xfrm>
            <a:off x="677173" y="5082642"/>
            <a:ext cx="6682383" cy="158262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Med hjälp av denna information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är det bara att träna att skjuta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med ”rätt” framförhållning.</a:t>
            </a:r>
          </a:p>
        </p:txBody>
      </p:sp>
      <p:sp>
        <p:nvSpPr>
          <p:cNvPr id="82950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41683557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ubrik 1"/>
          <p:cNvSpPr>
            <a:spLocks noGrp="1"/>
          </p:cNvSpPr>
          <p:nvPr>
            <p:ph type="title"/>
          </p:nvPr>
        </p:nvSpPr>
        <p:spPr>
          <a:xfrm>
            <a:off x="1959503" y="117666"/>
            <a:ext cx="6592755" cy="1095453"/>
          </a:xfrm>
        </p:spPr>
        <p:txBody>
          <a:bodyPr/>
          <a:lstStyle/>
          <a:p>
            <a:pPr eaLnBrk="1" hangingPunct="1"/>
            <a:r>
              <a:rPr lang="sv-SE" altLang="sv-SE" dirty="0"/>
              <a:t>Mäta ut framförhållning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/>
          <a:stretch/>
        </p:blipFill>
        <p:spPr bwMode="auto">
          <a:xfrm>
            <a:off x="547586" y="3757090"/>
            <a:ext cx="4441202" cy="242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-1" b="15968"/>
          <a:stretch/>
        </p:blipFill>
        <p:spPr bwMode="auto">
          <a:xfrm>
            <a:off x="6028660" y="3757091"/>
            <a:ext cx="4200956" cy="242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ruta 5"/>
          <p:cNvSpPr txBox="1">
            <a:spLocks noChangeArrowheads="1"/>
          </p:cNvSpPr>
          <p:nvPr/>
        </p:nvSpPr>
        <p:spPr bwMode="auto">
          <a:xfrm>
            <a:off x="456631" y="1213119"/>
            <a:ext cx="9598501" cy="232129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Genom att ”måtta gapet” mellan mynning och mål med hjälp av ammunitionshylsor/fingrar kan man lära sig att ”ta ut” rätt framförhållning. Tabell finns i ABC boken, se exempel nedan.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900" dirty="0"/>
          </a:p>
          <a:p>
            <a:pPr eaLnBrk="1" hangingPunct="1">
              <a:spcBef>
                <a:spcPct val="0"/>
              </a:spcBef>
            </a:pPr>
            <a:r>
              <a:rPr lang="sv-SE" altLang="sv-SE" sz="2700" dirty="0"/>
              <a:t> T.ex. målhastighet 15 meter/sekund sidoskott och skjutavstånd 20 meter, har teoretiskt behov av 90 cm framförhållning.</a:t>
            </a:r>
          </a:p>
        </p:txBody>
      </p:sp>
      <p:sp>
        <p:nvSpPr>
          <p:cNvPr id="83974" name="textruta 6"/>
          <p:cNvSpPr txBox="1">
            <a:spLocks noChangeArrowheads="1"/>
          </p:cNvSpPr>
          <p:nvPr/>
        </p:nvSpPr>
        <p:spPr bwMode="auto">
          <a:xfrm>
            <a:off x="404998" y="6312776"/>
            <a:ext cx="9856515" cy="459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300"/>
              <a:t>Gap på två hylsor/fingrar motsvarar 80 cm framförhållning vid avstånd 20 meter</a:t>
            </a:r>
          </a:p>
        </p:txBody>
      </p:sp>
      <p:sp>
        <p:nvSpPr>
          <p:cNvPr id="83975" name="textruta 6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27257832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ubrik 1"/>
          <p:cNvSpPr>
            <a:spLocks noGrp="1"/>
          </p:cNvSpPr>
          <p:nvPr>
            <p:ph type="title"/>
          </p:nvPr>
        </p:nvSpPr>
        <p:spPr>
          <a:xfrm>
            <a:off x="2310097" y="710828"/>
            <a:ext cx="5908872" cy="628875"/>
          </a:xfrm>
        </p:spPr>
        <p:txBody>
          <a:bodyPr/>
          <a:lstStyle/>
          <a:p>
            <a:pPr eaLnBrk="1" hangingPunct="1"/>
            <a:r>
              <a:rPr lang="sv-SE" altLang="sv-SE" dirty="0"/>
              <a:t>Fas och rörelselinjer</a:t>
            </a:r>
          </a:p>
        </p:txBody>
      </p:sp>
      <p:sp>
        <p:nvSpPr>
          <p:cNvPr id="84995" name="textruta 5"/>
          <p:cNvSpPr txBox="1">
            <a:spLocks noChangeArrowheads="1"/>
          </p:cNvSpPr>
          <p:nvPr/>
        </p:nvSpPr>
        <p:spPr bwMode="auto">
          <a:xfrm>
            <a:off x="495625" y="1334150"/>
            <a:ext cx="9940045" cy="55067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Det är viktigt att vapnets rörelse kommer i fas och rör sig i samma linje som målet, för att man på bästa sätt kan jobba sig fram till ”rätt” framförhållning.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Exempel på vanligt fel med dålig pekteknik.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Skytten startar med hög pipmynning mot en utgående </a:t>
            </a:r>
            <a:r>
              <a:rPr lang="sv-SE" altLang="sv-SE" sz="2700" dirty="0" err="1"/>
              <a:t>trapduva</a:t>
            </a:r>
            <a:r>
              <a:rPr lang="sv-SE" altLang="sv-SE" sz="27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När duvan kastas flyger den med kastriktning uppåt.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Skytten lägger an vapnet och rör pipan neråt för att få rätt målbild.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I detta exempel har mål och vapen olika rörelselinjer, ej i fas.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Svårt att skjuta träff.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Överför exemplet till en jaktsituation. Det blir svårt att tillverka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en träff om mål och vapen rör sig åt olika håll.</a:t>
            </a:r>
          </a:p>
        </p:txBody>
      </p:sp>
      <p:sp>
        <p:nvSpPr>
          <p:cNvPr id="84996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1287276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ubrik 1"/>
          <p:cNvSpPr>
            <a:spLocks noGrp="1"/>
          </p:cNvSpPr>
          <p:nvPr>
            <p:ph type="title"/>
          </p:nvPr>
        </p:nvSpPr>
        <p:spPr>
          <a:xfrm>
            <a:off x="2415771" y="625768"/>
            <a:ext cx="5876975" cy="511916"/>
          </a:xfrm>
        </p:spPr>
        <p:txBody>
          <a:bodyPr/>
          <a:lstStyle/>
          <a:p>
            <a:pPr eaLnBrk="1" hangingPunct="1"/>
            <a:r>
              <a:rPr lang="sv-SE" altLang="sv-SE" dirty="0"/>
              <a:t>Fas och rörelselinjer</a:t>
            </a:r>
          </a:p>
        </p:txBody>
      </p:sp>
      <p:sp>
        <p:nvSpPr>
          <p:cNvPr id="86019" name="textruta 4"/>
          <p:cNvSpPr txBox="1">
            <a:spLocks noChangeArrowheads="1"/>
          </p:cNvSpPr>
          <p:nvPr/>
        </p:nvSpPr>
        <p:spPr bwMode="auto">
          <a:xfrm>
            <a:off x="510363" y="1031358"/>
            <a:ext cx="9750055" cy="592227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Vid skott mot utgående/inkommande mål som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flyger eller springer från/mot skytten,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gäller det att vara vaksam på rörelselinjen.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Rör sig målet exakt rakt från/mot skytten kan man sikta mitt på målet.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Är det små avvikelser i någon riktning, måste man skjuta med en liten framförhållning åt det håll målet rör sig.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2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Exempel vid lerduveskytte.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Vad är en rakt utgående duva på en </a:t>
            </a:r>
            <a:r>
              <a:rPr lang="sv-SE" altLang="sv-SE" sz="2700" dirty="0" err="1"/>
              <a:t>trapbana</a:t>
            </a:r>
            <a:r>
              <a:rPr lang="sv-SE" altLang="sv-SE" sz="2700" dirty="0"/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Oavsett skjutplats (platta) - Ta ut en syftlinje från plattan,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via utkastets markering på taket.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dirty="0"/>
              <a:t>Det är en rakt utgående duva från den plattan.</a:t>
            </a:r>
          </a:p>
        </p:txBody>
      </p:sp>
      <p:sp>
        <p:nvSpPr>
          <p:cNvPr id="86020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006117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ubrik 1"/>
          <p:cNvSpPr>
            <a:spLocks noGrp="1"/>
          </p:cNvSpPr>
          <p:nvPr>
            <p:ph type="title"/>
          </p:nvPr>
        </p:nvSpPr>
        <p:spPr>
          <a:xfrm>
            <a:off x="1882027" y="732093"/>
            <a:ext cx="7046556" cy="639507"/>
          </a:xfrm>
        </p:spPr>
        <p:txBody>
          <a:bodyPr/>
          <a:lstStyle/>
          <a:p>
            <a:pPr eaLnBrk="1" hangingPunct="1"/>
            <a:r>
              <a:rPr lang="sv-SE" altLang="sv-SE" dirty="0"/>
              <a:t>Hagelträning – rörliga mål</a:t>
            </a:r>
          </a:p>
        </p:txBody>
      </p:sp>
      <p:sp>
        <p:nvSpPr>
          <p:cNvPr id="87043" name="textruta 7"/>
          <p:cNvSpPr txBox="1">
            <a:spLocks noChangeArrowheads="1"/>
          </p:cNvSpPr>
          <p:nvPr/>
        </p:nvSpPr>
        <p:spPr bwMode="auto">
          <a:xfrm>
            <a:off x="2398233" y="2033414"/>
            <a:ext cx="6014145" cy="45372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Övning ger färdighet,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bara man vet hur man ska göra.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b="1" dirty="0"/>
              <a:t>Behov.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Teoretisk kunskap,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skytteträning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och eventuellt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praktisk hjälp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av skjutinstruktör.</a:t>
            </a:r>
          </a:p>
        </p:txBody>
      </p:sp>
      <p:sp>
        <p:nvSpPr>
          <p:cNvPr id="8704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5094513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7585" y="860965"/>
            <a:ext cx="9622632" cy="1886419"/>
          </a:xfrm>
          <a:noFill/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>
                <a:solidFill>
                  <a:srgbClr val="FF0000"/>
                </a:solidFill>
              </a:rPr>
            </a:br>
            <a:r>
              <a:rPr lang="sv-SE" dirty="0"/>
              <a:t>Slut på presentationen av</a:t>
            </a:r>
            <a:br>
              <a:rPr lang="sv-SE" dirty="0"/>
            </a:br>
            <a:r>
              <a:rPr lang="sv-SE" dirty="0"/>
              <a:t>Jaktskyttets ABC II</a:t>
            </a:r>
            <a:br>
              <a:rPr lang="sv-SE" dirty="0">
                <a:solidFill>
                  <a:srgbClr val="FF0000"/>
                </a:solidFill>
              </a:rPr>
            </a:b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87043" name="textruta 2"/>
          <p:cNvSpPr txBox="1">
            <a:spLocks noChangeArrowheads="1"/>
          </p:cNvSpPr>
          <p:nvPr/>
        </p:nvSpPr>
        <p:spPr bwMode="auto">
          <a:xfrm>
            <a:off x="2344957" y="2567399"/>
            <a:ext cx="6288865" cy="342929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/>
          <a:p>
            <a:pPr>
              <a:defRPr/>
            </a:pPr>
            <a:r>
              <a:rPr lang="sv-SE" sz="2700" dirty="0">
                <a:latin typeface="Calibri" pitchFamily="34" charset="0"/>
              </a:rPr>
              <a:t>Jaktskyttets ABC II kan beställas hos:</a:t>
            </a:r>
          </a:p>
          <a:p>
            <a:pPr>
              <a:defRPr/>
            </a:pPr>
            <a:endParaRPr lang="sv-SE" sz="2700" dirty="0">
              <a:latin typeface="Calibri" pitchFamily="34" charset="0"/>
            </a:endParaRPr>
          </a:p>
          <a:p>
            <a:pPr>
              <a:defRPr/>
            </a:pPr>
            <a:r>
              <a:rPr lang="sv-SE" sz="27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www.jagareforbundet.se/butik</a:t>
            </a:r>
          </a:p>
          <a:p>
            <a:pPr>
              <a:defRPr/>
            </a:pPr>
            <a:r>
              <a:rPr lang="sv-SE" sz="2700" dirty="0">
                <a:latin typeface="Calibri" pitchFamily="34" charset="0"/>
              </a:rPr>
              <a:t>077 – 18 30 300</a:t>
            </a:r>
          </a:p>
          <a:p>
            <a:pPr>
              <a:defRPr/>
            </a:pPr>
            <a:r>
              <a:rPr lang="sv-SE" sz="2700" dirty="0">
                <a:latin typeface="Calibri" pitchFamily="34" charset="0"/>
              </a:rPr>
              <a:t>    </a:t>
            </a:r>
          </a:p>
          <a:p>
            <a:pPr>
              <a:defRPr/>
            </a:pPr>
            <a:r>
              <a:rPr lang="sv-SE" sz="2700" dirty="0">
                <a:latin typeface="Calibri" pitchFamily="34" charset="0"/>
              </a:rPr>
              <a:t>Jägareförbundet Gävleborg</a:t>
            </a:r>
          </a:p>
          <a:p>
            <a:pPr>
              <a:defRPr/>
            </a:pPr>
            <a:r>
              <a:rPr lang="sv-SE" sz="2700" dirty="0">
                <a:latin typeface="Calibri" pitchFamily="34" charset="0"/>
              </a:rPr>
              <a:t>CG Smålänning   070-554 20 15     </a:t>
            </a:r>
          </a:p>
          <a:p>
            <a:pPr>
              <a:defRPr/>
            </a:pPr>
            <a:r>
              <a:rPr lang="sv-SE" sz="2700" dirty="0">
                <a:latin typeface="Calibri" pitchFamily="34" charset="0"/>
              </a:rPr>
              <a:t>cg.smalanning@telia.com</a:t>
            </a:r>
          </a:p>
        </p:txBody>
      </p:sp>
      <p:sp>
        <p:nvSpPr>
          <p:cNvPr id="88068" name="textruta 5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300013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ubrik 1"/>
          <p:cNvSpPr>
            <a:spLocks noGrp="1"/>
          </p:cNvSpPr>
          <p:nvPr>
            <p:ph type="title"/>
          </p:nvPr>
        </p:nvSpPr>
        <p:spPr>
          <a:xfrm>
            <a:off x="1891742" y="774623"/>
            <a:ext cx="6908333" cy="650140"/>
          </a:xfrm>
        </p:spPr>
        <p:txBody>
          <a:bodyPr/>
          <a:lstStyle/>
          <a:p>
            <a:pPr algn="ctr" eaLnBrk="1" hangingPunct="1"/>
            <a:r>
              <a:rPr lang="sv-SE" altLang="sv-SE" b="1" dirty="0"/>
              <a:t>Jaktskyttets ABC II</a:t>
            </a:r>
          </a:p>
        </p:txBody>
      </p:sp>
      <p:sp>
        <p:nvSpPr>
          <p:cNvPr id="6" name="Ellips 5"/>
          <p:cNvSpPr/>
          <p:nvPr/>
        </p:nvSpPr>
        <p:spPr>
          <a:xfrm>
            <a:off x="1754128" y="2204905"/>
            <a:ext cx="7183562" cy="251989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4" tIns="52138" rIns="104274" bIns="52138" anchor="ctr"/>
          <a:lstStyle/>
          <a:p>
            <a:pPr algn="ctr">
              <a:defRPr/>
            </a:pPr>
            <a:r>
              <a:rPr lang="sv-SE" sz="5400" b="1" dirty="0">
                <a:solidFill>
                  <a:schemeClr val="accent2"/>
                </a:solidFill>
              </a:rPr>
              <a:t>KULSKYTTE</a:t>
            </a:r>
          </a:p>
        </p:txBody>
      </p:sp>
      <p:sp>
        <p:nvSpPr>
          <p:cNvPr id="10244" name="textruta 3"/>
          <p:cNvSpPr txBox="1">
            <a:spLocks noChangeArrowheads="1"/>
          </p:cNvSpPr>
          <p:nvPr/>
        </p:nvSpPr>
        <p:spPr bwMode="auto">
          <a:xfrm>
            <a:off x="9303362" y="1"/>
            <a:ext cx="1388451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8" rIns="104274" bIns="521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2700" b="1" dirty="0">
                <a:latin typeface="Arial" pitchFamily="34" charset="0"/>
              </a:rPr>
              <a:t>ABC II</a:t>
            </a:r>
          </a:p>
        </p:txBody>
      </p:sp>
    </p:spTree>
    <p:extLst>
      <p:ext uri="{BB962C8B-B14F-4D97-AF65-F5344CB8AC3E}">
        <p14:creationId xmlns:p14="http://schemas.microsoft.com/office/powerpoint/2010/main" val="1417622090"/>
      </p:ext>
    </p:extLst>
  </p:cSld>
  <p:clrMapOvr>
    <a:masterClrMapping/>
  </p:clrMapOvr>
</p:sld>
</file>

<file path=ppt/theme/theme1.xml><?xml version="1.0" encoding="utf-8"?>
<a:theme xmlns:a="http://schemas.openxmlformats.org/drawingml/2006/main" name="SJF ppt mall_20180322_v2">
  <a:themeElements>
    <a:clrScheme name="SJF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F7D00"/>
      </a:accent1>
      <a:accent2>
        <a:srgbClr val="55742B"/>
      </a:accent2>
      <a:accent3>
        <a:srgbClr val="000000"/>
      </a:accent3>
      <a:accent4>
        <a:srgbClr val="CF3619"/>
      </a:accent4>
      <a:accent5>
        <a:srgbClr val="FFC600"/>
      </a:accent5>
      <a:accent6>
        <a:srgbClr val="184F8C"/>
      </a:accent6>
      <a:hlink>
        <a:srgbClr val="000000"/>
      </a:hlink>
      <a:folHlink>
        <a:srgbClr val="000000"/>
      </a:folHlink>
    </a:clrScheme>
    <a:fontScheme name="SJF">
      <a:majorFont>
        <a:latin typeface="DINOT-Black"/>
        <a:ea typeface=""/>
        <a:cs typeface=""/>
      </a:majorFont>
      <a:minorFont>
        <a:latin typeface="DINO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3200"/>
          </a:lnSpc>
          <a:defRPr sz="3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JF ppt mall_20180322_v2.potx" id="{18CF64A7-1457-4022-83F4-FED5E07E50D3}" vid="{FC9DD5D0-88F8-40A7-8C04-A105CA75BD1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C136D67C66E64690B67BFB1C803D85" ma:contentTypeVersion="0" ma:contentTypeDescription="Skapa ett nytt dokument." ma:contentTypeScope="" ma:versionID="367c8d359cde3f97035049baeb62272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091d5e8dd400807b1d11b324bb888d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B8DD71-64AA-41A7-84D8-20191D735176}">
  <ds:schemaRefs>
    <ds:schemaRef ds:uri="http://schemas.microsoft.com/office/2006/metadata/properties"/>
    <ds:schemaRef ds:uri="http://schemas.microsoft.com/office/infopath/2007/PartnerControls"/>
    <ds:schemaRef ds:uri="e5034d82-041e-4097-9ed0-4b306059fbcf"/>
  </ds:schemaRefs>
</ds:datastoreItem>
</file>

<file path=customXml/itemProps2.xml><?xml version="1.0" encoding="utf-8"?>
<ds:datastoreItem xmlns:ds="http://schemas.openxmlformats.org/officeDocument/2006/customXml" ds:itemID="{3508E506-49EF-4118-A20E-F21EB56A1F4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8284E26-F8B9-4909-8560-CA035DB1370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888CBA5-FB87-4304-9977-76892A016D65}"/>
</file>

<file path=docProps/app.xml><?xml version="1.0" encoding="utf-8"?>
<Properties xmlns="http://schemas.openxmlformats.org/officeDocument/2006/extended-properties" xmlns:vt="http://schemas.openxmlformats.org/officeDocument/2006/docPropsVTypes">
  <Template>SJF ppt mall_20180322_v2</Template>
  <TotalTime>12124</TotalTime>
  <Words>3726</Words>
  <Application>Microsoft Office PowerPoint</Application>
  <PresentationFormat>Anpassad</PresentationFormat>
  <Paragraphs>753</Paragraphs>
  <Slides>85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85</vt:i4>
      </vt:variant>
    </vt:vector>
  </HeadingPairs>
  <TitlesOfParts>
    <vt:vector size="86" baseType="lpstr">
      <vt:lpstr>SJF ppt mall_20180322_v2</vt:lpstr>
      <vt:lpstr>Jaktskyttets ABC II </vt:lpstr>
      <vt:lpstr>Jaktskyttets ABC II</vt:lpstr>
      <vt:lpstr>Etik ABC II</vt:lpstr>
      <vt:lpstr>Jaktskyttets ABC II</vt:lpstr>
      <vt:lpstr>Jaktskyttets ABC II.</vt:lpstr>
      <vt:lpstr>Jaktskyttets ABC II - Innehåll</vt:lpstr>
      <vt:lpstr>Jaktskyttets ABC II</vt:lpstr>
      <vt:lpstr>ABC – Anpassning</vt:lpstr>
      <vt:lpstr>Jaktskyttets ABC II</vt:lpstr>
      <vt:lpstr>ABC anpassning – kulvapen/kikare.</vt:lpstr>
      <vt:lpstr>ABC anpassning – kolvlängd.</vt:lpstr>
      <vt:lpstr>Anpassat vapen +    Bra anläggning  = C Se rätt</vt:lpstr>
      <vt:lpstr>ABC anpassning med kikarsikte</vt:lpstr>
      <vt:lpstr>Skytte med oanpassat vapen</vt:lpstr>
      <vt:lpstr>Ändring av kolvmått</vt:lpstr>
      <vt:lpstr>Ändring av kolvmått</vt:lpstr>
      <vt:lpstr>Se ”rätt” målbild</vt:lpstr>
      <vt:lpstr>Kikarsikte och parallax</vt:lpstr>
      <vt:lpstr>”Här kan det bli fel” </vt:lpstr>
      <vt:lpstr>Kikarsikten och eventuella fel</vt:lpstr>
      <vt:lpstr>Glasögon, kan ge problem</vt:lpstr>
      <vt:lpstr>Kikarsikte - Val av riktmedel</vt:lpstr>
      <vt:lpstr>Inskjutning</vt:lpstr>
      <vt:lpstr>Checklista före inskjutning</vt:lpstr>
      <vt:lpstr>Checklista före inskjutning</vt:lpstr>
      <vt:lpstr>Checklista vapen</vt:lpstr>
      <vt:lpstr>Inskjutning</vt:lpstr>
      <vt:lpstr>Kikarsikten.  </vt:lpstr>
      <vt:lpstr>Öppna riktmedel  </vt:lpstr>
      <vt:lpstr>Skjutteknik</vt:lpstr>
      <vt:lpstr>Skjutteknik stillastående mål – Vanligt fel </vt:lpstr>
      <vt:lpstr>Skjutteknik stillastående mål – Vanligt  fel</vt:lpstr>
      <vt:lpstr>PowerPoint-presentation</vt:lpstr>
      <vt:lpstr>PowerPoint-presentation</vt:lpstr>
      <vt:lpstr>ABC skjutteknik stillastående mål</vt:lpstr>
      <vt:lpstr>Pekteknik: Öga - Mynning – Mål. (Ö-M-M)</vt:lpstr>
      <vt:lpstr>Pekteknik Ö-M-M.  1, Startläge</vt:lpstr>
      <vt:lpstr>Pekteknik Ö-M-M. 2, Lyftläge</vt:lpstr>
      <vt:lpstr>Pekteknik Ö-M-M.  3, Anläggning</vt:lpstr>
      <vt:lpstr>Lyftteknik: ”sikta och gå in i målet” </vt:lpstr>
      <vt:lpstr>ÖMM + Lyftteknik, stillastående mål.</vt:lpstr>
      <vt:lpstr>Skjutteknik mot rörligt mål. Fyra F</vt:lpstr>
      <vt:lpstr>Skjutteknik mot rörligt mål</vt:lpstr>
      <vt:lpstr>Beredskapsläge med kikarsikte</vt:lpstr>
      <vt:lpstr>Beredskapsläge med kikarsikte</vt:lpstr>
      <vt:lpstr>Startläge, färdig anläggning</vt:lpstr>
      <vt:lpstr>1. Kolvlyft - Sänk kolven</vt:lpstr>
      <vt:lpstr>2. Piplyft - Sänk pipmynningen</vt:lpstr>
      <vt:lpstr>3. Huvudlyft - Lyft huvudet</vt:lpstr>
      <vt:lpstr>Skottläge. Snabb distinkt anläggning. </vt:lpstr>
      <vt:lpstr>”Nästa skott”</vt:lpstr>
      <vt:lpstr>Snabba skott.</vt:lpstr>
      <vt:lpstr>Snabba skott.</vt:lpstr>
      <vt:lpstr>Snabbskytteträning</vt:lpstr>
      <vt:lpstr>Snabbskytteträning löpmål.</vt:lpstr>
      <vt:lpstr>Värdera läget – Nollvision</vt:lpstr>
      <vt:lpstr>Jaktskyttets ABC II</vt:lpstr>
      <vt:lpstr>Hagelskyttets ABC II</vt:lpstr>
      <vt:lpstr>ABC Kolvanpassning hagel</vt:lpstr>
      <vt:lpstr>ABC. Målbild hagelskytte</vt:lpstr>
      <vt:lpstr>ABC. Kolvanpassning</vt:lpstr>
      <vt:lpstr>ABC. Kolvanpassning</vt:lpstr>
      <vt:lpstr>Hagelskyttets ABC. Se rätt</vt:lpstr>
      <vt:lpstr>Skytte med oanpassat vapen</vt:lpstr>
      <vt:lpstr>Skytte med oanpassat vapen</vt:lpstr>
      <vt:lpstr>ABC. Träffbildsskjutning</vt:lpstr>
      <vt:lpstr>Träffbildsskjutning - kolvanpassning</vt:lpstr>
      <vt:lpstr>Kolvanpassning - träffbildsskjutning</vt:lpstr>
      <vt:lpstr>Kolvanpassning - träffbildsskjutning</vt:lpstr>
      <vt:lpstr>Ändring av kolvmått</vt:lpstr>
      <vt:lpstr>Ändring av kolvmått</vt:lpstr>
      <vt:lpstr>ABC skjutteknik hagel</vt:lpstr>
      <vt:lpstr>Öga - Mynning – Mål. Ö-M-M</vt:lpstr>
      <vt:lpstr>ABC</vt:lpstr>
      <vt:lpstr>ABC</vt:lpstr>
      <vt:lpstr>ABC</vt:lpstr>
      <vt:lpstr>Skjutteknik mot rörliga mål.</vt:lpstr>
      <vt:lpstr>ABC. Vridteknik för sving (fasrörelse)</vt:lpstr>
      <vt:lpstr>ABC. Rörliga mål, framförhållning</vt:lpstr>
      <vt:lpstr>Framförhållning</vt:lpstr>
      <vt:lpstr>Mäta ut framförhållning</vt:lpstr>
      <vt:lpstr>Fas och rörelselinjer</vt:lpstr>
      <vt:lpstr>Fas och rörelselinjer</vt:lpstr>
      <vt:lpstr>Hagelträning – rörliga mål</vt:lpstr>
      <vt:lpstr>   Slut på presentationen av Jaktskyttets ABC 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FÖRSTA SIDA</dc:title>
  <dc:creator>Ted Andersson</dc:creator>
  <cp:lastModifiedBy>Ted Andersson</cp:lastModifiedBy>
  <cp:revision>55</cp:revision>
  <dcterms:created xsi:type="dcterms:W3CDTF">2019-01-22T11:33:50Z</dcterms:created>
  <dcterms:modified xsi:type="dcterms:W3CDTF">2024-02-08T18:49:06Z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0x01010082C136D67C66E64690B67BFB1C803D85</vt:lpwstr>
  </property>
  <property fmtid="{D5CDD505-2E9C-101B-9397-08002B2CF9AE}" pid="3" name="_dlc_DocIdItemGuid">
    <vt:lpwstr>107f5053-8afc-4ac7-9cf0-073b0179753e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GUID">
    <vt:lpwstr>6134109d-311c-4056-a0bf-0c0fb9f4e45f</vt:lpwstr>
  </property>
</Properties>
</file>